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9"/>
  </p:notesMasterIdLst>
  <p:sldIdLst>
    <p:sldId id="256" r:id="rId2"/>
    <p:sldId id="257" r:id="rId3"/>
    <p:sldId id="260" r:id="rId4"/>
    <p:sldId id="261" r:id="rId5"/>
    <p:sldId id="258" r:id="rId6"/>
    <p:sldId id="259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2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90" r:id="rId35"/>
    <p:sldId id="289" r:id="rId36"/>
    <p:sldId id="291" r:id="rId37"/>
    <p:sldId id="292" r:id="rId38"/>
    <p:sldId id="293" r:id="rId39"/>
    <p:sldId id="294" r:id="rId40"/>
    <p:sldId id="295" r:id="rId41"/>
    <p:sldId id="303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12" r:id="rId50"/>
    <p:sldId id="305" r:id="rId51"/>
    <p:sldId id="306" r:id="rId52"/>
    <p:sldId id="314" r:id="rId53"/>
    <p:sldId id="313" r:id="rId54"/>
    <p:sldId id="315" r:id="rId55"/>
    <p:sldId id="309" r:id="rId56"/>
    <p:sldId id="316" r:id="rId57"/>
    <p:sldId id="310" r:id="rId5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26" d="100"/>
          <a:sy n="126" d="100"/>
        </p:scale>
        <p:origin x="-213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notesMaster" Target="notesMasters/notes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interSettings" Target="printerSettings/printerSettings1.bin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olvin020:Documents:UGC:Rapportering:2014%20VR:NGI%20Performance%20summaries%20template_UGC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979193426908593"/>
          <c:y val="0.0598690364826941"/>
          <c:w val="0.672598881661531"/>
          <c:h val="0.821771583065986"/>
        </c:manualLayout>
      </c:layout>
      <c:lineChart>
        <c:grouping val="standard"/>
        <c:varyColors val="0"/>
        <c:ser>
          <c:idx val="0"/>
          <c:order val="0"/>
          <c:tx>
            <c:strRef>
              <c:f>'D. Project &amp; Samples'!$B$2</c:f>
              <c:strCache>
                <c:ptCount val="1"/>
                <c:pt idx="0">
                  <c:v>Samples</c:v>
                </c:pt>
              </c:strCache>
            </c:strRef>
          </c:tx>
          <c:marker>
            <c:symbol val="none"/>
          </c:marker>
          <c:cat>
            <c:strRef>
              <c:f>'D. Project &amp; Samples'!$A$3:$A$19</c:f>
              <c:strCache>
                <c:ptCount val="17"/>
                <c:pt idx="0">
                  <c:v>Q3-10</c:v>
                </c:pt>
                <c:pt idx="1">
                  <c:v>Q4-10</c:v>
                </c:pt>
                <c:pt idx="2">
                  <c:v>Q1-11</c:v>
                </c:pt>
                <c:pt idx="3">
                  <c:v>Q2-11</c:v>
                </c:pt>
                <c:pt idx="4">
                  <c:v>Q3-11</c:v>
                </c:pt>
                <c:pt idx="5">
                  <c:v>Q4-11</c:v>
                </c:pt>
                <c:pt idx="6">
                  <c:v>Q1-12</c:v>
                </c:pt>
                <c:pt idx="7">
                  <c:v>Q2-12</c:v>
                </c:pt>
                <c:pt idx="8">
                  <c:v>Q3-12</c:v>
                </c:pt>
                <c:pt idx="9">
                  <c:v>Q4-12</c:v>
                </c:pt>
                <c:pt idx="10">
                  <c:v>Q1-13</c:v>
                </c:pt>
                <c:pt idx="11">
                  <c:v>Q2-13</c:v>
                </c:pt>
                <c:pt idx="12">
                  <c:v>Q3-13</c:v>
                </c:pt>
                <c:pt idx="13">
                  <c:v>Q4-13</c:v>
                </c:pt>
                <c:pt idx="14">
                  <c:v>Q1-14</c:v>
                </c:pt>
                <c:pt idx="15">
                  <c:v>Q2-14</c:v>
                </c:pt>
                <c:pt idx="16">
                  <c:v>Q3-14</c:v>
                </c:pt>
              </c:strCache>
            </c:strRef>
          </c:cat>
          <c:val>
            <c:numRef>
              <c:f>'D. Project &amp; Samples'!$B$3:$B$19</c:f>
              <c:numCache>
                <c:formatCode>General</c:formatCode>
                <c:ptCount val="17"/>
                <c:pt idx="0">
                  <c:v>212.0</c:v>
                </c:pt>
                <c:pt idx="1">
                  <c:v>242.0</c:v>
                </c:pt>
                <c:pt idx="2">
                  <c:v>798.0</c:v>
                </c:pt>
                <c:pt idx="3">
                  <c:v>835.0</c:v>
                </c:pt>
                <c:pt idx="4">
                  <c:v>1275.0</c:v>
                </c:pt>
                <c:pt idx="5">
                  <c:v>1263.0</c:v>
                </c:pt>
                <c:pt idx="6">
                  <c:v>1891.0</c:v>
                </c:pt>
                <c:pt idx="7">
                  <c:v>2338.0</c:v>
                </c:pt>
                <c:pt idx="8">
                  <c:v>1537.0</c:v>
                </c:pt>
                <c:pt idx="9">
                  <c:v>2325.0</c:v>
                </c:pt>
                <c:pt idx="10">
                  <c:v>1711.0</c:v>
                </c:pt>
                <c:pt idx="11">
                  <c:v>2720.0</c:v>
                </c:pt>
                <c:pt idx="12">
                  <c:v>4512.0</c:v>
                </c:pt>
                <c:pt idx="13">
                  <c:v>4117.0</c:v>
                </c:pt>
                <c:pt idx="14">
                  <c:v>4677.0</c:v>
                </c:pt>
                <c:pt idx="15">
                  <c:v>6581.0</c:v>
                </c:pt>
                <c:pt idx="16">
                  <c:v>7010.0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14749624"/>
        <c:axId val="-2114752616"/>
      </c:lineChart>
      <c:lineChart>
        <c:grouping val="standard"/>
        <c:varyColors val="0"/>
        <c:ser>
          <c:idx val="1"/>
          <c:order val="1"/>
          <c:tx>
            <c:strRef>
              <c:f>'D. Project &amp; Samples'!$C$2</c:f>
              <c:strCache>
                <c:ptCount val="1"/>
                <c:pt idx="0">
                  <c:v>Projects</c:v>
                </c:pt>
              </c:strCache>
            </c:strRef>
          </c:tx>
          <c:marker>
            <c:symbol val="none"/>
          </c:marker>
          <c:cat>
            <c:strRef>
              <c:f>'D. Project &amp; Samples'!$A$3:$A$19</c:f>
              <c:strCache>
                <c:ptCount val="17"/>
                <c:pt idx="0">
                  <c:v>Q3-10</c:v>
                </c:pt>
                <c:pt idx="1">
                  <c:v>Q4-10</c:v>
                </c:pt>
                <c:pt idx="2">
                  <c:v>Q1-11</c:v>
                </c:pt>
                <c:pt idx="3">
                  <c:v>Q2-11</c:v>
                </c:pt>
                <c:pt idx="4">
                  <c:v>Q3-11</c:v>
                </c:pt>
                <c:pt idx="5">
                  <c:v>Q4-11</c:v>
                </c:pt>
                <c:pt idx="6">
                  <c:v>Q1-12</c:v>
                </c:pt>
                <c:pt idx="7">
                  <c:v>Q2-12</c:v>
                </c:pt>
                <c:pt idx="8">
                  <c:v>Q3-12</c:v>
                </c:pt>
                <c:pt idx="9">
                  <c:v>Q4-12</c:v>
                </c:pt>
                <c:pt idx="10">
                  <c:v>Q1-13</c:v>
                </c:pt>
                <c:pt idx="11">
                  <c:v>Q2-13</c:v>
                </c:pt>
                <c:pt idx="12">
                  <c:v>Q3-13</c:v>
                </c:pt>
                <c:pt idx="13">
                  <c:v>Q4-13</c:v>
                </c:pt>
                <c:pt idx="14">
                  <c:v>Q1-14</c:v>
                </c:pt>
                <c:pt idx="15">
                  <c:v>Q2-14</c:v>
                </c:pt>
                <c:pt idx="16">
                  <c:v>Q3-14</c:v>
                </c:pt>
              </c:strCache>
            </c:strRef>
          </c:cat>
          <c:val>
            <c:numRef>
              <c:f>'D. Project &amp; Samples'!$C$3:$C$19</c:f>
              <c:numCache>
                <c:formatCode>General</c:formatCode>
                <c:ptCount val="17"/>
                <c:pt idx="0">
                  <c:v>21.0</c:v>
                </c:pt>
                <c:pt idx="1">
                  <c:v>25.0</c:v>
                </c:pt>
                <c:pt idx="2">
                  <c:v>51.0</c:v>
                </c:pt>
                <c:pt idx="3">
                  <c:v>71.0</c:v>
                </c:pt>
                <c:pt idx="4">
                  <c:v>69.0</c:v>
                </c:pt>
                <c:pt idx="5">
                  <c:v>73.0</c:v>
                </c:pt>
                <c:pt idx="6">
                  <c:v>99.0</c:v>
                </c:pt>
                <c:pt idx="7">
                  <c:v>96.0</c:v>
                </c:pt>
                <c:pt idx="8">
                  <c:v>88.0</c:v>
                </c:pt>
                <c:pt idx="9">
                  <c:v>105.0</c:v>
                </c:pt>
                <c:pt idx="10">
                  <c:v>105.0</c:v>
                </c:pt>
                <c:pt idx="11">
                  <c:v>115.0</c:v>
                </c:pt>
                <c:pt idx="12">
                  <c:v>147.0</c:v>
                </c:pt>
                <c:pt idx="13">
                  <c:v>152.0</c:v>
                </c:pt>
                <c:pt idx="14">
                  <c:v>179.0</c:v>
                </c:pt>
                <c:pt idx="15">
                  <c:v>223.0</c:v>
                </c:pt>
                <c:pt idx="16">
                  <c:v>168.0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14763720"/>
        <c:axId val="-2114758104"/>
      </c:lineChart>
      <c:catAx>
        <c:axId val="-2114749624"/>
        <c:scaling>
          <c:orientation val="minMax"/>
        </c:scaling>
        <c:delete val="0"/>
        <c:axPos val="b"/>
        <c:majorTickMark val="out"/>
        <c:minorTickMark val="none"/>
        <c:tickLblPos val="nextTo"/>
        <c:crossAx val="-2114752616"/>
        <c:crosses val="autoZero"/>
        <c:auto val="1"/>
        <c:lblAlgn val="ctr"/>
        <c:lblOffset val="100"/>
        <c:noMultiLvlLbl val="0"/>
      </c:catAx>
      <c:valAx>
        <c:axId val="-2114752616"/>
        <c:scaling>
          <c:orientation val="minMax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samples</a:t>
                </a:r>
              </a:p>
            </c:rich>
          </c:tx>
          <c:layout>
            <c:manualLayout>
              <c:xMode val="edge"/>
              <c:yMode val="edge"/>
              <c:x val="0.0417391304347826"/>
              <c:y val="0.016981651849178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-2114749624"/>
        <c:crosses val="autoZero"/>
        <c:crossBetween val="between"/>
      </c:valAx>
      <c:valAx>
        <c:axId val="-2114758104"/>
        <c:scaling>
          <c:orientation val="minMax"/>
        </c:scaling>
        <c:delete val="0"/>
        <c:axPos val="r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projects</a:t>
                </a:r>
              </a:p>
            </c:rich>
          </c:tx>
          <c:layout>
            <c:manualLayout>
              <c:xMode val="edge"/>
              <c:yMode val="edge"/>
              <c:x val="0.776872851763095"/>
              <c:y val="0.017917105544220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-2114763720"/>
        <c:crosses val="max"/>
        <c:crossBetween val="between"/>
      </c:valAx>
      <c:catAx>
        <c:axId val="-2114763720"/>
        <c:scaling>
          <c:orientation val="minMax"/>
        </c:scaling>
        <c:delete val="1"/>
        <c:axPos val="b"/>
        <c:majorTickMark val="out"/>
        <c:minorTickMark val="none"/>
        <c:tickLblPos val="nextTo"/>
        <c:crossAx val="-2114758104"/>
        <c:crosses val="autoZero"/>
        <c:auto val="1"/>
        <c:lblAlgn val="ctr"/>
        <c:lblOffset val="100"/>
        <c:noMultiLvlLbl val="0"/>
      </c:catAx>
    </c:plotArea>
    <c:legend>
      <c:legendPos val="r"/>
      <c:layout>
        <c:manualLayout>
          <c:xMode val="edge"/>
          <c:yMode val="edge"/>
          <c:x val="0.845817836050275"/>
          <c:y val="0.458684914151868"/>
          <c:w val="0.115921305000095"/>
          <c:h val="0.075146542135928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DE4568-F5EA-FE4B-A1AB-0DA78021D215}" type="datetimeFigureOut">
              <a:rPr lang="en-US" smtClean="0"/>
              <a:t>26/01/16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63E24E-2E45-6C4A-830C-37D2EB4AF1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076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sv-SE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39FC48-0AFE-C14A-95E7-C3BDF7F315F9}" type="slidenum">
              <a:rPr lang="en-US"/>
              <a:pPr/>
              <a:t>12</a:t>
            </a:fld>
            <a:endParaRPr lang="en-US"/>
          </a:p>
        </p:txBody>
      </p:sp>
      <p:sp>
        <p:nvSpPr>
          <p:cNvPr id="12493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D38D1B-05FA-2A4E-9B05-691B1EB98909}" type="slidenum">
              <a:rPr lang="en-US"/>
              <a:pPr/>
              <a:t>14</a:t>
            </a:fld>
            <a:endParaRPr lang="en-US"/>
          </a:p>
        </p:txBody>
      </p:sp>
      <p:sp>
        <p:nvSpPr>
          <p:cNvPr id="14745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v-SE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v-SE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4D0978-D5BB-B349-A7A8-5BA9FA586A61}" type="slidenum">
              <a:rPr lang="en-US"/>
              <a:pPr/>
              <a:t>46</a:t>
            </a:fld>
            <a:endParaRPr lang="en-US"/>
          </a:p>
        </p:txBody>
      </p:sp>
      <p:sp>
        <p:nvSpPr>
          <p:cNvPr id="81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2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sv-SE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D36BDB-48E3-8947-BBEA-F37656EAF561}" type="slidenum">
              <a:rPr lang="en-US"/>
              <a:pPr/>
              <a:t>51</a:t>
            </a:fld>
            <a:endParaRPr lang="en-US"/>
          </a:p>
        </p:txBody>
      </p:sp>
      <p:sp>
        <p:nvSpPr>
          <p:cNvPr id="2897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Calibri" charset="0"/>
                <a:cs typeface="MS PGothic" charset="0"/>
              </a:rPr>
              <a:t>NGI is one of the most well equipped NGS site in Europe. We use different technologies which makes it possible to find most appropriate solution for different type of projects</a:t>
            </a:r>
          </a:p>
        </p:txBody>
      </p:sp>
      <p:sp>
        <p:nvSpPr>
          <p:cNvPr id="1536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fld id="{2F79CB7E-909E-3041-A4DA-8757F10855A9}" type="slidenum">
              <a:rPr lang="en-US" sz="1200">
                <a:solidFill>
                  <a:srgbClr val="000000"/>
                </a:solidFill>
                <a:cs typeface="MS PGothic" charset="0"/>
              </a:rPr>
              <a:pPr algn="r" eaLnBrk="1" hangingPunct="1"/>
              <a:t>52</a:t>
            </a:fld>
            <a:endParaRPr lang="en-US" sz="1200">
              <a:solidFill>
                <a:srgbClr val="000000"/>
              </a:solidFill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758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defTabSz="457200">
              <a:spcBef>
                <a:spcPct val="0"/>
              </a:spcBef>
            </a:pPr>
            <a:endParaRPr lang="en-US" sz="240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defTabSz="457200">
              <a:spcBef>
                <a:spcPct val="0"/>
              </a:spcBef>
            </a:pPr>
            <a:endParaRPr lang="sv-SE" sz="2400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sv-SE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v-SE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0460DB-EA98-FC46-8639-73E9EE93C890}" type="slidenum">
              <a:rPr lang="en-US"/>
              <a:pPr/>
              <a:t>5</a:t>
            </a:fld>
            <a:endParaRPr lang="en-US"/>
          </a:p>
        </p:txBody>
      </p:sp>
      <p:sp>
        <p:nvSpPr>
          <p:cNvPr id="277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GB">
                <a:latin typeface="Calibri" charset="0"/>
              </a:rPr>
              <a:t>Tight schedule, Lunch (wrap) at level 2, Dinner at level 2, speakers hand in USB, Thanks to Anders Andersson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B94794-A686-6A40-B55A-03C10FEB4F38}" type="slidenum">
              <a:rPr lang="en-US"/>
              <a:pPr/>
              <a:t>7</a:t>
            </a:fld>
            <a:endParaRPr lang="en-US"/>
          </a:p>
        </p:txBody>
      </p:sp>
      <p:sp>
        <p:nvSpPr>
          <p:cNvPr id="1229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3D8299-52F8-EA4C-BFFD-47FC10744EA2}" type="slidenum">
              <a:rPr lang="en-US"/>
              <a:pPr/>
              <a:t>8</a:t>
            </a:fld>
            <a:endParaRPr lang="en-US"/>
          </a:p>
        </p:txBody>
      </p:sp>
      <p:sp>
        <p:nvSpPr>
          <p:cNvPr id="1433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76188E-5FFD-A14C-A5A5-344DE4B9843F}" type="slidenum">
              <a:rPr lang="en-US"/>
              <a:pPr/>
              <a:t>9</a:t>
            </a:fld>
            <a:endParaRPr lang="en-US"/>
          </a:p>
        </p:txBody>
      </p:sp>
      <p:sp>
        <p:nvSpPr>
          <p:cNvPr id="419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sv-SE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7ABAB9-D0B3-4340-9C1C-D70284F728ED}" type="slidenum">
              <a:rPr lang="en-US"/>
              <a:pPr/>
              <a:t>11</a:t>
            </a:fld>
            <a:endParaRPr lang="en-US"/>
          </a:p>
        </p:txBody>
      </p:sp>
      <p:sp>
        <p:nvSpPr>
          <p:cNvPr id="2979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7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01843-7042-7C49-8FB0-59BA7AFF31BA}" type="datetimeFigureOut">
              <a:rPr lang="en-US" smtClean="0"/>
              <a:t>26/01/16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BF05E-05CB-7B4B-B714-3A6201BA0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915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01843-7042-7C49-8FB0-59BA7AFF31BA}" type="datetimeFigureOut">
              <a:rPr lang="en-US" smtClean="0"/>
              <a:t>26/01/16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BF05E-05CB-7B4B-B714-3A6201BA0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89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01843-7042-7C49-8FB0-59BA7AFF31BA}" type="datetimeFigureOut">
              <a:rPr lang="en-US" smtClean="0"/>
              <a:t>26/01/16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BF05E-05CB-7B4B-B714-3A6201BA0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780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01843-7042-7C49-8FB0-59BA7AFF31BA}" type="datetimeFigureOut">
              <a:rPr lang="en-US" smtClean="0"/>
              <a:t>26/01/16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BF05E-05CB-7B4B-B714-3A6201BA0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228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01843-7042-7C49-8FB0-59BA7AFF31BA}" type="datetimeFigureOut">
              <a:rPr lang="en-US" smtClean="0"/>
              <a:t>26/01/16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BF05E-05CB-7B4B-B714-3A6201BA0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110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01843-7042-7C49-8FB0-59BA7AFF31BA}" type="datetimeFigureOut">
              <a:rPr lang="en-US" smtClean="0"/>
              <a:t>26/01/16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BF05E-05CB-7B4B-B714-3A6201BA0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724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01843-7042-7C49-8FB0-59BA7AFF31BA}" type="datetimeFigureOut">
              <a:rPr lang="en-US" smtClean="0"/>
              <a:t>26/01/16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BF05E-05CB-7B4B-B714-3A6201BA0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170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01843-7042-7C49-8FB0-59BA7AFF31BA}" type="datetimeFigureOut">
              <a:rPr lang="en-US" smtClean="0"/>
              <a:t>26/01/16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BF05E-05CB-7B4B-B714-3A6201BA0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403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01843-7042-7C49-8FB0-59BA7AFF31BA}" type="datetimeFigureOut">
              <a:rPr lang="en-US" smtClean="0"/>
              <a:t>26/01/16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BF05E-05CB-7B4B-B714-3A6201BA0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01843-7042-7C49-8FB0-59BA7AFF31BA}" type="datetimeFigureOut">
              <a:rPr lang="en-US" smtClean="0"/>
              <a:t>26/01/16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BF05E-05CB-7B4B-B714-3A6201BA0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733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01843-7042-7C49-8FB0-59BA7AFF31BA}" type="datetimeFigureOut">
              <a:rPr lang="en-US" smtClean="0"/>
              <a:t>26/01/16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BF05E-05CB-7B4B-B714-3A6201BA0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64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101843-7042-7C49-8FB0-59BA7AFF31BA}" type="datetimeFigureOut">
              <a:rPr lang="en-US" smtClean="0"/>
              <a:t>26/01/16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1BF05E-05CB-7B4B-B714-3A6201BA0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539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36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26.png"/><Relationship Id="rId5" Type="http://schemas.openxmlformats.org/officeDocument/2006/relationships/image" Target="../media/image11.png"/><Relationship Id="rId6" Type="http://schemas.openxmlformats.org/officeDocument/2006/relationships/image" Target="../media/image27.png"/><Relationship Id="rId7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jpe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72.png"/><Relationship Id="rId5" Type="http://schemas.openxmlformats.org/officeDocument/2006/relationships/image" Target="../media/image73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6" Type="http://schemas.openxmlformats.org/officeDocument/2006/relationships/image" Target="../media/image79.png"/><Relationship Id="rId7" Type="http://schemas.openxmlformats.org/officeDocument/2006/relationships/image" Target="../media/image80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4" Type="http://schemas.openxmlformats.org/officeDocument/2006/relationships/image" Target="../media/image82.jpeg"/><Relationship Id="rId5" Type="http://schemas.openxmlformats.org/officeDocument/2006/relationships/image" Target="../media/image83.jpeg"/><Relationship Id="rId6" Type="http://schemas.openxmlformats.org/officeDocument/2006/relationships/image" Target="../media/image84.png"/><Relationship Id="rId7" Type="http://schemas.openxmlformats.org/officeDocument/2006/relationships/image" Target="../media/image85.png"/><Relationship Id="rId8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72.png"/><Relationship Id="rId5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5" Type="http://schemas.openxmlformats.org/officeDocument/2006/relationships/image" Target="../media/image90.png"/><Relationship Id="rId6" Type="http://schemas.openxmlformats.org/officeDocument/2006/relationships/image" Target="../media/image91.png"/><Relationship Id="rId7" Type="http://schemas.openxmlformats.org/officeDocument/2006/relationships/image" Target="../media/image92.png"/><Relationship Id="rId8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525" y="2130425"/>
            <a:ext cx="9022299" cy="1470025"/>
          </a:xfrm>
        </p:spPr>
        <p:txBody>
          <a:bodyPr>
            <a:noAutofit/>
          </a:bodyPr>
          <a:lstStyle/>
          <a:p>
            <a:r>
              <a:rPr lang="en-US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Next Generation Sequencing –</a:t>
            </a:r>
            <a:br>
              <a:rPr lang="en-US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</a:br>
            <a:r>
              <a:rPr lang="en-US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An Overview</a:t>
            </a:r>
            <a:endParaRPr lang="en-US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9525" y="4366760"/>
            <a:ext cx="8009343" cy="17526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Olga Vinnere Pettersson, PhD</a:t>
            </a:r>
          </a:p>
          <a:p>
            <a:r>
              <a:rPr lang="en-US" sz="3000" dirty="0" smtClean="0"/>
              <a:t>National Genomics Infrastructure hosted by </a:t>
            </a:r>
            <a:r>
              <a:rPr lang="en-US" sz="3000" dirty="0" err="1" smtClean="0"/>
              <a:t>ScilifeLab</a:t>
            </a:r>
            <a:r>
              <a:rPr lang="en-US" sz="3000" dirty="0" smtClean="0"/>
              <a:t>,</a:t>
            </a:r>
          </a:p>
          <a:p>
            <a:r>
              <a:rPr lang="en-US" sz="3000" dirty="0" smtClean="0"/>
              <a:t>Uppsala Node (UGC)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1974" y="37049"/>
            <a:ext cx="3221851" cy="10903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976" y="389025"/>
            <a:ext cx="2370111" cy="7383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17338" y="6457767"/>
            <a:ext cx="1241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Version </a:t>
            </a:r>
            <a:r>
              <a:rPr lang="en-US" dirty="0" smtClean="0"/>
              <a:t>6.1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071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>
          <a:xfrm>
            <a:off x="457200" y="254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err="1" smtClean="0">
                <a:ea typeface="ＭＳ Ｐゴシック" charset="-128"/>
                <a:cs typeface="ＭＳ Ｐゴシック" charset="-128"/>
              </a:rPr>
              <a:t>Illumina</a:t>
            </a:r>
            <a:endParaRPr lang="en-US" dirty="0" smtClean="0"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46082" name="Group 5"/>
          <p:cNvGrpSpPr>
            <a:grpSpLocks/>
          </p:cNvGrpSpPr>
          <p:nvPr/>
        </p:nvGrpSpPr>
        <p:grpSpPr bwMode="auto">
          <a:xfrm>
            <a:off x="232997" y="935038"/>
            <a:ext cx="8453803" cy="5922962"/>
            <a:chOff x="457200" y="1557408"/>
            <a:chExt cx="7861110" cy="5300592"/>
          </a:xfrm>
        </p:grpSpPr>
        <p:pic>
          <p:nvPicPr>
            <p:cNvPr id="46083" name="Picture 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57200" y="1557408"/>
              <a:ext cx="4037338" cy="53005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084" name="Picture 4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494538" y="1557408"/>
              <a:ext cx="3823772" cy="5174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006517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  <a:solidFill>
            <a:srgbClr val="A9E4FF"/>
          </a:solidFill>
        </p:spPr>
        <p:txBody>
          <a:bodyPr/>
          <a:lstStyle/>
          <a:p>
            <a:r>
              <a:rPr lang="en-US" sz="3200" dirty="0"/>
              <a:t>Life Technologies - Ion </a:t>
            </a:r>
            <a:r>
              <a:rPr lang="en-US" sz="3200" dirty="0" smtClean="0"/>
              <a:t>Torrent &amp; Ion Proton</a:t>
            </a:r>
            <a:endParaRPr lang="en-US" sz="3200" dirty="0"/>
          </a:p>
        </p:txBody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724400"/>
            <a:ext cx="4876800" cy="1946239"/>
          </a:xfrm>
        </p:spPr>
        <p:txBody>
          <a:bodyPr/>
          <a:lstStyle/>
          <a:p>
            <a:pPr>
              <a:buFontTx/>
              <a:buNone/>
            </a:pPr>
            <a:r>
              <a:rPr lang="en-US" sz="2000" b="1" dirty="0"/>
              <a:t>Main applications</a:t>
            </a:r>
          </a:p>
          <a:p>
            <a:r>
              <a:rPr lang="en-US" sz="2000" dirty="0"/>
              <a:t>Microbial and </a:t>
            </a:r>
            <a:r>
              <a:rPr lang="en-US" sz="2000" dirty="0" err="1"/>
              <a:t>metagenomic</a:t>
            </a:r>
            <a:r>
              <a:rPr lang="en-US" sz="2000" dirty="0"/>
              <a:t> sequencing</a:t>
            </a:r>
          </a:p>
          <a:p>
            <a:r>
              <a:rPr lang="en-US" sz="2000" dirty="0"/>
              <a:t>Targeted </a:t>
            </a:r>
            <a:r>
              <a:rPr lang="en-US" sz="2000" dirty="0" smtClean="0"/>
              <a:t>re-sequencing (gene panels)</a:t>
            </a:r>
            <a:endParaRPr lang="en-US" sz="2000" dirty="0"/>
          </a:p>
          <a:p>
            <a:r>
              <a:rPr lang="en-US" sz="2000" dirty="0"/>
              <a:t>Clinical sequencing</a:t>
            </a:r>
            <a:endParaRPr lang="en-US" dirty="0"/>
          </a:p>
        </p:txBody>
      </p:sp>
      <p:graphicFrame>
        <p:nvGraphicFramePr>
          <p:cNvPr id="296988" name="Group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1298716"/>
              </p:ext>
            </p:extLst>
          </p:nvPr>
        </p:nvGraphicFramePr>
        <p:xfrm>
          <a:off x="685800" y="1401921"/>
          <a:ext cx="5154593" cy="2990215"/>
        </p:xfrm>
        <a:graphic>
          <a:graphicData uri="http://schemas.openxmlformats.org/drawingml/2006/table">
            <a:tbl>
              <a:tblPr/>
              <a:tblGrid>
                <a:gridCol w="1561667"/>
                <a:gridCol w="1970693"/>
                <a:gridCol w="1622233"/>
              </a:tblGrid>
              <a:tr h="765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Chip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Yield - run time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Read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Length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314, 316, 318 (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PGM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)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0.1 – 1 Gb Gb, 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hrs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200 – 400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bp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4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P-I (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Proton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)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10 Gb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hrs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200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bp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4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520, 530, 540 (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S5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)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 Gb – 10 Gb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hrs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400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bp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(except 540)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96986" name="Picture 26" descr="Skärmavbild 2012-05-06 k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371600"/>
            <a:ext cx="3276600" cy="2276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0548" y="3647844"/>
            <a:ext cx="2856102" cy="215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1258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/>
              <a:t>Ion Torrent - H</a:t>
            </a:r>
            <a:r>
              <a:rPr lang="en-US" baseline="30000"/>
              <a:t>+</a:t>
            </a:r>
            <a:r>
              <a:rPr lang="en-US"/>
              <a:t> ion-sensitive field effect transistors </a:t>
            </a:r>
          </a:p>
        </p:txBody>
      </p:sp>
      <p:pic>
        <p:nvPicPr>
          <p:cNvPr id="123907" name="Picture 3" descr="Skärmavbild 2011-10-20 k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2963"/>
            <a:ext cx="9144000" cy="383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8727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3975447"/>
            <a:ext cx="8820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      </a:t>
            </a:r>
            <a:r>
              <a:rPr lang="sv-SE" sz="2400" dirty="0" smtClean="0"/>
              <a:t>314 chip	           316 chip                 318 chip                    PI chip</a:t>
            </a:r>
            <a:endParaRPr lang="sv-SE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21818"/>
            <a:ext cx="6575108" cy="1922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11752" y="1794972"/>
            <a:ext cx="2160240" cy="1994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ight Brace 8"/>
          <p:cNvSpPr/>
          <p:nvPr/>
        </p:nvSpPr>
        <p:spPr>
          <a:xfrm rot="16200000">
            <a:off x="3149843" y="-1449542"/>
            <a:ext cx="468051" cy="5832648"/>
          </a:xfrm>
          <a:prstGeom prst="rightBrace">
            <a:avLst/>
          </a:prstGeom>
          <a:noFill/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692696"/>
            <a:ext cx="1680245" cy="112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260648"/>
            <a:ext cx="870379" cy="894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79512" y="4633972"/>
            <a:ext cx="8964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b="1" dirty="0" smtClean="0"/>
              <a:t>        </a:t>
            </a:r>
            <a:r>
              <a:rPr lang="sv-SE" sz="2800" b="1" dirty="0" smtClean="0"/>
              <a:t>10 Mb	           100 Mb               1 Gb                    10 Gb</a:t>
            </a:r>
            <a:endParaRPr lang="sv-SE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23528" y="5858108"/>
            <a:ext cx="6192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 dirty="0" smtClean="0"/>
              <a:t>virus, bacteria, small eukaryote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04248" y="5858108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 dirty="0" smtClean="0"/>
              <a:t>eukaryote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3528" y="5282044"/>
            <a:ext cx="6192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 dirty="0" smtClean="0"/>
              <a:t>200 – 400 bp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04248" y="5282044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 dirty="0" smtClean="0"/>
              <a:t>200 bp</a:t>
            </a:r>
          </a:p>
        </p:txBody>
      </p:sp>
      <p:sp>
        <p:nvSpPr>
          <p:cNvPr id="4" name="Up Arrow 3"/>
          <p:cNvSpPr/>
          <p:nvPr/>
        </p:nvSpPr>
        <p:spPr>
          <a:xfrm>
            <a:off x="6754620" y="3375366"/>
            <a:ext cx="157132" cy="1693404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564765" y="5180075"/>
            <a:ext cx="555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 S5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350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 descr="Skärmavbild 2011-10-23 k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876675"/>
            <a:ext cx="3200400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6458" name="Group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5049524"/>
              </p:ext>
            </p:extLst>
          </p:nvPr>
        </p:nvGraphicFramePr>
        <p:xfrm>
          <a:off x="381000" y="1328293"/>
          <a:ext cx="8382000" cy="1920875"/>
        </p:xfrm>
        <a:graphic>
          <a:graphicData uri="http://schemas.openxmlformats.org/drawingml/2006/table">
            <a:tbl>
              <a:tblPr/>
              <a:tblGrid>
                <a:gridCol w="1672167"/>
                <a:gridCol w="2474383"/>
                <a:gridCol w="1492250"/>
                <a:gridCol w="1390650"/>
                <a:gridCol w="1352550"/>
              </a:tblGrid>
              <a:tr h="854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Instrument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Yield and run time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Read Length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Error rate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Error type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RS II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E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250 Mb – 1.3 Gb /30 - 240 min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SMRTCell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E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250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bp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– 30 000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bp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(70 000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bp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)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E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15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%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(on a single passage!)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E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Insertions, 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random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E4FF"/>
                    </a:solidFill>
                  </a:tcPr>
                </a:tc>
              </a:tr>
            </a:tbl>
          </a:graphicData>
        </a:graphic>
      </p:graphicFrame>
      <p:sp>
        <p:nvSpPr>
          <p:cNvPr id="146455" name="Rectangle 23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609600"/>
          </a:xfrm>
          <a:noFill/>
          <a:ln/>
        </p:spPr>
        <p:txBody>
          <a:bodyPr>
            <a:normAutofit fontScale="90000"/>
          </a:bodyPr>
          <a:lstStyle/>
          <a:p>
            <a:r>
              <a:rPr lang="en-US" dirty="0" err="1" smtClean="0"/>
              <a:t>PacBio</a:t>
            </a:r>
            <a:r>
              <a:rPr lang="en-US" dirty="0" smtClean="0"/>
              <a:t> SMRT-technology</a:t>
            </a:r>
            <a:endParaRPr lang="en-US" dirty="0"/>
          </a:p>
        </p:txBody>
      </p:sp>
      <p:pic>
        <p:nvPicPr>
          <p:cNvPr id="146456" name="Picture 24" descr="Skärmavbild 2011-10-20 k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60788"/>
            <a:ext cx="5638800" cy="309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6457" name="Rectangle 25"/>
          <p:cNvSpPr>
            <a:spLocks noChangeArrowheads="1"/>
          </p:cNvSpPr>
          <p:nvPr/>
        </p:nvSpPr>
        <p:spPr bwMode="auto">
          <a:xfrm>
            <a:off x="685800" y="3227388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2800" dirty="0">
                <a:solidFill>
                  <a:schemeClr val="tx2"/>
                </a:solidFill>
              </a:rPr>
              <a:t>Single-Molecule, Real-Time DNA sequencing</a:t>
            </a:r>
            <a:endParaRPr lang="en-US" sz="4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390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101" y="274638"/>
            <a:ext cx="8229600" cy="1143000"/>
          </a:xfrm>
        </p:spPr>
        <p:txBody>
          <a:bodyPr/>
          <a:lstStyle/>
          <a:p>
            <a:pPr algn="l"/>
            <a:r>
              <a:rPr lang="en-US" dirty="0" err="1" smtClean="0"/>
              <a:t>PacBio</a:t>
            </a:r>
            <a:r>
              <a:rPr lang="en-US" dirty="0" smtClean="0"/>
              <a:t> SMRT </a:t>
            </a:r>
            <a:r>
              <a:rPr lang="en-US" dirty="0" smtClean="0"/>
              <a:t>- technology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Single Molecule Real Time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0001" y="2563957"/>
            <a:ext cx="3822700" cy="3822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322" y="2557463"/>
            <a:ext cx="3670300" cy="3568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6839" y="369205"/>
            <a:ext cx="1595862" cy="150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68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500"/>
            <a:ext cx="9144000" cy="620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724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66" y="1066800"/>
            <a:ext cx="6007100" cy="5791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4400" y="0"/>
            <a:ext cx="3149600" cy="1841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3167" y="254000"/>
            <a:ext cx="449333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Oxford </a:t>
            </a:r>
            <a:r>
              <a:rPr lang="en-US" sz="3200" dirty="0" err="1" smtClean="0"/>
              <a:t>Nanopore</a:t>
            </a:r>
            <a:r>
              <a:rPr lang="en-US" sz="3200" dirty="0" smtClean="0"/>
              <a:t> </a:t>
            </a:r>
            <a:r>
              <a:rPr lang="en-US" sz="3200" dirty="0" err="1" smtClean="0"/>
              <a:t>MinION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6455833" y="2796000"/>
            <a:ext cx="24103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Reads up to 100k</a:t>
            </a:r>
          </a:p>
          <a:p>
            <a:r>
              <a:rPr lang="en-US" sz="2400" dirty="0" smtClean="0"/>
              <a:t>1D and 2D reads</a:t>
            </a:r>
          </a:p>
          <a:p>
            <a:r>
              <a:rPr lang="en-US" sz="2400" dirty="0" smtClean="0"/>
              <a:t>15-40% error rate</a:t>
            </a:r>
          </a:p>
          <a:p>
            <a:r>
              <a:rPr lang="en-US" sz="2400" dirty="0" smtClean="0"/>
              <a:t>Life time 5 days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8667" y="5593314"/>
            <a:ext cx="1185333" cy="126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402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 bwMode="auto">
          <a:xfrm>
            <a:off x="-1" y="115888"/>
            <a:ext cx="8918575" cy="5762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dirty="0">
                <a:latin typeface="Calibri" charset="0"/>
              </a:rPr>
              <a:t>Main types of </a:t>
            </a:r>
            <a:r>
              <a:rPr lang="en-US" dirty="0" smtClean="0">
                <a:latin typeface="Calibri" charset="0"/>
              </a:rPr>
              <a:t>equipment</a:t>
            </a:r>
            <a:endParaRPr lang="en-US" dirty="0">
              <a:latin typeface="Calibri" charset="0"/>
            </a:endParaRPr>
          </a:p>
        </p:txBody>
      </p:sp>
      <p:pic>
        <p:nvPicPr>
          <p:cNvPr id="1638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125538"/>
            <a:ext cx="1636712" cy="123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4"/>
          <p:cNvSpPr txBox="1">
            <a:spLocks noChangeArrowheads="1"/>
          </p:cNvSpPr>
          <p:nvPr/>
        </p:nvSpPr>
        <p:spPr bwMode="auto">
          <a:xfrm>
            <a:off x="539750" y="3073516"/>
            <a:ext cx="1915909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err="1"/>
              <a:t>Illumina</a:t>
            </a:r>
            <a:r>
              <a:rPr lang="en-US" sz="1800" dirty="0"/>
              <a:t> </a:t>
            </a:r>
            <a:r>
              <a:rPr lang="en-US" sz="1800" dirty="0" err="1"/>
              <a:t>HiSeq</a:t>
            </a:r>
            <a:endParaRPr lang="en-US" sz="1800" dirty="0"/>
          </a:p>
          <a:p>
            <a:pPr eaLnBrk="1" hangingPunct="1"/>
            <a:r>
              <a:rPr lang="en-US" sz="1800" dirty="0" err="1"/>
              <a:t>Illumina</a:t>
            </a:r>
            <a:r>
              <a:rPr lang="en-US" sz="1800" dirty="0"/>
              <a:t> </a:t>
            </a:r>
            <a:r>
              <a:rPr lang="en-US" sz="1800" dirty="0" err="1"/>
              <a:t>Xten</a:t>
            </a:r>
            <a:endParaRPr lang="en-US" sz="1800" dirty="0"/>
          </a:p>
          <a:p>
            <a:pPr eaLnBrk="1" hangingPunct="1"/>
            <a:r>
              <a:rPr lang="en-US" sz="1800" dirty="0" err="1"/>
              <a:t>Illumina</a:t>
            </a:r>
            <a:r>
              <a:rPr lang="en-US" sz="1800" dirty="0"/>
              <a:t> </a:t>
            </a:r>
            <a:r>
              <a:rPr lang="en-US" sz="1800" dirty="0" err="1"/>
              <a:t>MiSeq</a:t>
            </a:r>
            <a:endParaRPr lang="en-US" sz="1800" dirty="0"/>
          </a:p>
          <a:p>
            <a:pPr eaLnBrk="1" hangingPunct="1"/>
            <a:endParaRPr lang="en-US" sz="1800" dirty="0"/>
          </a:p>
          <a:p>
            <a:pPr eaLnBrk="1" hangingPunct="1"/>
            <a:r>
              <a:rPr lang="en-US" sz="1800" dirty="0"/>
              <a:t>Short paired reads</a:t>
            </a:r>
          </a:p>
          <a:p>
            <a:pPr eaLnBrk="1" hangingPunct="1"/>
            <a:r>
              <a:rPr lang="en-US" sz="1800" b="1" dirty="0"/>
              <a:t>HIGH throughput</a:t>
            </a:r>
          </a:p>
          <a:p>
            <a:pPr eaLnBrk="1" hangingPunct="1"/>
            <a:endParaRPr lang="en-US" sz="1800" dirty="0"/>
          </a:p>
          <a:p>
            <a:pPr eaLnBrk="1" hangingPunct="1"/>
            <a:endParaRPr lang="en-US" sz="1800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</p:txBody>
      </p:sp>
      <p:pic>
        <p:nvPicPr>
          <p:cNvPr id="16388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981075"/>
            <a:ext cx="1966912" cy="148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Box 6"/>
          <p:cNvSpPr txBox="1">
            <a:spLocks noChangeArrowheads="1"/>
          </p:cNvSpPr>
          <p:nvPr/>
        </p:nvSpPr>
        <p:spPr bwMode="auto">
          <a:xfrm>
            <a:off x="3348038" y="3073516"/>
            <a:ext cx="2287806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Ion Torrent PGM</a:t>
            </a:r>
          </a:p>
          <a:p>
            <a:pPr eaLnBrk="1" hangingPunct="1"/>
            <a:r>
              <a:rPr lang="en-US" sz="1800" dirty="0"/>
              <a:t>Ion Proton</a:t>
            </a:r>
          </a:p>
          <a:p>
            <a:pPr eaLnBrk="1" hangingPunct="1"/>
            <a:r>
              <a:rPr lang="en-US" sz="1800" dirty="0"/>
              <a:t>Ion S5 XL</a:t>
            </a:r>
          </a:p>
          <a:p>
            <a:pPr eaLnBrk="1" hangingPunct="1"/>
            <a:endParaRPr lang="en-US" sz="1800" dirty="0"/>
          </a:p>
          <a:p>
            <a:pPr eaLnBrk="1" hangingPunct="1"/>
            <a:r>
              <a:rPr lang="en-US" sz="1800" dirty="0"/>
              <a:t>Short single-end reads</a:t>
            </a:r>
          </a:p>
          <a:p>
            <a:pPr eaLnBrk="1" hangingPunct="1"/>
            <a:r>
              <a:rPr lang="en-US" sz="1800" b="1" dirty="0"/>
              <a:t>FAST throughput</a:t>
            </a:r>
          </a:p>
          <a:p>
            <a:pPr eaLnBrk="1" hangingPunct="1"/>
            <a:endParaRPr lang="en-US" sz="1800" dirty="0"/>
          </a:p>
          <a:p>
            <a:pPr eaLnBrk="1" hangingPunct="1"/>
            <a:endParaRPr lang="en-US" sz="1800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</p:txBody>
      </p:sp>
      <p:pic>
        <p:nvPicPr>
          <p:cNvPr id="16390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908050"/>
            <a:ext cx="2478087" cy="178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TextBox 8"/>
          <p:cNvSpPr txBox="1">
            <a:spLocks noChangeArrowheads="1"/>
          </p:cNvSpPr>
          <p:nvPr/>
        </p:nvSpPr>
        <p:spPr bwMode="auto">
          <a:xfrm>
            <a:off x="6372225" y="2751006"/>
            <a:ext cx="1801056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1800" dirty="0"/>
          </a:p>
          <a:p>
            <a:pPr eaLnBrk="1" hangingPunct="1"/>
            <a:r>
              <a:rPr lang="en-US" sz="1800" dirty="0" err="1"/>
              <a:t>PacBio</a:t>
            </a:r>
            <a:r>
              <a:rPr lang="en-US" sz="1800" dirty="0"/>
              <a:t> RSII</a:t>
            </a:r>
          </a:p>
          <a:p>
            <a:pPr eaLnBrk="1" hangingPunct="1"/>
            <a:endParaRPr lang="en-US" sz="1800" dirty="0" smtClean="0"/>
          </a:p>
          <a:p>
            <a:pPr eaLnBrk="1" hangingPunct="1"/>
            <a:endParaRPr lang="en-US" sz="1800" dirty="0"/>
          </a:p>
          <a:p>
            <a:pPr eaLnBrk="1" hangingPunct="1"/>
            <a:endParaRPr lang="en-US" sz="1800" dirty="0"/>
          </a:p>
          <a:p>
            <a:pPr eaLnBrk="1" hangingPunct="1"/>
            <a:r>
              <a:rPr lang="en-US" sz="1800" dirty="0"/>
              <a:t>Ultra-long reads</a:t>
            </a:r>
          </a:p>
          <a:p>
            <a:pPr eaLnBrk="1" hangingPunct="1"/>
            <a:r>
              <a:rPr lang="en-US" sz="1800" b="1" dirty="0"/>
              <a:t>FAST throughput</a:t>
            </a:r>
          </a:p>
          <a:p>
            <a:pPr eaLnBrk="1" hangingPunct="1"/>
            <a:endParaRPr lang="en-US" sz="1800" dirty="0"/>
          </a:p>
          <a:p>
            <a:pPr eaLnBrk="1" hangingPunct="1"/>
            <a:endParaRPr lang="en-US" sz="1800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005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555"/>
            <a:ext cx="8229600" cy="1143000"/>
          </a:xfrm>
        </p:spPr>
        <p:txBody>
          <a:bodyPr/>
          <a:lstStyle/>
          <a:p>
            <a:r>
              <a:rPr lang="en-US" dirty="0" smtClean="0"/>
              <a:t>NGS/MPS 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4555"/>
            <a:ext cx="8229600" cy="49860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Whole genome sequencing:</a:t>
            </a:r>
          </a:p>
          <a:p>
            <a:pPr lvl="1"/>
            <a:r>
              <a:rPr lang="en-US" sz="2400" dirty="0" smtClean="0"/>
              <a:t>De novo sequencing</a:t>
            </a:r>
          </a:p>
          <a:p>
            <a:pPr lvl="1"/>
            <a:r>
              <a:rPr lang="en-US" sz="2400" dirty="0" smtClean="0"/>
              <a:t>Re-sequencing</a:t>
            </a:r>
          </a:p>
          <a:p>
            <a:r>
              <a:rPr lang="en-US" dirty="0" err="1" smtClean="0"/>
              <a:t>Transcriptome</a:t>
            </a:r>
            <a:r>
              <a:rPr lang="en-US" dirty="0" smtClean="0"/>
              <a:t> sequencing:</a:t>
            </a:r>
          </a:p>
          <a:p>
            <a:pPr lvl="1"/>
            <a:r>
              <a:rPr lang="en-US" sz="2400" dirty="0" smtClean="0"/>
              <a:t>mRNA-</a:t>
            </a:r>
            <a:r>
              <a:rPr lang="en-US" sz="2400" dirty="0" err="1" smtClean="0"/>
              <a:t>seq</a:t>
            </a:r>
            <a:endParaRPr lang="en-US" sz="2400" dirty="0" smtClean="0"/>
          </a:p>
          <a:p>
            <a:pPr lvl="1"/>
            <a:r>
              <a:rPr lang="en-US" sz="2400" dirty="0" err="1" smtClean="0"/>
              <a:t>miRNA</a:t>
            </a:r>
            <a:endParaRPr lang="en-US" sz="2400" dirty="0" smtClean="0"/>
          </a:p>
          <a:p>
            <a:pPr lvl="1"/>
            <a:r>
              <a:rPr lang="en-US" sz="2400" dirty="0" smtClean="0"/>
              <a:t>Isoform discovery</a:t>
            </a:r>
            <a:endParaRPr lang="en-US" dirty="0" smtClean="0"/>
          </a:p>
          <a:p>
            <a:r>
              <a:rPr lang="en-US" dirty="0" smtClean="0"/>
              <a:t>Target re-sequencing</a:t>
            </a:r>
          </a:p>
          <a:p>
            <a:pPr lvl="1"/>
            <a:r>
              <a:rPr lang="en-US" sz="2400" dirty="0" err="1" smtClean="0"/>
              <a:t>Exome</a:t>
            </a:r>
            <a:endParaRPr lang="en-US" sz="2400" dirty="0" smtClean="0"/>
          </a:p>
          <a:p>
            <a:pPr lvl="1"/>
            <a:r>
              <a:rPr lang="en-US" sz="2400" dirty="0" smtClean="0"/>
              <a:t>Large portions of a genome</a:t>
            </a:r>
          </a:p>
          <a:p>
            <a:pPr lvl="1"/>
            <a:r>
              <a:rPr lang="en-US" sz="2400" dirty="0" smtClean="0"/>
              <a:t>Gene panels</a:t>
            </a:r>
          </a:p>
          <a:p>
            <a:pPr lvl="1"/>
            <a:r>
              <a:rPr lang="en-US" sz="2600" dirty="0" err="1" smtClean="0">
                <a:solidFill>
                  <a:srgbClr val="FF0000"/>
                </a:solidFill>
              </a:rPr>
              <a:t>Amplicons</a:t>
            </a:r>
            <a:endParaRPr lang="en-US" sz="2600" dirty="0" smtClean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endParaRPr lang="en-US" sz="2400" dirty="0"/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20737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-171450" y="139700"/>
            <a:ext cx="8229601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charset="-128"/>
                <a:cs typeface="ＭＳ Ｐゴシック" charset="-128"/>
              </a:rPr>
              <a:t>Outline:</a:t>
            </a: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457200" y="1417637"/>
            <a:ext cx="8229600" cy="4966117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sz="2600" dirty="0" smtClean="0">
                <a:ea typeface="ＭＳ Ｐゴシック" charset="-128"/>
                <a:cs typeface="ＭＳ Ｐゴシック" charset="-128"/>
              </a:rPr>
              <a:t>4 slides about history</a:t>
            </a:r>
          </a:p>
          <a:p>
            <a:pPr marL="0" indent="0" eaLnBrk="1" hangingPunct="1">
              <a:buNone/>
            </a:pPr>
            <a:endParaRPr lang="en-US" sz="2600" dirty="0" smtClean="0">
              <a:ea typeface="ＭＳ Ｐゴシック" charset="-128"/>
              <a:cs typeface="ＭＳ Ｐゴシック" charset="-128"/>
            </a:endParaRPr>
          </a:p>
          <a:p>
            <a:pPr eaLnBrk="1" hangingPunct="1"/>
            <a:r>
              <a:rPr lang="en-US" sz="2600" dirty="0" smtClean="0">
                <a:ea typeface="ＭＳ Ｐゴシック" charset="-128"/>
                <a:cs typeface="ＭＳ Ｐゴシック" charset="-128"/>
              </a:rPr>
              <a:t> NGS technologies</a:t>
            </a:r>
          </a:p>
          <a:p>
            <a:pPr eaLnBrk="1" hangingPunct="1"/>
            <a:endParaRPr lang="en-US" sz="2600" dirty="0" smtClean="0">
              <a:ea typeface="ＭＳ Ｐゴシック" charset="-128"/>
              <a:cs typeface="ＭＳ Ｐゴシック" charset="-128"/>
            </a:endParaRPr>
          </a:p>
          <a:p>
            <a:pPr eaLnBrk="1" hangingPunct="1"/>
            <a:r>
              <a:rPr lang="en-US" sz="2600" dirty="0" smtClean="0">
                <a:ea typeface="ＭＳ Ｐゴシック" charset="-128"/>
                <a:cs typeface="ＭＳ Ｐゴシック" charset="-128"/>
              </a:rPr>
              <a:t>NGS applications</a:t>
            </a:r>
          </a:p>
          <a:p>
            <a:pPr eaLnBrk="1" hangingPunct="1"/>
            <a:endParaRPr lang="en-US" sz="2600" dirty="0">
              <a:ea typeface="ＭＳ Ｐゴシック" charset="-128"/>
              <a:cs typeface="ＭＳ Ｐゴシック" charset="-128"/>
            </a:endParaRPr>
          </a:p>
          <a:p>
            <a:pPr eaLnBrk="1" hangingPunct="1"/>
            <a:r>
              <a:rPr lang="en-US" sz="2600" dirty="0" smtClean="0">
                <a:ea typeface="ＭＳ Ｐゴシック" charset="-128"/>
                <a:cs typeface="ＭＳ Ｐゴシック" charset="-128"/>
              </a:rPr>
              <a:t>NGS sample quality requirements</a:t>
            </a:r>
          </a:p>
          <a:p>
            <a:pPr eaLnBrk="1" hangingPunct="1"/>
            <a:endParaRPr lang="en-US" sz="2600" dirty="0">
              <a:ea typeface="ＭＳ Ｐゴシック" charset="-128"/>
              <a:cs typeface="ＭＳ Ｐゴシック" charset="-128"/>
            </a:endParaRPr>
          </a:p>
          <a:p>
            <a:r>
              <a:rPr lang="en-US" sz="2600" dirty="0">
                <a:ea typeface="ＭＳ Ｐゴシック" charset="-128"/>
                <a:cs typeface="ＭＳ Ｐゴシック" charset="-128"/>
              </a:rPr>
              <a:t>Philosophical </a:t>
            </a:r>
            <a:r>
              <a:rPr lang="en-US" sz="2600" dirty="0" smtClean="0">
                <a:ea typeface="ＭＳ Ｐゴシック" charset="-128"/>
                <a:cs typeface="ＭＳ Ｐゴシック" charset="-128"/>
              </a:rPr>
              <a:t>reflection</a:t>
            </a:r>
            <a:endParaRPr lang="en-US" sz="2600" dirty="0">
              <a:ea typeface="ＭＳ Ｐゴシック" charset="-128"/>
              <a:cs typeface="ＭＳ Ｐゴシック" charset="-128"/>
            </a:endParaRPr>
          </a:p>
          <a:p>
            <a:pPr marL="457200" lvl="1" indent="0" eaLnBrk="1" hangingPunct="1">
              <a:buNone/>
            </a:pPr>
            <a:endParaRPr lang="en-US" sz="2600" dirty="0" smtClean="0"/>
          </a:p>
          <a:p>
            <a:r>
              <a:rPr lang="en-US" sz="2600" dirty="0">
                <a:ea typeface="ＭＳ Ｐゴシック" charset="-128"/>
                <a:cs typeface="ＭＳ Ｐゴシック" charset="-128"/>
              </a:rPr>
              <a:t>National Genomics Infrastructure – </a:t>
            </a:r>
            <a:r>
              <a:rPr lang="en-US" sz="2600" dirty="0" smtClean="0">
                <a:ea typeface="ＭＳ Ｐゴシック" charset="-128"/>
                <a:cs typeface="ＭＳ Ｐゴシック" charset="-128"/>
              </a:rPr>
              <a:t>Sweden</a:t>
            </a:r>
          </a:p>
          <a:p>
            <a:endParaRPr lang="en-US" sz="2600" dirty="0">
              <a:ea typeface="ＭＳ Ｐゴシック" charset="-128"/>
              <a:cs typeface="ＭＳ Ｐゴシック" charset="-128"/>
            </a:endParaRPr>
          </a:p>
          <a:p>
            <a:endParaRPr lang="en-US" sz="2600" dirty="0">
              <a:ea typeface="ＭＳ Ｐゴシック" charset="-128"/>
              <a:cs typeface="ＭＳ Ｐゴシック" charset="-128"/>
            </a:endParaRPr>
          </a:p>
          <a:p>
            <a:pPr marL="0" indent="0">
              <a:buNone/>
            </a:pPr>
            <a:endParaRPr lang="en-US" sz="2600" dirty="0">
              <a:ea typeface="ＭＳ Ｐゴシック" charset="-128"/>
              <a:cs typeface="ＭＳ Ｐゴシック" charset="-128"/>
            </a:endParaRPr>
          </a:p>
          <a:p>
            <a:pPr marL="457200" lvl="1" indent="0" eaLnBrk="1" hangingPunct="1">
              <a:buNone/>
            </a:pPr>
            <a:endParaRPr lang="en-US" dirty="0" smtClean="0"/>
          </a:p>
        </p:txBody>
      </p:sp>
      <p:pic>
        <p:nvPicPr>
          <p:cNvPr id="17411" name="Picture 10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61738" y="46038"/>
            <a:ext cx="1682262" cy="126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Rectangle 1029"/>
          <p:cNvSpPr>
            <a:spLocks noChangeArrowheads="1"/>
          </p:cNvSpPr>
          <p:nvPr/>
        </p:nvSpPr>
        <p:spPr bwMode="auto">
          <a:xfrm>
            <a:off x="8229600" y="1325563"/>
            <a:ext cx="842597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sv-SE" sz="600" b="1" i="1" dirty="0" err="1"/>
              <a:t>www.robustpm.com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22287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6792"/>
            <a:ext cx="8229600" cy="1143000"/>
          </a:xfrm>
        </p:spPr>
        <p:txBody>
          <a:bodyPr/>
          <a:lstStyle/>
          <a:p>
            <a:r>
              <a:rPr lang="en-US" dirty="0" smtClean="0"/>
              <a:t>        De novo sequencing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1492"/>
            <a:ext cx="8229600" cy="114440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Used to create a reference genome without previous reference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921" y="236792"/>
            <a:ext cx="1786558" cy="9682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2504" y="4606078"/>
            <a:ext cx="3419061" cy="213163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921" y="2625896"/>
            <a:ext cx="3646114" cy="178295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4533" y="2238467"/>
            <a:ext cx="2643748" cy="2216476"/>
          </a:xfrm>
          <a:prstGeom prst="rect">
            <a:avLst/>
          </a:prstGeom>
        </p:spPr>
      </p:pic>
      <p:sp>
        <p:nvSpPr>
          <p:cNvPr id="30" name="Curved Left Arrow 29"/>
          <p:cNvSpPr/>
          <p:nvPr/>
        </p:nvSpPr>
        <p:spPr>
          <a:xfrm rot="1994142">
            <a:off x="6102278" y="4713698"/>
            <a:ext cx="548882" cy="1000854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Right Arrow 30"/>
          <p:cNvSpPr/>
          <p:nvPr/>
        </p:nvSpPr>
        <p:spPr>
          <a:xfrm>
            <a:off x="3723789" y="3341560"/>
            <a:ext cx="1108526" cy="29057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456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              De novo sequencing: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977" y="1397000"/>
            <a:ext cx="3956032" cy="49430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err="1" smtClean="0"/>
              <a:t>Illumina</a:t>
            </a:r>
            <a:r>
              <a:rPr lang="en-US" sz="2800" b="1" dirty="0" smtClean="0"/>
              <a:t> strategy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Sequencing:</a:t>
            </a:r>
            <a:endParaRPr lang="en-US" sz="24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400" dirty="0" smtClean="0"/>
              <a:t>PE library with 350 </a:t>
            </a:r>
            <a:r>
              <a:rPr lang="en-US" sz="2400" dirty="0" err="1" smtClean="0"/>
              <a:t>bp</a:t>
            </a:r>
            <a:r>
              <a:rPr lang="en-US" sz="2400" dirty="0" smtClean="0"/>
              <a:t> </a:t>
            </a:r>
          </a:p>
          <a:p>
            <a:r>
              <a:rPr lang="en-US" sz="2400" dirty="0" smtClean="0"/>
              <a:t>PE library with 600 </a:t>
            </a:r>
            <a:r>
              <a:rPr lang="en-US" sz="2400" dirty="0" err="1" smtClean="0"/>
              <a:t>bp</a:t>
            </a:r>
            <a:r>
              <a:rPr lang="en-US" sz="2400" dirty="0" smtClean="0"/>
              <a:t> </a:t>
            </a:r>
          </a:p>
          <a:p>
            <a:r>
              <a:rPr lang="en-US" sz="2400" dirty="0" smtClean="0"/>
              <a:t>MP library with 2 kb </a:t>
            </a:r>
          </a:p>
          <a:p>
            <a:r>
              <a:rPr lang="en-US" sz="2400" dirty="0" smtClean="0"/>
              <a:t>MP library with 5-8-20 kb </a:t>
            </a:r>
          </a:p>
          <a:p>
            <a:pPr marL="0" indent="0">
              <a:buNone/>
            </a:pPr>
            <a:r>
              <a:rPr lang="en-US" sz="2400" dirty="0" smtClean="0"/>
              <a:t>PE: 50-100x, MP 10-15x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b="1" dirty="0" smtClean="0">
                <a:solidFill>
                  <a:srgbClr val="008000"/>
                </a:solidFill>
              </a:rPr>
              <a:t>Analysis:</a:t>
            </a:r>
          </a:p>
          <a:p>
            <a:r>
              <a:rPr lang="en-US" sz="2400" dirty="0" smtClean="0"/>
              <a:t>ALLPATH</a:t>
            </a:r>
            <a:endParaRPr lang="en-US" sz="24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258859" y="1391258"/>
            <a:ext cx="4885141" cy="54329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800" b="1" dirty="0" err="1" smtClean="0"/>
              <a:t>PacBio</a:t>
            </a:r>
            <a:r>
              <a:rPr lang="en-US" sz="2800" b="1" dirty="0" smtClean="0"/>
              <a:t> strategy</a:t>
            </a:r>
          </a:p>
          <a:p>
            <a:pPr marL="0" indent="0">
              <a:buFont typeface="Arial"/>
              <a:buNone/>
            </a:pPr>
            <a:endParaRPr lang="en-US" sz="2400" dirty="0" smtClean="0"/>
          </a:p>
          <a:p>
            <a:pPr marL="0" indent="0">
              <a:buFont typeface="Arial"/>
              <a:buNone/>
            </a:pPr>
            <a:r>
              <a:rPr lang="en-US" sz="2400" b="1" dirty="0" smtClean="0">
                <a:solidFill>
                  <a:srgbClr val="17375E"/>
                </a:solidFill>
              </a:rPr>
              <a:t>Sequencing:</a:t>
            </a:r>
          </a:p>
          <a:p>
            <a:r>
              <a:rPr lang="en-US" sz="2400" dirty="0" smtClean="0"/>
              <a:t>10-20 kb library</a:t>
            </a:r>
          </a:p>
          <a:p>
            <a:pPr marL="0" indent="0">
              <a:buNone/>
            </a:pPr>
            <a:r>
              <a:rPr lang="en-US" sz="2400" dirty="0" smtClean="0"/>
              <a:t>50-80x</a:t>
            </a:r>
          </a:p>
          <a:p>
            <a:pPr marL="0" indent="0">
              <a:buNone/>
            </a:pPr>
            <a:r>
              <a:rPr lang="en-US" sz="2400" dirty="0" smtClean="0"/>
              <a:t>(where 30x are reads above 10 kb)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Font typeface="Arial"/>
              <a:buNone/>
            </a:pPr>
            <a:endParaRPr lang="en-US" sz="2400" dirty="0" smtClean="0"/>
          </a:p>
          <a:p>
            <a:pPr marL="0" indent="0">
              <a:buFont typeface="Arial"/>
              <a:buNone/>
            </a:pPr>
            <a:r>
              <a:rPr lang="en-US" sz="2400" b="1" dirty="0" smtClean="0">
                <a:solidFill>
                  <a:srgbClr val="008000"/>
                </a:solidFill>
              </a:rPr>
              <a:t>Analysis:</a:t>
            </a:r>
          </a:p>
          <a:p>
            <a:r>
              <a:rPr lang="en-US" sz="2400" dirty="0" smtClean="0"/>
              <a:t>HGAP (haploid)</a:t>
            </a:r>
          </a:p>
          <a:p>
            <a:r>
              <a:rPr lang="en-US" sz="2400" dirty="0" smtClean="0"/>
              <a:t>FALCON (diploid)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921" y="174790"/>
            <a:ext cx="1786558" cy="96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379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en-US" dirty="0" err="1" smtClean="0"/>
              <a:t>Transcriptome</a:t>
            </a:r>
            <a:r>
              <a:rPr lang="en-US" dirty="0" smtClean="0"/>
              <a:t> sequencing </a:t>
            </a:r>
            <a:br>
              <a:rPr lang="en-US" dirty="0" smtClean="0"/>
            </a:br>
            <a:r>
              <a:rPr lang="en-US" dirty="0" smtClean="0"/>
              <a:t>(RNA-</a:t>
            </a:r>
            <a:r>
              <a:rPr lang="en-US" dirty="0" err="1" smtClean="0"/>
              <a:t>seq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186138" y="1937136"/>
            <a:ext cx="2195851" cy="58456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616697" y="2003627"/>
            <a:ext cx="1402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TOTAL RNA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3058081"/>
            <a:ext cx="18091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mRNA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Dif.ex</a:t>
            </a:r>
            <a:r>
              <a:rPr lang="en-US" dirty="0" smtClean="0"/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A</a:t>
            </a:r>
            <a:r>
              <a:rPr lang="en-US" dirty="0" smtClean="0"/>
              <a:t>nnotation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39928" y="3597777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miRNA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285218" y="3613406"/>
            <a:ext cx="171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Non-</a:t>
            </a:r>
            <a:r>
              <a:rPr lang="en-US" b="1" dirty="0" err="1" smtClean="0"/>
              <a:t>codingRNA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329220" y="3108465"/>
            <a:ext cx="17882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Splice isoforms</a:t>
            </a:r>
            <a:endParaRPr lang="en-US" sz="2000" b="1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1248440" y="2612114"/>
            <a:ext cx="1861892" cy="3043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3752591" y="2612256"/>
            <a:ext cx="401694" cy="10011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endCxn id="9" idx="0"/>
          </p:cNvCxnSpPr>
          <p:nvPr/>
        </p:nvCxnSpPr>
        <p:spPr>
          <a:xfrm>
            <a:off x="4294196" y="2612256"/>
            <a:ext cx="171490" cy="9855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381989" y="2612256"/>
            <a:ext cx="1226122" cy="3903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74638"/>
            <a:ext cx="1974604" cy="130513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6402" y="3665890"/>
            <a:ext cx="3224276" cy="128971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285218" y="3997519"/>
            <a:ext cx="2929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Transcriptional regulation</a:t>
            </a:r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417" y="4607962"/>
            <a:ext cx="3079174" cy="189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549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en-US" b="1" dirty="0" smtClean="0"/>
              <a:t>mRNA: </a:t>
            </a:r>
            <a:r>
              <a:rPr lang="en-US" dirty="0" err="1" smtClean="0"/>
              <a:t>rRNA</a:t>
            </a:r>
            <a:r>
              <a:rPr lang="en-US" dirty="0" smtClean="0"/>
              <a:t> depletion </a:t>
            </a:r>
            <a:br>
              <a:rPr lang="en-US" dirty="0" smtClean="0"/>
            </a:b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dirty="0" err="1" smtClean="0"/>
              <a:t>polyA</a:t>
            </a:r>
            <a:r>
              <a:rPr lang="en-US" dirty="0" smtClean="0"/>
              <a:t> selection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6847673"/>
              </p:ext>
            </p:extLst>
          </p:nvPr>
        </p:nvGraphicFramePr>
        <p:xfrm>
          <a:off x="645836" y="1831523"/>
          <a:ext cx="8040964" cy="34525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3505"/>
                <a:gridCol w="2416977"/>
                <a:gridCol w="2124753"/>
                <a:gridCol w="1895729"/>
              </a:tblGrid>
              <a:tr h="594054">
                <a:tc>
                  <a:txBody>
                    <a:bodyPr/>
                    <a:lstStyle/>
                    <a:p>
                      <a:r>
                        <a:rPr lang="en-US" dirty="0" smtClean="0"/>
                        <a:t>Method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Pros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Recommended</a:t>
                      </a:r>
                      <a:endParaRPr lang="en-US" dirty="0"/>
                    </a:p>
                  </a:txBody>
                  <a:tcPr/>
                </a:tc>
              </a:tr>
              <a:tr h="1654445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rRNA</a:t>
                      </a:r>
                      <a:r>
                        <a:rPr lang="en-US" dirty="0" smtClean="0"/>
                        <a:t> depletion</a:t>
                      </a:r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 smtClean="0"/>
                        <a:t>Captures on-going transcription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 smtClean="0"/>
                        <a:t>Picks</a:t>
                      </a:r>
                      <a:r>
                        <a:rPr lang="en-US" baseline="0" dirty="0" smtClean="0"/>
                        <a:t> up non-coding RNA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 smtClean="0"/>
                        <a:t>Does</a:t>
                      </a:r>
                      <a:r>
                        <a:rPr lang="en-US" baseline="0" dirty="0" smtClean="0"/>
                        <a:t> not get rid of all </a:t>
                      </a:r>
                      <a:r>
                        <a:rPr lang="en-US" baseline="0" dirty="0" err="1" smtClean="0"/>
                        <a:t>rRNA</a:t>
                      </a:r>
                      <a:endParaRPr lang="en-US" baseline="0" dirty="0" smtClean="0"/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baseline="0" dirty="0" smtClean="0"/>
                        <a:t>Messy </a:t>
                      </a:r>
                      <a:r>
                        <a:rPr lang="en-US" baseline="0" dirty="0" err="1" smtClean="0"/>
                        <a:t>Dif.Ex</a:t>
                      </a:r>
                      <a:r>
                        <a:rPr lang="en-US" baseline="0" dirty="0" smtClean="0"/>
                        <a:t>. profile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20-40 </a:t>
                      </a:r>
                      <a:r>
                        <a:rPr lang="en-US" dirty="0" err="1" smtClean="0"/>
                        <a:t>mln</a:t>
                      </a:r>
                      <a:r>
                        <a:rPr lang="en-US" dirty="0" smtClean="0"/>
                        <a:t> reads</a:t>
                      </a:r>
                    </a:p>
                    <a:p>
                      <a:r>
                        <a:rPr lang="en-US" dirty="0" smtClean="0"/>
                        <a:t>(single or PE)</a:t>
                      </a:r>
                      <a:endParaRPr lang="en-US" dirty="0"/>
                    </a:p>
                  </a:txBody>
                  <a:tcPr/>
                </a:tc>
              </a:tr>
              <a:tr h="1204056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polyA</a:t>
                      </a:r>
                      <a:r>
                        <a:rPr lang="en-US" dirty="0" smtClean="0"/>
                        <a:t> selection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 smtClean="0"/>
                        <a:t>Gives a clean </a:t>
                      </a:r>
                      <a:r>
                        <a:rPr lang="en-US" dirty="0" err="1" smtClean="0"/>
                        <a:t>Dif.Ex</a:t>
                      </a:r>
                      <a:r>
                        <a:rPr lang="en-US" dirty="0" smtClean="0"/>
                        <a:t>. profile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 smtClean="0"/>
                        <a:t>Does not pick non-coding RNA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5-20 </a:t>
                      </a:r>
                      <a:r>
                        <a:rPr lang="en-US" dirty="0" err="1" smtClean="0"/>
                        <a:t>mln</a:t>
                      </a:r>
                      <a:r>
                        <a:rPr lang="en-US" dirty="0" smtClean="0"/>
                        <a:t> reads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92088"/>
            <a:ext cx="1835190" cy="12129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626" y="4967056"/>
            <a:ext cx="3079174" cy="18909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5836" y="5380672"/>
            <a:ext cx="410883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Alternative for </a:t>
            </a:r>
            <a:r>
              <a:rPr lang="en-US" b="1" dirty="0" smtClean="0"/>
              <a:t>human</a:t>
            </a:r>
            <a:r>
              <a:rPr lang="en-US" dirty="0" smtClean="0"/>
              <a:t> RNA-</a:t>
            </a:r>
            <a:r>
              <a:rPr lang="en-US" dirty="0" err="1" smtClean="0"/>
              <a:t>seq</a:t>
            </a:r>
            <a:r>
              <a:rPr lang="en-US" dirty="0" smtClean="0"/>
              <a:t>:</a:t>
            </a:r>
          </a:p>
          <a:p>
            <a:r>
              <a:rPr lang="en-US" i="1" dirty="0" err="1" smtClean="0"/>
              <a:t>AmpliSeq</a:t>
            </a:r>
            <a:r>
              <a:rPr lang="en-US" i="1" dirty="0" smtClean="0"/>
              <a:t> Human </a:t>
            </a:r>
            <a:r>
              <a:rPr lang="en-US" i="1" dirty="0" err="1" smtClean="0"/>
              <a:t>Transcriptome</a:t>
            </a:r>
            <a:r>
              <a:rPr lang="en-US" i="1" dirty="0" smtClean="0"/>
              <a:t> panel</a:t>
            </a:r>
            <a:r>
              <a:rPr lang="en-US" dirty="0" smtClean="0"/>
              <a:t>: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	</a:t>
            </a:r>
            <a:r>
              <a:rPr lang="en-US" dirty="0" smtClean="0"/>
              <a:t>faster, cheaper, works fine with FFPE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	i</a:t>
            </a:r>
            <a:r>
              <a:rPr lang="en-US" dirty="0" smtClean="0"/>
              <a:t>nput: 50 </a:t>
            </a:r>
            <a:r>
              <a:rPr lang="en-US" dirty="0" err="1" smtClean="0"/>
              <a:t>ng</a:t>
            </a:r>
            <a:r>
              <a:rPr lang="en-US" dirty="0" smtClean="0"/>
              <a:t> </a:t>
            </a:r>
            <a:r>
              <a:rPr lang="en-US" b="1" dirty="0" smtClean="0"/>
              <a:t>total</a:t>
            </a:r>
            <a:r>
              <a:rPr lang="en-US" dirty="0" smtClean="0"/>
              <a:t> RNA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	</a:t>
            </a:r>
            <a:r>
              <a:rPr lang="en-US" dirty="0" err="1" smtClean="0"/>
              <a:t>dif.ex</a:t>
            </a:r>
            <a:r>
              <a:rPr lang="en-US" dirty="0" smtClean="0"/>
              <a:t>. ONLY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96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en-US" dirty="0" smtClean="0"/>
              <a:t>RNA-</a:t>
            </a:r>
            <a:r>
              <a:rPr lang="en-US" dirty="0" err="1" smtClean="0"/>
              <a:t>seq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Equipment-related bias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7723"/>
            <a:ext cx="8229600" cy="4480255"/>
          </a:xfrm>
        </p:spPr>
        <p:txBody>
          <a:bodyPr>
            <a:normAutofit/>
          </a:bodyPr>
          <a:lstStyle/>
          <a:p>
            <a:r>
              <a:rPr lang="en-US" dirty="0" smtClean="0"/>
              <a:t>De novo </a:t>
            </a:r>
            <a:r>
              <a:rPr lang="en-US" dirty="0" err="1" smtClean="0"/>
              <a:t>transcriptome</a:t>
            </a:r>
            <a:r>
              <a:rPr lang="en-US" dirty="0" smtClean="0"/>
              <a:t>: </a:t>
            </a:r>
            <a:r>
              <a:rPr lang="en-US" dirty="0" err="1" smtClean="0"/>
              <a:t>Illumina</a:t>
            </a:r>
            <a:r>
              <a:rPr lang="en-US" dirty="0" smtClean="0"/>
              <a:t> </a:t>
            </a:r>
            <a:r>
              <a:rPr lang="en-US" b="1" dirty="0" smtClean="0"/>
              <a:t>PE</a:t>
            </a:r>
            <a:r>
              <a:rPr lang="en-US" b="1" dirty="0" smtClean="0">
                <a:solidFill>
                  <a:srgbClr val="008000"/>
                </a:solidFill>
              </a:rPr>
              <a:t> only</a:t>
            </a:r>
          </a:p>
          <a:p>
            <a:r>
              <a:rPr lang="en-US" dirty="0" smtClean="0"/>
              <a:t>RNA-</a:t>
            </a:r>
            <a:r>
              <a:rPr lang="en-US" dirty="0" err="1" smtClean="0"/>
              <a:t>seq</a:t>
            </a:r>
            <a:r>
              <a:rPr lang="en-US" dirty="0" smtClean="0"/>
              <a:t> with a good reference:</a:t>
            </a:r>
          </a:p>
          <a:p>
            <a:pPr lvl="1"/>
            <a:r>
              <a:rPr lang="en-US" dirty="0" err="1" smtClean="0"/>
              <a:t>Illumina</a:t>
            </a:r>
            <a:r>
              <a:rPr lang="en-US" dirty="0" smtClean="0"/>
              <a:t> 50 </a:t>
            </a:r>
            <a:r>
              <a:rPr lang="en-US" dirty="0" err="1" smtClean="0"/>
              <a:t>bp</a:t>
            </a:r>
            <a:r>
              <a:rPr lang="en-US" dirty="0" smtClean="0"/>
              <a:t> single end for Dif. Ex.</a:t>
            </a:r>
          </a:p>
          <a:p>
            <a:pPr lvl="1"/>
            <a:r>
              <a:rPr lang="en-US" dirty="0" err="1" smtClean="0"/>
              <a:t>Illumina</a:t>
            </a:r>
            <a:r>
              <a:rPr lang="en-US" dirty="0" smtClean="0"/>
              <a:t> PE for splice information</a:t>
            </a:r>
          </a:p>
          <a:p>
            <a:pPr lvl="1"/>
            <a:r>
              <a:rPr lang="en-US" dirty="0" smtClean="0"/>
              <a:t>Ion Proton single end in both cases</a:t>
            </a:r>
          </a:p>
          <a:p>
            <a:pPr lvl="1"/>
            <a:endParaRPr lang="en-US" dirty="0" smtClean="0"/>
          </a:p>
          <a:p>
            <a:pPr marL="457200" lvl="1" indent="0">
              <a:buNone/>
            </a:pPr>
            <a:r>
              <a:rPr lang="en-US" dirty="0" err="1" smtClean="0"/>
              <a:t>miRNA</a:t>
            </a:r>
            <a:r>
              <a:rPr lang="en-US" dirty="0" smtClean="0"/>
              <a:t>: </a:t>
            </a:r>
            <a:r>
              <a:rPr lang="en-US" dirty="0" err="1" smtClean="0"/>
              <a:t>Illumina</a:t>
            </a:r>
            <a:r>
              <a:rPr lang="en-US" dirty="0" smtClean="0"/>
              <a:t> or </a:t>
            </a:r>
            <a:r>
              <a:rPr lang="en-US" dirty="0" err="1" smtClean="0"/>
              <a:t>IonProton</a:t>
            </a:r>
            <a:r>
              <a:rPr lang="en-US" dirty="0" smtClean="0"/>
              <a:t>, but stick to the same technology through the project!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92088"/>
            <a:ext cx="1835190" cy="121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136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/>
              <a:t>RNA-</a:t>
            </a:r>
            <a:r>
              <a:rPr lang="en-US" dirty="0" err="1" smtClean="0"/>
              <a:t>seq</a:t>
            </a:r>
            <a:r>
              <a:rPr lang="en-US" dirty="0" smtClean="0"/>
              <a:t> experimental setup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5042"/>
            <a:ext cx="8229600" cy="506884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mRNA only: any kit </a:t>
            </a:r>
          </a:p>
          <a:p>
            <a:r>
              <a:rPr lang="en-US" dirty="0" smtClean="0"/>
              <a:t>mRNA </a:t>
            </a:r>
            <a:r>
              <a:rPr lang="en-US" b="1" dirty="0" smtClean="0">
                <a:solidFill>
                  <a:srgbClr val="FF0000"/>
                </a:solidFill>
              </a:rPr>
              <a:t>and</a:t>
            </a:r>
            <a:r>
              <a:rPr lang="en-US" dirty="0" smtClean="0"/>
              <a:t> </a:t>
            </a:r>
            <a:r>
              <a:rPr lang="en-US" dirty="0" err="1" smtClean="0"/>
              <a:t>miRNA</a:t>
            </a:r>
            <a:r>
              <a:rPr lang="en-US" dirty="0" smtClean="0"/>
              <a:t>: only specialized kits</a:t>
            </a:r>
          </a:p>
          <a:p>
            <a:r>
              <a:rPr lang="en-US" dirty="0" smtClean="0"/>
              <a:t>Always use </a:t>
            </a:r>
            <a:r>
              <a:rPr lang="en-US" dirty="0" err="1" smtClean="0"/>
              <a:t>DNase</a:t>
            </a:r>
            <a:r>
              <a:rPr lang="en-US" dirty="0" smtClean="0"/>
              <a:t>!</a:t>
            </a:r>
          </a:p>
          <a:p>
            <a:r>
              <a:rPr lang="en-US" dirty="0" smtClean="0"/>
              <a:t>RIN value above 8.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CONTROL </a:t>
            </a:r>
            <a:r>
              <a:rPr lang="en-US" dirty="0" err="1" smtClean="0"/>
              <a:t>vs</a:t>
            </a:r>
            <a:r>
              <a:rPr lang="en-US" dirty="0" smtClean="0"/>
              <a:t> experimental conditions</a:t>
            </a:r>
            <a:endParaRPr lang="en-US" dirty="0"/>
          </a:p>
          <a:p>
            <a:r>
              <a:rPr lang="en-US" dirty="0" smtClean="0"/>
              <a:t>Biological replicates: 4 strongly recommended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8325" y="3788177"/>
            <a:ext cx="6488475" cy="13990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41" y="192088"/>
            <a:ext cx="1835190" cy="121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01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b="1" dirty="0" err="1" smtClean="0"/>
              <a:t>Amplicon</a:t>
            </a:r>
            <a:r>
              <a:rPr lang="en-US" b="1" dirty="0" smtClean="0"/>
              <a:t> sequencing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Used a lot in </a:t>
            </a:r>
            <a:r>
              <a:rPr lang="en-US" dirty="0" err="1" smtClean="0"/>
              <a:t>metagenomics</a:t>
            </a:r>
            <a:endParaRPr lang="en-US" dirty="0" smtClean="0"/>
          </a:p>
          <a:p>
            <a:r>
              <a:rPr lang="en-US" dirty="0" err="1" smtClean="0"/>
              <a:t>rRNA</a:t>
            </a:r>
            <a:r>
              <a:rPr lang="en-US" dirty="0" smtClean="0"/>
              <a:t> genes &amp; spacers (16S, ITS)</a:t>
            </a:r>
          </a:p>
          <a:p>
            <a:r>
              <a:rPr lang="en-US" dirty="0" smtClean="0"/>
              <a:t>Functional genes</a:t>
            </a:r>
          </a:p>
          <a:p>
            <a:r>
              <a:rPr lang="en-US" dirty="0" smtClean="0"/>
              <a:t>Genotyping by sequencing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410" y="4307735"/>
            <a:ext cx="4348641" cy="21543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387" y="258150"/>
            <a:ext cx="1244208" cy="115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656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7795" y="3547115"/>
            <a:ext cx="4358924" cy="19615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9104" y="5247295"/>
            <a:ext cx="37112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 2: several sizes, </a:t>
            </a:r>
          </a:p>
          <a:p>
            <a:r>
              <a:rPr lang="en-US" dirty="0" smtClean="0"/>
              <a:t>fractionation is needed </a:t>
            </a:r>
          </a:p>
          <a:p>
            <a:r>
              <a:rPr lang="en-US" dirty="0" smtClean="0"/>
              <a:t>=&gt; we HAVE to make several libraries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627170" y="5294239"/>
            <a:ext cx="23854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 3: broad peak;</a:t>
            </a:r>
          </a:p>
          <a:p>
            <a:r>
              <a:rPr lang="en-US" dirty="0" smtClean="0"/>
              <a:t>size selection is needed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099" y="3547115"/>
            <a:ext cx="3438361" cy="160908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868197" y="1987668"/>
            <a:ext cx="52758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FOR ANY NGS TECHNOLOGY </a:t>
            </a:r>
            <a:endParaRPr lang="en-US" dirty="0" smtClean="0"/>
          </a:p>
          <a:p>
            <a:r>
              <a:rPr lang="en-US" dirty="0" smtClean="0"/>
              <a:t>Size difference among fragments </a:t>
            </a:r>
            <a:r>
              <a:rPr lang="en-US" b="1" dirty="0" smtClean="0"/>
              <a:t>must not </a:t>
            </a:r>
          </a:p>
          <a:p>
            <a:r>
              <a:rPr lang="en-US" dirty="0" smtClean="0"/>
              <a:t>exceed 80 </a:t>
            </a:r>
            <a:r>
              <a:rPr lang="en-US" dirty="0" err="1" smtClean="0"/>
              <a:t>bp</a:t>
            </a:r>
            <a:r>
              <a:rPr lang="en-US" dirty="0" smtClean="0"/>
              <a:t> (or 20% in length)</a:t>
            </a:r>
          </a:p>
          <a:p>
            <a:r>
              <a:rPr lang="en-US" dirty="0" smtClean="0"/>
              <a:t>Reason – preferential amplification of short fragments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39889" y="1180877"/>
            <a:ext cx="3873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Example 1: tight peak, OK</a:t>
            </a:r>
          </a:p>
          <a:p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37877"/>
            <a:ext cx="8229600" cy="1143000"/>
          </a:xfrm>
        </p:spPr>
        <p:txBody>
          <a:bodyPr/>
          <a:lstStyle/>
          <a:p>
            <a:pPr algn="l"/>
            <a:r>
              <a:rPr lang="en-US" dirty="0" err="1" smtClean="0"/>
              <a:t>Amplicon</a:t>
            </a:r>
            <a:r>
              <a:rPr lang="en-US" dirty="0" smtClean="0"/>
              <a:t> sequencing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164291" y="6414073"/>
            <a:ext cx="1716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SIZE MATTERS…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5646" y="67023"/>
            <a:ext cx="2175014" cy="10775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23" y="1675875"/>
            <a:ext cx="3656176" cy="151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895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en-US" dirty="0" smtClean="0"/>
              <a:t>Size-related bias in </a:t>
            </a:r>
            <a:br>
              <a:rPr lang="en-US" dirty="0" smtClean="0"/>
            </a:br>
            <a:r>
              <a:rPr lang="en-US" dirty="0" err="1" smtClean="0"/>
              <a:t>amplicon-seq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949528"/>
            <a:ext cx="5181600" cy="3733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74638"/>
            <a:ext cx="2175014" cy="10775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71034" y="6211669"/>
            <a:ext cx="6221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Courtesy Mikael </a:t>
            </a:r>
            <a:r>
              <a:rPr lang="en-US" i="1" dirty="0" err="1" smtClean="0"/>
              <a:t>Brandström</a:t>
            </a:r>
            <a:r>
              <a:rPr lang="en-US" i="1" dirty="0" smtClean="0"/>
              <a:t> </a:t>
            </a:r>
            <a:r>
              <a:rPr lang="en-US" i="1" dirty="0" err="1" smtClean="0"/>
              <a:t>Durling</a:t>
            </a:r>
            <a:r>
              <a:rPr lang="en-US" i="1" dirty="0" smtClean="0"/>
              <a:t>, Forest Mycology and Pathology, SLU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840476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en-US" dirty="0" smtClean="0"/>
              <a:t>When you sequence </a:t>
            </a:r>
            <a:br>
              <a:rPr lang="en-US" dirty="0" smtClean="0"/>
            </a:br>
            <a:r>
              <a:rPr lang="en-US" dirty="0" smtClean="0"/>
              <a:t>an </a:t>
            </a:r>
            <a:r>
              <a:rPr lang="en-US" dirty="0" err="1" smtClean="0"/>
              <a:t>amplicon</a:t>
            </a:r>
            <a:r>
              <a:rPr lang="en-US" dirty="0" smtClean="0"/>
              <a:t>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26574"/>
            <a:ext cx="5422900" cy="2275526"/>
          </a:xfrm>
          <a:prstGeom prst="rect">
            <a:avLst/>
          </a:prstGeom>
        </p:spPr>
      </p:pic>
      <p:pic>
        <p:nvPicPr>
          <p:cNvPr id="5" name="Picture 5" descr="ugit004_4_sta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59"/>
          <a:stretch>
            <a:fillRect/>
          </a:stretch>
        </p:blipFill>
        <p:spPr bwMode="auto">
          <a:xfrm>
            <a:off x="457200" y="4152905"/>
            <a:ext cx="5207000" cy="264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146800" y="1992868"/>
            <a:ext cx="12288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On MiSeq</a:t>
            </a:r>
            <a:endParaRPr lang="en-US" sz="2000" b="1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35700" y="2628900"/>
            <a:ext cx="2349500" cy="12700"/>
          </a:xfrm>
          <a:prstGeom prst="line">
            <a:avLst/>
          </a:prstGeom>
          <a:ln w="76200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235700" y="2870200"/>
            <a:ext cx="1524000" cy="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7416800" y="3086100"/>
            <a:ext cx="1168400" cy="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146800" y="2828092"/>
            <a:ext cx="8875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FW read 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7794785" y="3094792"/>
            <a:ext cx="9047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RW read </a:t>
            </a:r>
            <a:endParaRPr lang="en-US" sz="1600" dirty="0"/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6242050" y="5600700"/>
            <a:ext cx="2349500" cy="12700"/>
          </a:xfrm>
          <a:prstGeom prst="line">
            <a:avLst/>
          </a:prstGeom>
          <a:ln w="76200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6242050" y="5930900"/>
            <a:ext cx="2343150" cy="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242050" y="5939592"/>
            <a:ext cx="8875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FW read 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6235700" y="4951968"/>
            <a:ext cx="8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On Ion</a:t>
            </a:r>
            <a:endParaRPr lang="en-US" sz="2000" b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74642"/>
            <a:ext cx="2175014" cy="107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478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charset="-128"/>
                <a:cs typeface="ＭＳ Ｐゴシック" charset="-128"/>
              </a:rPr>
              <a:t>Once upon a time…</a:t>
            </a:r>
          </a:p>
        </p:txBody>
      </p:sp>
      <p:sp>
        <p:nvSpPr>
          <p:cNvPr id="23554" name="Content Placeholder 2"/>
          <p:cNvSpPr>
            <a:spLocks noGrp="1"/>
          </p:cNvSpPr>
          <p:nvPr>
            <p:ph idx="1"/>
          </p:nvPr>
        </p:nvSpPr>
        <p:spPr>
          <a:xfrm>
            <a:off x="914400" y="1600201"/>
            <a:ext cx="8229600" cy="4525963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charset="-128"/>
                <a:cs typeface="ＭＳ Ｐゴシック" charset="-128"/>
              </a:rPr>
              <a:t>Fredrik Sanger and Alan Coulson</a:t>
            </a:r>
          </a:p>
          <a:p>
            <a:pPr eaLnBrk="1" hangingPunct="1">
              <a:buFont typeface="Arial" charset="0"/>
              <a:buNone/>
            </a:pPr>
            <a:r>
              <a:rPr lang="en-US" smtClean="0">
                <a:ea typeface="ＭＳ Ｐゴシック" charset="-128"/>
                <a:cs typeface="ＭＳ Ｐゴシック" charset="-128"/>
              </a:rPr>
              <a:t> Chain Termination Sequencing (1977)</a:t>
            </a:r>
          </a:p>
          <a:p>
            <a:pPr eaLnBrk="1" hangingPunct="1">
              <a:buFont typeface="Arial" charset="0"/>
              <a:buNone/>
            </a:pPr>
            <a:r>
              <a:rPr lang="en-US" smtClean="0">
                <a:ea typeface="ＭＳ Ｐゴシック" charset="-128"/>
                <a:cs typeface="ＭＳ Ｐゴシック" charset="-128"/>
              </a:rPr>
              <a:t>Nobel prize 1980</a:t>
            </a:r>
          </a:p>
          <a:p>
            <a:pPr eaLnBrk="1" hangingPunct="1">
              <a:buFont typeface="Arial" charset="0"/>
              <a:buNone/>
            </a:pPr>
            <a:endParaRPr lang="en-US" smtClean="0">
              <a:ea typeface="ＭＳ Ｐゴシック" charset="-128"/>
              <a:cs typeface="ＭＳ Ｐゴシック" charset="-128"/>
            </a:endParaRPr>
          </a:p>
          <a:p>
            <a:pPr eaLnBrk="1" hangingPunct="1">
              <a:buFont typeface="Arial" charset="0"/>
              <a:buNone/>
            </a:pPr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3555" name="Picture 6"/>
          <p:cNvPicPr>
            <a:picLocks noChangeAspect="1"/>
          </p:cNvPicPr>
          <p:nvPr/>
        </p:nvPicPr>
        <p:blipFill>
          <a:blip r:embed="rId3">
            <a:alphaModFix amt="25000"/>
          </a:blip>
          <a:srcRect/>
          <a:stretch>
            <a:fillRect/>
          </a:stretch>
        </p:blipFill>
        <p:spPr bwMode="auto">
          <a:xfrm>
            <a:off x="457201" y="0"/>
            <a:ext cx="8316058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Box 7"/>
          <p:cNvSpPr txBox="1">
            <a:spLocks noChangeArrowheads="1"/>
          </p:cNvSpPr>
          <p:nvPr/>
        </p:nvSpPr>
        <p:spPr bwMode="auto">
          <a:xfrm>
            <a:off x="457201" y="3910014"/>
            <a:ext cx="6626333" cy="175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charset="0"/>
              </a:rPr>
              <a:t>Principle: </a:t>
            </a:r>
          </a:p>
          <a:p>
            <a:endParaRPr lang="en-US">
              <a:latin typeface="Calibri" charset="0"/>
            </a:endParaRPr>
          </a:p>
          <a:p>
            <a:r>
              <a:rPr lang="en-US">
                <a:latin typeface="Calibri" charset="0"/>
              </a:rPr>
              <a:t>	SYNTHESIS of DNA is randomly  </a:t>
            </a:r>
            <a:r>
              <a:rPr lang="en-US">
                <a:solidFill>
                  <a:srgbClr val="FE0F12"/>
                </a:solidFill>
                <a:latin typeface="Calibri" charset="0"/>
              </a:rPr>
              <a:t>TERMINATED</a:t>
            </a:r>
            <a:r>
              <a:rPr lang="en-US">
                <a:latin typeface="Calibri" charset="0"/>
              </a:rPr>
              <a:t> at different points</a:t>
            </a:r>
          </a:p>
          <a:p>
            <a:endParaRPr lang="en-US">
              <a:latin typeface="Calibri" charset="0"/>
            </a:endParaRPr>
          </a:p>
          <a:p>
            <a:r>
              <a:rPr lang="en-US">
                <a:latin typeface="Calibri" charset="0"/>
              </a:rPr>
              <a:t>	Separation of fragments that are 1 nucleotide different in size</a:t>
            </a:r>
          </a:p>
          <a:p>
            <a:r>
              <a:rPr lang="en-US" sz="1800">
                <a:latin typeface="Calibri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618637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757"/>
            <a:ext cx="8229600" cy="1143000"/>
          </a:xfrm>
        </p:spPr>
        <p:txBody>
          <a:bodyPr/>
          <a:lstStyle/>
          <a:p>
            <a:r>
              <a:rPr lang="en-US" dirty="0" smtClean="0"/>
              <a:t>Sequence capture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74892" y="2762371"/>
            <a:ext cx="2839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Hybridization-based capture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585683" y="2803704"/>
            <a:ext cx="1956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PCR-based capture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71754" y="1298757"/>
            <a:ext cx="49793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When you are not interested in the entire genome: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	</a:t>
            </a:r>
            <a:r>
              <a:rPr lang="en-US" dirty="0" err="1" smtClean="0"/>
              <a:t>Exome</a:t>
            </a:r>
            <a:r>
              <a:rPr lang="en-US" dirty="0" smtClean="0"/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	</a:t>
            </a:r>
            <a:r>
              <a:rPr lang="en-US" dirty="0" smtClean="0"/>
              <a:t>Regions of interest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	</a:t>
            </a:r>
            <a:r>
              <a:rPr lang="en-US" dirty="0" smtClean="0"/>
              <a:t>Genes of interest (gene panels)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038" y="3131702"/>
            <a:ext cx="2157354" cy="35841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728" y="3400748"/>
            <a:ext cx="2619739" cy="306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21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Sequence capture: technology choice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/>
              <a:t>AmpliSeq</a:t>
            </a:r>
            <a:r>
              <a:rPr lang="en-US" dirty="0"/>
              <a:t> panels </a:t>
            </a:r>
            <a:r>
              <a:rPr lang="en-US" dirty="0" smtClean="0"/>
              <a:t>(multiplex PCR) – </a:t>
            </a:r>
            <a:r>
              <a:rPr lang="en-US" dirty="0"/>
              <a:t>Ion Only</a:t>
            </a:r>
          </a:p>
          <a:p>
            <a:pPr lvl="2"/>
            <a:r>
              <a:rPr lang="en-US" dirty="0"/>
              <a:t>Comprehensive Cancer panel</a:t>
            </a:r>
          </a:p>
          <a:p>
            <a:pPr lvl="2"/>
            <a:r>
              <a:rPr lang="en-US" dirty="0"/>
              <a:t>Cancer Hotspot panel</a:t>
            </a:r>
          </a:p>
          <a:p>
            <a:pPr lvl="2"/>
            <a:r>
              <a:rPr lang="en-US" dirty="0" err="1"/>
              <a:t>AmpliSeq</a:t>
            </a:r>
            <a:r>
              <a:rPr lang="en-US" dirty="0"/>
              <a:t> </a:t>
            </a:r>
            <a:r>
              <a:rPr lang="en-US" dirty="0" smtClean="0"/>
              <a:t>Human </a:t>
            </a:r>
            <a:r>
              <a:rPr lang="en-US" dirty="0" err="1" smtClean="0"/>
              <a:t>Exome</a:t>
            </a:r>
            <a:r>
              <a:rPr lang="en-US" dirty="0"/>
              <a:t>, </a:t>
            </a:r>
            <a:r>
              <a:rPr lang="en-US" dirty="0" err="1" smtClean="0"/>
              <a:t>etc</a:t>
            </a:r>
            <a:endParaRPr lang="en-US" dirty="0" smtClean="0"/>
          </a:p>
          <a:p>
            <a:pPr lvl="2"/>
            <a:r>
              <a:rPr lang="en-US" dirty="0" err="1" smtClean="0"/>
              <a:t>AmpliSeq</a:t>
            </a:r>
            <a:r>
              <a:rPr lang="en-US" dirty="0" smtClean="0"/>
              <a:t> Human </a:t>
            </a:r>
            <a:r>
              <a:rPr lang="en-US" dirty="0" err="1" smtClean="0"/>
              <a:t>Transcriptome</a:t>
            </a:r>
            <a:endParaRPr lang="en-US" dirty="0" smtClean="0"/>
          </a:p>
          <a:p>
            <a:r>
              <a:rPr lang="en-US" dirty="0" smtClean="0"/>
              <a:t>Hybridization-based: any technology</a:t>
            </a:r>
          </a:p>
          <a:p>
            <a:r>
              <a:rPr lang="en-US" dirty="0" smtClean="0"/>
              <a:t>Non-multiplex PCR – any technology</a:t>
            </a:r>
          </a:p>
          <a:p>
            <a:pPr lvl="1"/>
            <a:r>
              <a:rPr lang="en-US" dirty="0" smtClean="0"/>
              <a:t>Short reads (up to 500 </a:t>
            </a:r>
            <a:r>
              <a:rPr lang="en-US" dirty="0" err="1" smtClean="0"/>
              <a:t>bp</a:t>
            </a:r>
            <a:r>
              <a:rPr lang="en-US" dirty="0" smtClean="0"/>
              <a:t>) – </a:t>
            </a:r>
            <a:r>
              <a:rPr lang="en-US" dirty="0" err="1" smtClean="0"/>
              <a:t>Illumina</a:t>
            </a:r>
            <a:endParaRPr lang="en-US" dirty="0" smtClean="0"/>
          </a:p>
          <a:p>
            <a:pPr lvl="1"/>
            <a:r>
              <a:rPr lang="en-US" dirty="0" smtClean="0"/>
              <a:t>Medium reads (up to 500 </a:t>
            </a:r>
            <a:r>
              <a:rPr lang="en-US" dirty="0" err="1" smtClean="0"/>
              <a:t>bp</a:t>
            </a:r>
            <a:r>
              <a:rPr lang="en-US" dirty="0" smtClean="0"/>
              <a:t>) – Ion</a:t>
            </a:r>
          </a:p>
          <a:p>
            <a:pPr lvl="1"/>
            <a:r>
              <a:rPr lang="en-US" dirty="0" smtClean="0"/>
              <a:t>Long reads (from 500 </a:t>
            </a:r>
            <a:r>
              <a:rPr lang="en-US" dirty="0" err="1" smtClean="0"/>
              <a:t>bp</a:t>
            </a:r>
            <a:r>
              <a:rPr lang="en-US" dirty="0" smtClean="0"/>
              <a:t> – 20 kb) - </a:t>
            </a:r>
            <a:r>
              <a:rPr lang="en-US" dirty="0" err="1" smtClean="0"/>
              <a:t>PacBio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67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 bwMode="auto">
          <a:xfrm>
            <a:off x="-1" y="115888"/>
            <a:ext cx="8918575" cy="5762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dirty="0">
                <a:latin typeface="Calibri" charset="0"/>
              </a:rPr>
              <a:t>Main types of </a:t>
            </a:r>
            <a:r>
              <a:rPr lang="en-US" dirty="0" smtClean="0">
                <a:latin typeface="Calibri" charset="0"/>
              </a:rPr>
              <a:t>equipment &amp; applications</a:t>
            </a:r>
            <a:endParaRPr lang="en-US" dirty="0">
              <a:latin typeface="Calibri" charset="0"/>
            </a:endParaRPr>
          </a:p>
        </p:txBody>
      </p:sp>
      <p:pic>
        <p:nvPicPr>
          <p:cNvPr id="1638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125538"/>
            <a:ext cx="1636712" cy="123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4"/>
          <p:cNvSpPr txBox="1">
            <a:spLocks noChangeArrowheads="1"/>
          </p:cNvSpPr>
          <p:nvPr/>
        </p:nvSpPr>
        <p:spPr bwMode="auto">
          <a:xfrm>
            <a:off x="539750" y="2492375"/>
            <a:ext cx="2391325" cy="4985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err="1"/>
              <a:t>Illumina</a:t>
            </a:r>
            <a:r>
              <a:rPr lang="en-US" sz="1800" dirty="0"/>
              <a:t> </a:t>
            </a:r>
            <a:r>
              <a:rPr lang="en-US" sz="1800" dirty="0" err="1"/>
              <a:t>HiSeq</a:t>
            </a:r>
            <a:endParaRPr lang="en-US" sz="1800" dirty="0"/>
          </a:p>
          <a:p>
            <a:pPr eaLnBrk="1" hangingPunct="1"/>
            <a:r>
              <a:rPr lang="en-US" sz="1800" dirty="0" err="1"/>
              <a:t>Illumina</a:t>
            </a:r>
            <a:r>
              <a:rPr lang="en-US" sz="1800" dirty="0"/>
              <a:t> </a:t>
            </a:r>
            <a:r>
              <a:rPr lang="en-US" sz="1800" dirty="0" err="1"/>
              <a:t>Xten</a:t>
            </a:r>
            <a:endParaRPr lang="en-US" sz="1800" dirty="0"/>
          </a:p>
          <a:p>
            <a:pPr eaLnBrk="1" hangingPunct="1"/>
            <a:r>
              <a:rPr lang="en-US" sz="1800" dirty="0" err="1"/>
              <a:t>Illumina</a:t>
            </a:r>
            <a:r>
              <a:rPr lang="en-US" sz="1800" dirty="0"/>
              <a:t> </a:t>
            </a:r>
            <a:r>
              <a:rPr lang="en-US" sz="1800" dirty="0" err="1"/>
              <a:t>MiSeq</a:t>
            </a:r>
            <a:endParaRPr lang="en-US" sz="1800" dirty="0"/>
          </a:p>
          <a:p>
            <a:pPr eaLnBrk="1" hangingPunct="1"/>
            <a:endParaRPr lang="en-US" sz="1800" dirty="0"/>
          </a:p>
          <a:p>
            <a:pPr eaLnBrk="1" hangingPunct="1"/>
            <a:r>
              <a:rPr lang="en-US" sz="1800" dirty="0"/>
              <a:t>Short paired reads</a:t>
            </a:r>
          </a:p>
          <a:p>
            <a:pPr eaLnBrk="1" hangingPunct="1"/>
            <a:r>
              <a:rPr lang="en-US" sz="1800" b="1" dirty="0"/>
              <a:t>HIGH throughput</a:t>
            </a:r>
          </a:p>
          <a:p>
            <a:pPr eaLnBrk="1" hangingPunct="1"/>
            <a:endParaRPr lang="en-US" sz="1800" dirty="0"/>
          </a:p>
          <a:p>
            <a:pPr eaLnBrk="1" hangingPunct="1"/>
            <a:r>
              <a:rPr lang="en-US" sz="1800" b="1" dirty="0"/>
              <a:t>Human WGS</a:t>
            </a:r>
          </a:p>
          <a:p>
            <a:pPr eaLnBrk="1" hangingPunct="1"/>
            <a:r>
              <a:rPr lang="en-US" sz="1800" dirty="0"/>
              <a:t>mRNA and </a:t>
            </a:r>
            <a:r>
              <a:rPr lang="en-US" sz="1800" dirty="0" err="1" smtClean="0"/>
              <a:t>miRNA</a:t>
            </a:r>
            <a:endParaRPr lang="en-US" sz="1800" dirty="0" smtClean="0"/>
          </a:p>
          <a:p>
            <a:pPr eaLnBrk="1" hangingPunct="1"/>
            <a:r>
              <a:rPr lang="en-US" sz="1800" b="1" dirty="0" smtClean="0"/>
              <a:t>De novo </a:t>
            </a:r>
            <a:r>
              <a:rPr lang="en-US" sz="1800" b="1" dirty="0" err="1" smtClean="0"/>
              <a:t>transcriptome</a:t>
            </a:r>
            <a:endParaRPr lang="en-US" sz="1800" b="1" dirty="0"/>
          </a:p>
          <a:p>
            <a:pPr eaLnBrk="1" hangingPunct="1"/>
            <a:r>
              <a:rPr lang="en-US" sz="1800" dirty="0" err="1"/>
              <a:t>Exome</a:t>
            </a:r>
            <a:endParaRPr lang="en-US" sz="1800" dirty="0"/>
          </a:p>
          <a:p>
            <a:pPr eaLnBrk="1" hangingPunct="1"/>
            <a:r>
              <a:rPr lang="en-US" sz="1800" dirty="0" err="1"/>
              <a:t>ChIP-seq</a:t>
            </a:r>
            <a:endParaRPr lang="en-US" sz="1800" dirty="0"/>
          </a:p>
          <a:p>
            <a:pPr eaLnBrk="1" hangingPunct="1"/>
            <a:r>
              <a:rPr lang="en-US" sz="1800" dirty="0"/>
              <a:t>Short </a:t>
            </a:r>
            <a:r>
              <a:rPr lang="en-US" sz="1800" dirty="0" err="1"/>
              <a:t>amplicons</a:t>
            </a:r>
            <a:r>
              <a:rPr lang="en-US" sz="1800" dirty="0"/>
              <a:t> </a:t>
            </a:r>
          </a:p>
          <a:p>
            <a:pPr eaLnBrk="1" hangingPunct="1"/>
            <a:r>
              <a:rPr lang="en-US" sz="1800" dirty="0"/>
              <a:t>Methylation</a:t>
            </a:r>
          </a:p>
          <a:p>
            <a:pPr eaLnBrk="1" hangingPunct="1"/>
            <a:endParaRPr lang="en-US" sz="1800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</p:txBody>
      </p:sp>
      <p:pic>
        <p:nvPicPr>
          <p:cNvPr id="16388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981075"/>
            <a:ext cx="1966912" cy="148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Box 6"/>
          <p:cNvSpPr txBox="1">
            <a:spLocks noChangeArrowheads="1"/>
          </p:cNvSpPr>
          <p:nvPr/>
        </p:nvSpPr>
        <p:spPr bwMode="auto">
          <a:xfrm>
            <a:off x="3348038" y="2565400"/>
            <a:ext cx="2287806" cy="4708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Ion Torrent PGM</a:t>
            </a:r>
          </a:p>
          <a:p>
            <a:pPr eaLnBrk="1" hangingPunct="1"/>
            <a:r>
              <a:rPr lang="en-US" sz="1800" dirty="0"/>
              <a:t>Ion Proton</a:t>
            </a:r>
          </a:p>
          <a:p>
            <a:pPr eaLnBrk="1" hangingPunct="1"/>
            <a:r>
              <a:rPr lang="en-US" sz="1800" dirty="0"/>
              <a:t>Ion S5 XL</a:t>
            </a:r>
          </a:p>
          <a:p>
            <a:pPr eaLnBrk="1" hangingPunct="1"/>
            <a:endParaRPr lang="en-US" sz="1800" dirty="0"/>
          </a:p>
          <a:p>
            <a:pPr eaLnBrk="1" hangingPunct="1"/>
            <a:r>
              <a:rPr lang="en-US" sz="1800" dirty="0"/>
              <a:t>Short single-end reads</a:t>
            </a:r>
          </a:p>
          <a:p>
            <a:pPr eaLnBrk="1" hangingPunct="1"/>
            <a:r>
              <a:rPr lang="en-US" sz="1800" b="1" dirty="0"/>
              <a:t>FAST throughput</a:t>
            </a:r>
          </a:p>
          <a:p>
            <a:pPr eaLnBrk="1" hangingPunct="1"/>
            <a:endParaRPr lang="en-US" sz="1800" dirty="0"/>
          </a:p>
          <a:p>
            <a:pPr eaLnBrk="1" hangingPunct="1"/>
            <a:r>
              <a:rPr lang="en-US" sz="1800" dirty="0"/>
              <a:t>mRNA and </a:t>
            </a:r>
            <a:r>
              <a:rPr lang="en-US" sz="1800" dirty="0" err="1"/>
              <a:t>miRNA</a:t>
            </a:r>
            <a:endParaRPr lang="en-US" sz="1800" dirty="0"/>
          </a:p>
          <a:p>
            <a:pPr eaLnBrk="1" hangingPunct="1"/>
            <a:r>
              <a:rPr lang="en-US" sz="1800" b="1" dirty="0" err="1"/>
              <a:t>Exome</a:t>
            </a:r>
            <a:endParaRPr lang="en-US" sz="1800" b="1" dirty="0"/>
          </a:p>
          <a:p>
            <a:pPr eaLnBrk="1" hangingPunct="1"/>
            <a:r>
              <a:rPr lang="en-US" sz="1800" dirty="0" err="1"/>
              <a:t>ChIP-seq</a:t>
            </a:r>
            <a:endParaRPr lang="en-US" sz="1800" dirty="0"/>
          </a:p>
          <a:p>
            <a:pPr eaLnBrk="1" hangingPunct="1"/>
            <a:r>
              <a:rPr lang="en-US" sz="1800" dirty="0"/>
              <a:t>Short </a:t>
            </a:r>
            <a:r>
              <a:rPr lang="en-US" sz="1800" dirty="0" err="1"/>
              <a:t>amplicons</a:t>
            </a:r>
            <a:endParaRPr lang="en-US" sz="1800" dirty="0"/>
          </a:p>
          <a:p>
            <a:pPr eaLnBrk="1" hangingPunct="1"/>
            <a:r>
              <a:rPr lang="en-US" sz="1800" b="1" dirty="0"/>
              <a:t>Gene panels </a:t>
            </a:r>
            <a:endParaRPr lang="en-US" sz="1800" b="1" dirty="0" smtClean="0"/>
          </a:p>
          <a:p>
            <a:pPr eaLnBrk="1" hangingPunct="1"/>
            <a:r>
              <a:rPr lang="en-US" sz="1800" b="1" dirty="0" smtClean="0"/>
              <a:t>Clinical samples</a:t>
            </a:r>
            <a:endParaRPr lang="en-US" sz="1800" b="1" dirty="0"/>
          </a:p>
          <a:p>
            <a:pPr eaLnBrk="1" hangingPunct="1"/>
            <a:endParaRPr lang="en-US" sz="1800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</p:txBody>
      </p:sp>
      <p:pic>
        <p:nvPicPr>
          <p:cNvPr id="16390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908050"/>
            <a:ext cx="2478087" cy="178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TextBox 8"/>
          <p:cNvSpPr txBox="1">
            <a:spLocks noChangeArrowheads="1"/>
          </p:cNvSpPr>
          <p:nvPr/>
        </p:nvSpPr>
        <p:spPr bwMode="auto">
          <a:xfrm>
            <a:off x="6372225" y="2565400"/>
            <a:ext cx="2545626" cy="4708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1800" dirty="0"/>
          </a:p>
          <a:p>
            <a:pPr eaLnBrk="1" hangingPunct="1"/>
            <a:r>
              <a:rPr lang="en-US" sz="1800" dirty="0" err="1"/>
              <a:t>PacBio</a:t>
            </a:r>
            <a:r>
              <a:rPr lang="en-US" sz="1800" dirty="0"/>
              <a:t> RSII</a:t>
            </a:r>
          </a:p>
          <a:p>
            <a:pPr eaLnBrk="1" hangingPunct="1"/>
            <a:endParaRPr lang="en-US" sz="1800" dirty="0"/>
          </a:p>
          <a:p>
            <a:pPr eaLnBrk="1" hangingPunct="1"/>
            <a:endParaRPr lang="en-US" sz="1800" dirty="0"/>
          </a:p>
          <a:p>
            <a:pPr eaLnBrk="1" hangingPunct="1"/>
            <a:r>
              <a:rPr lang="en-US" sz="1800" dirty="0"/>
              <a:t>Ultra-long reads</a:t>
            </a:r>
          </a:p>
          <a:p>
            <a:pPr eaLnBrk="1" hangingPunct="1"/>
            <a:r>
              <a:rPr lang="en-US" sz="1800" b="1" dirty="0"/>
              <a:t>FAST throughput</a:t>
            </a:r>
          </a:p>
          <a:p>
            <a:pPr eaLnBrk="1" hangingPunct="1"/>
            <a:endParaRPr lang="en-US" sz="1800" dirty="0"/>
          </a:p>
          <a:p>
            <a:pPr eaLnBrk="1" hangingPunct="1"/>
            <a:r>
              <a:rPr lang="en-US" sz="1800" b="1" dirty="0"/>
              <a:t>Long </a:t>
            </a:r>
            <a:r>
              <a:rPr lang="en-US" sz="1800" b="1" dirty="0" err="1"/>
              <a:t>amplicons</a:t>
            </a:r>
            <a:endParaRPr lang="en-US" sz="1800" b="1" dirty="0"/>
          </a:p>
          <a:p>
            <a:pPr eaLnBrk="1" hangingPunct="1"/>
            <a:r>
              <a:rPr lang="en-US" sz="1800" b="1" dirty="0"/>
              <a:t>Re-</a:t>
            </a:r>
            <a:r>
              <a:rPr lang="en-US" sz="1800" b="1" dirty="0" smtClean="0"/>
              <a:t>sequencing</a:t>
            </a:r>
          </a:p>
          <a:p>
            <a:pPr eaLnBrk="1" hangingPunct="1"/>
            <a:r>
              <a:rPr lang="en-US" sz="1800" b="1" dirty="0" smtClean="0"/>
              <a:t>De novo sequencing</a:t>
            </a:r>
            <a:endParaRPr lang="en-US" sz="1800" b="1" dirty="0"/>
          </a:p>
          <a:p>
            <a:pPr eaLnBrk="1" hangingPunct="1"/>
            <a:r>
              <a:rPr lang="en-US" sz="1800" dirty="0" smtClean="0"/>
              <a:t>Novel </a:t>
            </a:r>
            <a:r>
              <a:rPr lang="en-US" sz="1800" dirty="0"/>
              <a:t>isoform discovery</a:t>
            </a:r>
          </a:p>
          <a:p>
            <a:pPr eaLnBrk="1" hangingPunct="1"/>
            <a:r>
              <a:rPr lang="en-US" sz="1800" dirty="0"/>
              <a:t>Fusion transcript analysis</a:t>
            </a:r>
          </a:p>
          <a:p>
            <a:pPr eaLnBrk="1" hangingPunct="1"/>
            <a:r>
              <a:rPr lang="en-US" sz="1800" b="1" dirty="0"/>
              <a:t>Haplotype phasing</a:t>
            </a:r>
          </a:p>
          <a:p>
            <a:pPr eaLnBrk="1" hangingPunct="1"/>
            <a:r>
              <a:rPr lang="en-US" sz="1800" b="1" dirty="0" smtClean="0"/>
              <a:t>Clinical samples</a:t>
            </a:r>
            <a:endParaRPr lang="en-US" sz="1800" b="1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075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3684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What is The BEST?</a:t>
            </a:r>
            <a:endParaRPr lang="en-U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7680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3317875"/>
            <a:ext cx="2217738" cy="261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3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650" y="3317875"/>
            <a:ext cx="2381250" cy="261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4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1246188"/>
            <a:ext cx="2208213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5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225" y="1131888"/>
            <a:ext cx="2479675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6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713" y="1223963"/>
            <a:ext cx="2478087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7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175" y="3317875"/>
            <a:ext cx="2370138" cy="261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3316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421" y="1785006"/>
            <a:ext cx="7980379" cy="2089265"/>
          </a:xfrm>
        </p:spPr>
        <p:txBody>
          <a:bodyPr/>
          <a:lstStyle/>
          <a:p>
            <a:r>
              <a:rPr lang="en-US" dirty="0" smtClean="0"/>
              <a:t>SAMPLE QUALITY REQUIREMENTS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6022B-1AC0-1941-BB8B-B78CFED609D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65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158" y="44824"/>
            <a:ext cx="7066072" cy="1143000"/>
          </a:xfrm>
        </p:spPr>
        <p:txBody>
          <a:bodyPr/>
          <a:lstStyle/>
          <a:p>
            <a:r>
              <a:rPr lang="en-US" dirty="0" smtClean="0"/>
              <a:t>Making an NGS library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522" y="1443967"/>
            <a:ext cx="3828417" cy="19454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2522" y="3440300"/>
            <a:ext cx="3390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DNA QC – </a:t>
            </a:r>
            <a:r>
              <a:rPr lang="en-US" b="1" dirty="0" smtClean="0">
                <a:solidFill>
                  <a:srgbClr val="FF0000"/>
                </a:solidFill>
              </a:rPr>
              <a:t>paramount importance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3303" y="1310216"/>
            <a:ext cx="3407527" cy="20791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00263" y="3389385"/>
            <a:ext cx="2391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Sharing &amp; size selection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683734" y="4240409"/>
            <a:ext cx="1137626" cy="132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4072907" y="4187490"/>
            <a:ext cx="1137626" cy="132298"/>
            <a:chOff x="727552" y="4127699"/>
            <a:chExt cx="1137626" cy="132298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727552" y="4246767"/>
              <a:ext cx="1137626" cy="1323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/>
            <p:nvPr/>
          </p:nvSpPr>
          <p:spPr>
            <a:xfrm>
              <a:off x="727552" y="4127699"/>
              <a:ext cx="238107" cy="11906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3" name="Straight Connector 22"/>
          <p:cNvCxnSpPr/>
          <p:nvPr/>
        </p:nvCxnSpPr>
        <p:spPr>
          <a:xfrm>
            <a:off x="836134" y="4392809"/>
            <a:ext cx="1137626" cy="132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252547" y="4545209"/>
            <a:ext cx="1137626" cy="132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140934" y="4843137"/>
            <a:ext cx="1137626" cy="132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65308" y="4969592"/>
            <a:ext cx="1137626" cy="132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06257" y="4697609"/>
            <a:ext cx="1137626" cy="132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598134" y="5154809"/>
            <a:ext cx="1137626" cy="132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898693" y="5293979"/>
            <a:ext cx="1137626" cy="132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334121" y="5446379"/>
            <a:ext cx="1137626" cy="132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93854" y="5612009"/>
            <a:ext cx="1137626" cy="132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/>
        </p:nvGrpSpPr>
        <p:grpSpPr>
          <a:xfrm>
            <a:off x="4648749" y="5180754"/>
            <a:ext cx="1137626" cy="132298"/>
            <a:chOff x="727552" y="4127699"/>
            <a:chExt cx="1137626" cy="132298"/>
          </a:xfrm>
        </p:grpSpPr>
        <p:cxnSp>
          <p:nvCxnSpPr>
            <p:cNvPr id="39" name="Straight Connector 38"/>
            <p:cNvCxnSpPr/>
            <p:nvPr/>
          </p:nvCxnSpPr>
          <p:spPr>
            <a:xfrm>
              <a:off x="727552" y="4246767"/>
              <a:ext cx="1137626" cy="1323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 39"/>
            <p:cNvSpPr/>
            <p:nvPr/>
          </p:nvSpPr>
          <p:spPr>
            <a:xfrm>
              <a:off x="727552" y="4127699"/>
              <a:ext cx="238107" cy="11906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146629" y="4928359"/>
            <a:ext cx="1137626" cy="132298"/>
            <a:chOff x="727552" y="4127699"/>
            <a:chExt cx="1137626" cy="132298"/>
          </a:xfrm>
        </p:grpSpPr>
        <p:cxnSp>
          <p:nvCxnSpPr>
            <p:cNvPr id="42" name="Straight Connector 41"/>
            <p:cNvCxnSpPr/>
            <p:nvPr/>
          </p:nvCxnSpPr>
          <p:spPr>
            <a:xfrm>
              <a:off x="727552" y="4246767"/>
              <a:ext cx="1137626" cy="1323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/>
            <p:cNvSpPr/>
            <p:nvPr/>
          </p:nvSpPr>
          <p:spPr>
            <a:xfrm>
              <a:off x="727552" y="4127699"/>
              <a:ext cx="238107" cy="11906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3841829" y="5293465"/>
            <a:ext cx="1137626" cy="132298"/>
            <a:chOff x="727552" y="4127699"/>
            <a:chExt cx="1137626" cy="132298"/>
          </a:xfrm>
        </p:grpSpPr>
        <p:cxnSp>
          <p:nvCxnSpPr>
            <p:cNvPr id="45" name="Straight Connector 44"/>
            <p:cNvCxnSpPr/>
            <p:nvPr/>
          </p:nvCxnSpPr>
          <p:spPr>
            <a:xfrm>
              <a:off x="727552" y="4246767"/>
              <a:ext cx="1137626" cy="1323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ectangle 45"/>
            <p:cNvSpPr/>
            <p:nvPr/>
          </p:nvSpPr>
          <p:spPr>
            <a:xfrm>
              <a:off x="727552" y="4127699"/>
              <a:ext cx="238107" cy="11906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4410642" y="4620288"/>
            <a:ext cx="1137626" cy="132298"/>
            <a:chOff x="727552" y="4127699"/>
            <a:chExt cx="1137626" cy="132298"/>
          </a:xfrm>
        </p:grpSpPr>
        <p:cxnSp>
          <p:nvCxnSpPr>
            <p:cNvPr id="51" name="Straight Connector 50"/>
            <p:cNvCxnSpPr/>
            <p:nvPr/>
          </p:nvCxnSpPr>
          <p:spPr>
            <a:xfrm>
              <a:off x="727552" y="4246767"/>
              <a:ext cx="1137626" cy="1323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ectangle 51"/>
            <p:cNvSpPr/>
            <p:nvPr/>
          </p:nvSpPr>
          <p:spPr>
            <a:xfrm>
              <a:off x="727552" y="4127699"/>
              <a:ext cx="238107" cy="11906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3537029" y="4318759"/>
            <a:ext cx="1137626" cy="132298"/>
            <a:chOff x="727552" y="4127699"/>
            <a:chExt cx="1137626" cy="132298"/>
          </a:xfrm>
        </p:grpSpPr>
        <p:cxnSp>
          <p:nvCxnSpPr>
            <p:cNvPr id="57" name="Straight Connector 56"/>
            <p:cNvCxnSpPr/>
            <p:nvPr/>
          </p:nvCxnSpPr>
          <p:spPr>
            <a:xfrm>
              <a:off x="727552" y="4246767"/>
              <a:ext cx="1137626" cy="1323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57"/>
            <p:cNvSpPr/>
            <p:nvPr/>
          </p:nvSpPr>
          <p:spPr>
            <a:xfrm>
              <a:off x="727552" y="4127699"/>
              <a:ext cx="238107" cy="11906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4410642" y="5582463"/>
            <a:ext cx="1137626" cy="132298"/>
            <a:chOff x="727552" y="4127699"/>
            <a:chExt cx="1137626" cy="132298"/>
          </a:xfrm>
        </p:grpSpPr>
        <p:cxnSp>
          <p:nvCxnSpPr>
            <p:cNvPr id="60" name="Straight Connector 59"/>
            <p:cNvCxnSpPr/>
            <p:nvPr/>
          </p:nvCxnSpPr>
          <p:spPr>
            <a:xfrm>
              <a:off x="727552" y="4246767"/>
              <a:ext cx="1137626" cy="1323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ectangle 60"/>
            <p:cNvSpPr/>
            <p:nvPr/>
          </p:nvSpPr>
          <p:spPr>
            <a:xfrm>
              <a:off x="727552" y="4127699"/>
              <a:ext cx="238107" cy="11906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506257" y="6178870"/>
            <a:ext cx="5072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Ligation of sequencing adaptors, technology specific</a:t>
            </a:r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6703834" y="4581527"/>
            <a:ext cx="21246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Amplification</a:t>
            </a:r>
            <a:endParaRPr lang="en-US" sz="2800" dirty="0"/>
          </a:p>
        </p:txBody>
      </p:sp>
      <p:cxnSp>
        <p:nvCxnSpPr>
          <p:cNvPr id="65" name="Straight Arrow Connector 64"/>
          <p:cNvCxnSpPr/>
          <p:nvPr/>
        </p:nvCxnSpPr>
        <p:spPr>
          <a:xfrm>
            <a:off x="2972600" y="4856367"/>
            <a:ext cx="564429" cy="132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5969065" y="4862982"/>
            <a:ext cx="564429" cy="132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8" name="Picture 67"/>
          <p:cNvPicPr>
            <a:picLocks noChangeAspect="1"/>
          </p:cNvPicPr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>
            <a:off x="7024179" y="0"/>
            <a:ext cx="2140396" cy="1528854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2875725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913" y="1637587"/>
            <a:ext cx="8229600" cy="185124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/>
            </a:r>
            <a:br>
              <a:rPr lang="en-US" sz="4800" dirty="0"/>
            </a:br>
            <a:r>
              <a:rPr lang="en-US" sz="4800" b="1" dirty="0" smtClean="0"/>
              <a:t>Garbage in – garbage out:</a:t>
            </a:r>
            <a:br>
              <a:rPr lang="en-US" sz="4800" b="1" dirty="0" smtClean="0"/>
            </a:br>
            <a:r>
              <a:rPr lang="en-US" sz="4800" b="1" dirty="0"/>
              <a:t/>
            </a:r>
            <a:br>
              <a:rPr lang="en-US" sz="4800" b="1" dirty="0"/>
            </a:br>
            <a:r>
              <a:rPr lang="en-US" dirty="0" smtClean="0"/>
              <a:t>sequencing success to </a:t>
            </a:r>
            <a:r>
              <a:rPr lang="en-US" b="1" dirty="0" smtClean="0"/>
              <a:t>90%</a:t>
            </a:r>
            <a:r>
              <a:rPr lang="en-US" dirty="0" smtClean="0"/>
              <a:t> depends on the </a:t>
            </a:r>
            <a:r>
              <a:rPr lang="en-US" b="1" dirty="0" smtClean="0">
                <a:solidFill>
                  <a:srgbClr val="FF0000"/>
                </a:solidFill>
              </a:rPr>
              <a:t>sample quality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51913" y="4773444"/>
            <a:ext cx="4021692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Before samples are submitted:</a:t>
            </a:r>
          </a:p>
          <a:p>
            <a:endParaRPr lang="en-US" b="1" dirty="0" smtClean="0"/>
          </a:p>
          <a:p>
            <a:r>
              <a:rPr lang="en-US" dirty="0" smtClean="0"/>
              <a:t>Send us the gel picture (DNA)</a:t>
            </a:r>
          </a:p>
          <a:p>
            <a:r>
              <a:rPr lang="en-US" dirty="0"/>
              <a:t>260/280 and 260/230 readings (DNA)</a:t>
            </a:r>
          </a:p>
          <a:p>
            <a:endParaRPr lang="en-US" dirty="0" smtClean="0"/>
          </a:p>
          <a:p>
            <a:r>
              <a:rPr lang="en-US" dirty="0" err="1" smtClean="0"/>
              <a:t>BioAnalyzer</a:t>
            </a:r>
            <a:r>
              <a:rPr lang="en-US" dirty="0" smtClean="0"/>
              <a:t> readings (RNA)</a:t>
            </a:r>
          </a:p>
        </p:txBody>
      </p:sp>
    </p:spTree>
    <p:extLst>
      <p:ext uri="{BB962C8B-B14F-4D97-AF65-F5344CB8AC3E}">
        <p14:creationId xmlns:p14="http://schemas.microsoft.com/office/powerpoint/2010/main" val="3006436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71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Reading </a:t>
            </a:r>
            <a:r>
              <a:rPr lang="en-US" dirty="0"/>
              <a:t>gel </a:t>
            </a:r>
            <a:r>
              <a:rPr lang="en-US" dirty="0" smtClean="0"/>
              <a:t>pictures of genomic </a:t>
            </a:r>
            <a:r>
              <a:rPr lang="en-US" dirty="0"/>
              <a:t>DNA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672" y="1331714"/>
            <a:ext cx="970661" cy="21689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19218" y="1997283"/>
            <a:ext cx="2670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Protein contamination</a:t>
            </a:r>
          </a:p>
          <a:p>
            <a:r>
              <a:rPr lang="en-US" dirty="0" smtClean="0"/>
              <a:t>- Apply phenol-chloroform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590" y="3732982"/>
            <a:ext cx="3147173" cy="19783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343" y="3732983"/>
            <a:ext cx="1006991" cy="26907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89591" y="5777374"/>
            <a:ext cx="2148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Phenol carry-over or </a:t>
            </a:r>
          </a:p>
          <a:p>
            <a:r>
              <a:rPr lang="en-US" b="1" dirty="0" smtClean="0"/>
              <a:t>overloaded sample?</a:t>
            </a:r>
            <a:endParaRPr lang="en-US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331714"/>
            <a:ext cx="1840223" cy="23244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672719" y="1997283"/>
            <a:ext cx="24140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RNA contamination</a:t>
            </a:r>
          </a:p>
          <a:p>
            <a:r>
              <a:rPr lang="en-US" dirty="0" smtClean="0"/>
              <a:t>- Apply </a:t>
            </a:r>
            <a:r>
              <a:rPr lang="en-US" dirty="0" err="1" smtClean="0"/>
              <a:t>RNase</a:t>
            </a:r>
            <a:r>
              <a:rPr lang="en-US" dirty="0" smtClean="0"/>
              <a:t>, followed</a:t>
            </a:r>
          </a:p>
          <a:p>
            <a:r>
              <a:rPr lang="en-US" dirty="0"/>
              <a:t>b</a:t>
            </a:r>
            <a:r>
              <a:rPr lang="en-US" dirty="0" smtClean="0"/>
              <a:t>y phenol-chloroform</a:t>
            </a:r>
          </a:p>
          <a:p>
            <a:r>
              <a:rPr lang="en-US" dirty="0" smtClean="0"/>
              <a:t>extraction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526113" y="5711330"/>
            <a:ext cx="42932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If unsure, make dilution series.</a:t>
            </a:r>
          </a:p>
          <a:p>
            <a:r>
              <a:rPr lang="en-US" dirty="0" smtClean="0"/>
              <a:t>If problem persists – try </a:t>
            </a:r>
            <a:r>
              <a:rPr lang="en-US" dirty="0" err="1" smtClean="0"/>
              <a:t>MoBio</a:t>
            </a:r>
            <a:r>
              <a:rPr lang="en-US" dirty="0" smtClean="0"/>
              <a:t> </a:t>
            </a:r>
            <a:r>
              <a:rPr lang="en-US" dirty="0" err="1" smtClean="0"/>
              <a:t>clean-up</a:t>
            </a:r>
            <a:r>
              <a:rPr lang="en-US" dirty="0" smtClean="0"/>
              <a:t> kit,</a:t>
            </a:r>
          </a:p>
          <a:p>
            <a:r>
              <a:rPr lang="en-US" dirty="0" smtClean="0"/>
              <a:t>or re-extract DNA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2817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213"/>
            <a:ext cx="8229600" cy="1143000"/>
          </a:xfrm>
        </p:spPr>
        <p:txBody>
          <a:bodyPr/>
          <a:lstStyle/>
          <a:p>
            <a:r>
              <a:rPr lang="en-US" dirty="0" smtClean="0"/>
              <a:t>What do absorption ratios tell us?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213"/>
            <a:ext cx="8445554" cy="530650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Pure DNA </a:t>
            </a:r>
            <a:r>
              <a:rPr lang="en-US" sz="2400" b="1" u="sng" dirty="0" smtClean="0">
                <a:solidFill>
                  <a:srgbClr val="FF0000"/>
                </a:solidFill>
              </a:rPr>
              <a:t>260</a:t>
            </a:r>
            <a:r>
              <a:rPr lang="en-US" sz="2400" b="1" dirty="0" smtClean="0">
                <a:solidFill>
                  <a:srgbClr val="FF0000"/>
                </a:solidFill>
              </a:rPr>
              <a:t>/280: 1.8 – 2.0</a:t>
            </a:r>
            <a:endParaRPr lang="en-US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1800" b="1" dirty="0" smtClean="0"/>
              <a:t>&lt; 1.8</a:t>
            </a:r>
            <a:r>
              <a:rPr lang="en-US" sz="1800" dirty="0" smtClean="0"/>
              <a:t>:</a:t>
            </a:r>
          </a:p>
          <a:p>
            <a:pPr marL="0" indent="0">
              <a:buNone/>
            </a:pPr>
            <a:r>
              <a:rPr lang="en-US" sz="1800" dirty="0" smtClean="0"/>
              <a:t> Too little DNA compared to other components of the solution; presence of organic contaminants: proteins and phenol; glycogen - </a:t>
            </a:r>
            <a:r>
              <a:rPr lang="en-US" sz="1800" b="1" dirty="0" smtClean="0">
                <a:solidFill>
                  <a:srgbClr val="0000FF"/>
                </a:solidFill>
              </a:rPr>
              <a:t>absorb at 280 nm</a:t>
            </a:r>
            <a:r>
              <a:rPr lang="en-US" sz="1800" dirty="0" smtClean="0"/>
              <a:t>.</a:t>
            </a:r>
          </a:p>
          <a:p>
            <a:pPr marL="0" indent="0">
              <a:buNone/>
            </a:pPr>
            <a:r>
              <a:rPr lang="en-US" sz="1800" b="1" dirty="0" smtClean="0"/>
              <a:t>&gt; 2.0</a:t>
            </a:r>
            <a:r>
              <a:rPr lang="en-US" sz="1800" dirty="0" smtClean="0"/>
              <a:t>: </a:t>
            </a:r>
          </a:p>
          <a:p>
            <a:pPr marL="0" indent="0">
              <a:buNone/>
            </a:pPr>
            <a:r>
              <a:rPr lang="en-US" sz="1800" dirty="0" smtClean="0"/>
              <a:t>High share of RNA.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Pure DNA </a:t>
            </a:r>
            <a:r>
              <a:rPr lang="en-US" sz="2400" b="1" u="sng" dirty="0" smtClean="0">
                <a:solidFill>
                  <a:srgbClr val="FF0000"/>
                </a:solidFill>
              </a:rPr>
              <a:t>260</a:t>
            </a:r>
            <a:r>
              <a:rPr lang="en-US" sz="2400" b="1" dirty="0" smtClean="0">
                <a:solidFill>
                  <a:srgbClr val="FF0000"/>
                </a:solidFill>
              </a:rPr>
              <a:t>/230: 2.0 – 2.2</a:t>
            </a:r>
            <a:endParaRPr lang="en-US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1800" b="1" dirty="0" smtClean="0"/>
              <a:t>&lt;2.0</a:t>
            </a:r>
            <a:r>
              <a:rPr lang="en-US" sz="1800" dirty="0" smtClean="0"/>
              <a:t>:</a:t>
            </a:r>
          </a:p>
          <a:p>
            <a:pPr marL="0" indent="0">
              <a:buNone/>
            </a:pPr>
            <a:r>
              <a:rPr lang="en-US" sz="1800" dirty="0" smtClean="0"/>
              <a:t>Salt contamination, </a:t>
            </a:r>
            <a:r>
              <a:rPr lang="en-US" sz="1800" dirty="0" err="1" smtClean="0"/>
              <a:t>humic</a:t>
            </a:r>
            <a:r>
              <a:rPr lang="en-US" sz="1800" dirty="0" smtClean="0"/>
              <a:t> acids, peptides, aromatic compounds, polyphenols, </a:t>
            </a:r>
            <a:r>
              <a:rPr lang="en-US" sz="1800" dirty="0"/>
              <a:t>urea, guanidine, </a:t>
            </a:r>
            <a:r>
              <a:rPr lang="en-US" sz="1800" dirty="0" err="1"/>
              <a:t>thiocyanates</a:t>
            </a:r>
            <a:r>
              <a:rPr lang="en-US" sz="1800" dirty="0"/>
              <a:t> (latter </a:t>
            </a:r>
            <a:r>
              <a:rPr lang="en-US" sz="1800" dirty="0" smtClean="0"/>
              <a:t>three </a:t>
            </a:r>
            <a:r>
              <a:rPr lang="en-US" sz="1800" dirty="0"/>
              <a:t>are common kit components</a:t>
            </a:r>
            <a:r>
              <a:rPr lang="en-US" sz="1800" dirty="0" smtClean="0"/>
              <a:t>) – </a:t>
            </a:r>
            <a:r>
              <a:rPr lang="en-US" sz="1800" b="1" dirty="0" smtClean="0">
                <a:solidFill>
                  <a:srgbClr val="0000FF"/>
                </a:solidFill>
              </a:rPr>
              <a:t>absorb at 230 nm</a:t>
            </a:r>
            <a:r>
              <a:rPr lang="en-US" sz="1800" dirty="0" smtClean="0"/>
              <a:t>.</a:t>
            </a:r>
          </a:p>
          <a:p>
            <a:pPr marL="0" indent="0">
              <a:buNone/>
            </a:pPr>
            <a:r>
              <a:rPr lang="en-US" sz="1800" b="1" dirty="0" smtClean="0"/>
              <a:t>&gt;2.2</a:t>
            </a:r>
            <a:r>
              <a:rPr lang="en-US" sz="1800" dirty="0" smtClean="0"/>
              <a:t>:</a:t>
            </a:r>
          </a:p>
          <a:p>
            <a:pPr marL="0" indent="0">
              <a:buNone/>
            </a:pPr>
            <a:r>
              <a:rPr lang="en-US" sz="1800" dirty="0" smtClean="0"/>
              <a:t>High share of RNA, very high share of phenol, </a:t>
            </a:r>
            <a:r>
              <a:rPr lang="en-US" sz="1800" b="1" dirty="0" smtClean="0"/>
              <a:t>high turbidity, </a:t>
            </a:r>
            <a:r>
              <a:rPr lang="en-US" sz="1800" dirty="0"/>
              <a:t>dirty </a:t>
            </a:r>
            <a:r>
              <a:rPr lang="en-US" sz="1800" dirty="0" smtClean="0"/>
              <a:t>instrument, wrong blank.</a:t>
            </a:r>
          </a:p>
          <a:p>
            <a:pPr marL="0" indent="0">
              <a:buNone/>
            </a:pPr>
            <a:endParaRPr lang="en-US" sz="1800" dirty="0"/>
          </a:p>
          <a:p>
            <a:pPr marL="0" indent="0" algn="r">
              <a:buNone/>
            </a:pPr>
            <a:r>
              <a:rPr lang="en-US" sz="1800" i="1" dirty="0" err="1" smtClean="0"/>
              <a:t>Photometrically</a:t>
            </a:r>
            <a:r>
              <a:rPr lang="en-US" sz="1800" i="1" dirty="0" smtClean="0"/>
              <a:t> active contaminants: </a:t>
            </a:r>
          </a:p>
          <a:p>
            <a:pPr marL="0" indent="0" algn="r">
              <a:buNone/>
            </a:pPr>
            <a:r>
              <a:rPr lang="en-US" sz="1800" i="1" dirty="0" smtClean="0"/>
              <a:t>phenol, polyphenols, EDTA, </a:t>
            </a:r>
            <a:r>
              <a:rPr lang="en-US" sz="1800" i="1" dirty="0" err="1" smtClean="0"/>
              <a:t>thiocyanate</a:t>
            </a:r>
            <a:r>
              <a:rPr lang="en-US" sz="1800" i="1" dirty="0" smtClean="0"/>
              <a:t>, protein, </a:t>
            </a:r>
          </a:p>
          <a:p>
            <a:pPr marL="0" indent="0" algn="r">
              <a:buNone/>
            </a:pPr>
            <a:r>
              <a:rPr lang="en-US" sz="1800" i="1" dirty="0" smtClean="0"/>
              <a:t>RNA, nucleotides (fragments below 5 </a:t>
            </a:r>
            <a:r>
              <a:rPr lang="en-US" sz="1800" i="1" dirty="0" err="1" smtClean="0"/>
              <a:t>bp</a:t>
            </a:r>
            <a:r>
              <a:rPr lang="en-US" sz="1800" i="1" dirty="0" smtClean="0"/>
              <a:t>)</a:t>
            </a:r>
          </a:p>
          <a:p>
            <a:pPr marL="0" indent="0" algn="r">
              <a:buNone/>
            </a:pPr>
            <a:endParaRPr lang="en-US" sz="1800" i="1" dirty="0" smtClean="0"/>
          </a:p>
        </p:txBody>
      </p:sp>
    </p:spTree>
    <p:extLst>
      <p:ext uri="{BB962C8B-B14F-4D97-AF65-F5344CB8AC3E}">
        <p14:creationId xmlns:p14="http://schemas.microsoft.com/office/powerpoint/2010/main" val="731025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2492"/>
            <a:ext cx="5726437" cy="120461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to make a correct measurement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788" y="1837023"/>
            <a:ext cx="7611310" cy="454986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Thaw DNA completely</a:t>
            </a:r>
          </a:p>
          <a:p>
            <a:r>
              <a:rPr lang="en-US" sz="2400" dirty="0" smtClean="0"/>
              <a:t>Mix gently (</a:t>
            </a:r>
            <a:r>
              <a:rPr lang="en-US" sz="2400" b="1" dirty="0" smtClean="0">
                <a:solidFill>
                  <a:srgbClr val="FF0000"/>
                </a:solidFill>
              </a:rPr>
              <a:t>never vortex!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Put the sample on a </a:t>
            </a:r>
            <a:r>
              <a:rPr lang="en-US" sz="2400" dirty="0" err="1" smtClean="0"/>
              <a:t>thermoblock</a:t>
            </a:r>
            <a:r>
              <a:rPr lang="en-US" sz="2400" dirty="0" smtClean="0"/>
              <a:t>: 37°C, 15-30 min</a:t>
            </a:r>
          </a:p>
          <a:p>
            <a:r>
              <a:rPr lang="en-US" sz="2400" dirty="0" smtClean="0"/>
              <a:t>Mix gently </a:t>
            </a:r>
          </a:p>
          <a:p>
            <a:r>
              <a:rPr lang="en-US" sz="2400" b="1" dirty="0" smtClean="0"/>
              <a:t>Dilute 1:100 </a:t>
            </a:r>
            <a:r>
              <a:rPr lang="en-US" sz="2400" dirty="0" smtClean="0"/>
              <a:t>(if HMW)</a:t>
            </a:r>
          </a:p>
          <a:p>
            <a:r>
              <a:rPr lang="en-US" sz="2400" dirty="0" smtClean="0"/>
              <a:t>Mix gently</a:t>
            </a:r>
          </a:p>
          <a:p>
            <a:r>
              <a:rPr lang="en-US" sz="2400" dirty="0" smtClean="0"/>
              <a:t>Make a measurement with an appropriate blank</a:t>
            </a:r>
          </a:p>
          <a:p>
            <a:endParaRPr lang="en-US" sz="2400" dirty="0"/>
          </a:p>
          <a:p>
            <a:r>
              <a:rPr lang="en-US" sz="2400" b="1" dirty="0" smtClean="0"/>
              <a:t>NANODROP is Bad</a:t>
            </a:r>
            <a:r>
              <a:rPr lang="en-US" sz="2400" dirty="0" smtClean="0"/>
              <a:t>. </a:t>
            </a:r>
            <a:endParaRPr lang="en-US" sz="2400" dirty="0"/>
          </a:p>
        </p:txBody>
      </p:sp>
      <p:grpSp>
        <p:nvGrpSpPr>
          <p:cNvPr id="9" name="Group 8"/>
          <p:cNvGrpSpPr/>
          <p:nvPr/>
        </p:nvGrpSpPr>
        <p:grpSpPr>
          <a:xfrm>
            <a:off x="5528423" y="580397"/>
            <a:ext cx="1070821" cy="2230830"/>
            <a:chOff x="6649050" y="1417638"/>
            <a:chExt cx="560313" cy="1689269"/>
          </a:xfrm>
        </p:grpSpPr>
        <p:sp>
          <p:nvSpPr>
            <p:cNvPr id="7" name="Can 6"/>
            <p:cNvSpPr/>
            <p:nvPr/>
          </p:nvSpPr>
          <p:spPr>
            <a:xfrm>
              <a:off x="6649050" y="1417638"/>
              <a:ext cx="560313" cy="1689269"/>
            </a:xfrm>
            <a:prstGeom prst="can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an 7"/>
            <p:cNvSpPr/>
            <p:nvPr/>
          </p:nvSpPr>
          <p:spPr>
            <a:xfrm>
              <a:off x="6649050" y="2091955"/>
              <a:ext cx="560313" cy="1014952"/>
            </a:xfrm>
            <a:prstGeom prst="can">
              <a:avLst/>
            </a:prstGeom>
            <a:gradFill flip="none" rotWithShape="1">
              <a:gsLst>
                <a:gs pos="29000">
                  <a:srgbClr val="82E4FF">
                    <a:alpha val="84000"/>
                  </a:srgbClr>
                </a:gs>
                <a:gs pos="100000">
                  <a:schemeClr val="accent2">
                    <a:lumMod val="75000"/>
                    <a:alpha val="97000"/>
                  </a:schemeClr>
                </a:gs>
              </a:gsLst>
              <a:lin ang="5700000" scaled="0"/>
              <a:tileRect/>
            </a:gradFill>
            <a:ln>
              <a:gradFill flip="none" rotWithShape="1">
                <a:gsLst>
                  <a:gs pos="29000">
                    <a:schemeClr val="accent1">
                      <a:shade val="95000"/>
                      <a:satMod val="105000"/>
                    </a:schemeClr>
                  </a:gs>
                  <a:gs pos="100000">
                    <a:srgbClr val="FFFFFF"/>
                  </a:gs>
                  <a:gs pos="64000">
                    <a:schemeClr val="accent1">
                      <a:shade val="95000"/>
                      <a:satMod val="10500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6922982" y="1500291"/>
            <a:ext cx="19779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 concentration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High concentration</a:t>
            </a:r>
            <a:endParaRPr lang="en-US" dirty="0"/>
          </a:p>
        </p:txBody>
      </p:sp>
      <p:sp>
        <p:nvSpPr>
          <p:cNvPr id="11" name="Left Arrow 10"/>
          <p:cNvSpPr/>
          <p:nvPr/>
        </p:nvSpPr>
        <p:spPr>
          <a:xfrm flipV="1">
            <a:off x="6424925" y="1665906"/>
            <a:ext cx="498057" cy="223955"/>
          </a:xfrm>
          <a:prstGeom prst="leftArrow">
            <a:avLst/>
          </a:prstGeom>
          <a:ln w="57150" cap="rnd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Arrow 12"/>
          <p:cNvSpPr/>
          <p:nvPr/>
        </p:nvSpPr>
        <p:spPr>
          <a:xfrm flipV="1">
            <a:off x="6424925" y="2397548"/>
            <a:ext cx="498057" cy="223955"/>
          </a:xfrm>
          <a:prstGeom prst="leftArrow">
            <a:avLst/>
          </a:prstGeom>
          <a:ln w="57150" cap="rnd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528423" y="1787720"/>
            <a:ext cx="1070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DNA </a:t>
            </a:r>
            <a:endParaRPr lang="en-US" dirty="0"/>
          </a:p>
          <a:p>
            <a:pPr algn="ctr"/>
            <a:r>
              <a:rPr lang="en-US" dirty="0" smtClean="0"/>
              <a:t>solution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962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/>
          </p:cNvSpPr>
          <p:nvPr>
            <p:ph type="title"/>
          </p:nvPr>
        </p:nvSpPr>
        <p:spPr>
          <a:xfrm>
            <a:off x="1052146" y="274638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sv-SE">
                <a:ea typeface="ＭＳ Ｐゴシック" charset="-128"/>
                <a:cs typeface="ＭＳ Ｐゴシック" charset="-128"/>
              </a:rPr>
              <a:t>Sequencing genomes </a:t>
            </a:r>
            <a:br>
              <a:rPr lang="sv-SE">
                <a:ea typeface="ＭＳ Ｐゴシック" charset="-128"/>
                <a:cs typeface="ＭＳ Ｐゴシック" charset="-128"/>
              </a:rPr>
            </a:br>
            <a:r>
              <a:rPr lang="sv-SE">
                <a:ea typeface="ＭＳ Ｐゴシック" charset="-128"/>
                <a:cs typeface="ＭＳ Ｐゴシック" charset="-128"/>
              </a:rPr>
              <a:t>using </a:t>
            </a:r>
            <a:r>
              <a:rPr lang="sv-SE" b="1">
                <a:solidFill>
                  <a:srgbClr val="FE0F12"/>
                </a:solidFill>
                <a:ea typeface="ＭＳ Ｐゴシック" charset="-128"/>
                <a:cs typeface="ＭＳ Ｐゴシック" charset="-128"/>
              </a:rPr>
              <a:t>Sanger</a:t>
            </a:r>
            <a:r>
              <a:rPr lang="sv-SE">
                <a:ea typeface="ＭＳ Ｐゴシック" charset="-128"/>
                <a:cs typeface="ＭＳ Ｐゴシック" charset="-128"/>
              </a:rPr>
              <a:t>’s method</a:t>
            </a:r>
          </a:p>
        </p:txBody>
      </p:sp>
      <p:sp>
        <p:nvSpPr>
          <p:cNvPr id="31746" name="Rectangle 3"/>
          <p:cNvSpPr>
            <a:spLocks noGrp="1"/>
          </p:cNvSpPr>
          <p:nvPr>
            <p:ph type="body" idx="1"/>
          </p:nvPr>
        </p:nvSpPr>
        <p:spPr>
          <a:xfrm>
            <a:off x="457200" y="2080172"/>
            <a:ext cx="82296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v-SE" dirty="0" err="1">
                <a:ea typeface="ＭＳ Ｐゴシック" charset="-128"/>
                <a:cs typeface="ＭＳ Ｐゴシック" charset="-128"/>
              </a:rPr>
              <a:t>Extract</a:t>
            </a:r>
            <a:r>
              <a:rPr lang="sv-SE" dirty="0">
                <a:ea typeface="ＭＳ Ｐゴシック" charset="-128"/>
                <a:cs typeface="ＭＳ Ｐゴシック" charset="-128"/>
              </a:rPr>
              <a:t> &amp; </a:t>
            </a:r>
            <a:r>
              <a:rPr lang="sv-SE" dirty="0" err="1">
                <a:ea typeface="ＭＳ Ｐゴシック" charset="-128"/>
                <a:cs typeface="ＭＳ Ｐゴシック" charset="-128"/>
              </a:rPr>
              <a:t>purify</a:t>
            </a:r>
            <a:r>
              <a:rPr lang="sv-SE" dirty="0">
                <a:ea typeface="ＭＳ Ｐゴシック" charset="-128"/>
                <a:cs typeface="ＭＳ Ｐゴシック" charset="-128"/>
              </a:rPr>
              <a:t> </a:t>
            </a:r>
            <a:r>
              <a:rPr lang="sv-SE" dirty="0" err="1">
                <a:ea typeface="ＭＳ Ｐゴシック" charset="-128"/>
                <a:cs typeface="ＭＳ Ｐゴシック" charset="-128"/>
              </a:rPr>
              <a:t>genomic</a:t>
            </a:r>
            <a:r>
              <a:rPr lang="sv-SE" dirty="0">
                <a:ea typeface="ＭＳ Ｐゴシック" charset="-128"/>
                <a:cs typeface="ＭＳ Ｐゴシック" charset="-128"/>
              </a:rPr>
              <a:t> DNA</a:t>
            </a:r>
          </a:p>
          <a:p>
            <a:pPr eaLnBrk="1" hangingPunct="1">
              <a:lnSpc>
                <a:spcPct val="90000"/>
              </a:lnSpc>
            </a:pPr>
            <a:r>
              <a:rPr lang="sv-SE" dirty="0" err="1">
                <a:ea typeface="ＭＳ Ｐゴシック" charset="-128"/>
                <a:cs typeface="ＭＳ Ｐゴシック" charset="-128"/>
              </a:rPr>
              <a:t>Fragmentation</a:t>
            </a:r>
            <a:endParaRPr lang="sv-SE" dirty="0"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sv-SE" dirty="0">
                <a:ea typeface="ＭＳ Ｐゴシック" charset="-128"/>
                <a:cs typeface="ＭＳ Ｐゴシック" charset="-128"/>
              </a:rPr>
              <a:t>Make a </a:t>
            </a:r>
            <a:r>
              <a:rPr lang="sv-SE" dirty="0" err="1">
                <a:ea typeface="ＭＳ Ｐゴシック" charset="-128"/>
                <a:cs typeface="ＭＳ Ｐゴシック" charset="-128"/>
              </a:rPr>
              <a:t>clone</a:t>
            </a:r>
            <a:r>
              <a:rPr lang="sv-SE" dirty="0">
                <a:ea typeface="ＭＳ Ｐゴシック" charset="-128"/>
                <a:cs typeface="ＭＳ Ｐゴシック" charset="-128"/>
              </a:rPr>
              <a:t> </a:t>
            </a:r>
            <a:r>
              <a:rPr lang="sv-SE" dirty="0" err="1">
                <a:ea typeface="ＭＳ Ｐゴシック" charset="-128"/>
                <a:cs typeface="ＭＳ Ｐゴシック" charset="-128"/>
              </a:rPr>
              <a:t>library</a:t>
            </a:r>
            <a:endParaRPr lang="sv-SE" dirty="0"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sv-SE" dirty="0" err="1">
                <a:ea typeface="ＭＳ Ｐゴシック" charset="-128"/>
                <a:cs typeface="ＭＳ Ｐゴシック" charset="-128"/>
              </a:rPr>
              <a:t>Sequence</a:t>
            </a:r>
            <a:r>
              <a:rPr lang="sv-SE" dirty="0">
                <a:ea typeface="ＭＳ Ｐゴシック" charset="-128"/>
                <a:cs typeface="ＭＳ Ｐゴシック" charset="-128"/>
              </a:rPr>
              <a:t> </a:t>
            </a:r>
            <a:r>
              <a:rPr lang="sv-SE" dirty="0" err="1">
                <a:ea typeface="ＭＳ Ｐゴシック" charset="-128"/>
                <a:cs typeface="ＭＳ Ｐゴシック" charset="-128"/>
              </a:rPr>
              <a:t>clones</a:t>
            </a:r>
            <a:endParaRPr lang="sv-SE" dirty="0"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sv-SE" dirty="0" err="1">
                <a:ea typeface="ＭＳ Ｐゴシック" charset="-128"/>
                <a:cs typeface="ＭＳ Ｐゴシック" charset="-128"/>
              </a:rPr>
              <a:t>Align</a:t>
            </a:r>
            <a:r>
              <a:rPr lang="sv-SE" dirty="0">
                <a:ea typeface="ＭＳ Ｐゴシック" charset="-128"/>
                <a:cs typeface="ＭＳ Ｐゴシック" charset="-128"/>
              </a:rPr>
              <a:t> </a:t>
            </a:r>
            <a:r>
              <a:rPr lang="sv-SE" dirty="0" err="1">
                <a:ea typeface="ＭＳ Ｐゴシック" charset="-128"/>
                <a:cs typeface="ＭＳ Ｐゴシック" charset="-128"/>
              </a:rPr>
              <a:t>sequencies</a:t>
            </a:r>
            <a:r>
              <a:rPr lang="sv-SE" dirty="0">
                <a:ea typeface="ＭＳ Ｐゴシック" charset="-128"/>
                <a:cs typeface="ＭＳ Ｐゴシック" charset="-128"/>
              </a:rPr>
              <a:t> ( -&gt; </a:t>
            </a:r>
            <a:r>
              <a:rPr lang="sv-SE" dirty="0" err="1">
                <a:ea typeface="ＭＳ Ｐゴシック" charset="-128"/>
                <a:cs typeface="ＭＳ Ｐゴシック" charset="-128"/>
              </a:rPr>
              <a:t>contigs</a:t>
            </a:r>
            <a:r>
              <a:rPr lang="sv-SE" dirty="0">
                <a:ea typeface="ＭＳ Ｐゴシック" charset="-128"/>
                <a:cs typeface="ＭＳ Ｐゴシック" charset="-128"/>
              </a:rPr>
              <a:t> -&gt; </a:t>
            </a:r>
            <a:r>
              <a:rPr lang="sv-SE" dirty="0" err="1">
                <a:ea typeface="ＭＳ Ｐゴシック" charset="-128"/>
                <a:cs typeface="ＭＳ Ｐゴシック" charset="-128"/>
              </a:rPr>
              <a:t>scaffolds</a:t>
            </a:r>
            <a:r>
              <a:rPr lang="sv-SE" dirty="0">
                <a:ea typeface="ＭＳ Ｐゴシック" charset="-128"/>
                <a:cs typeface="ＭＳ Ｐゴシック" charset="-128"/>
              </a:rPr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sv-SE" dirty="0">
                <a:ea typeface="ＭＳ Ｐゴシック" charset="-128"/>
                <a:cs typeface="ＭＳ Ｐゴシック" charset="-128"/>
              </a:rPr>
              <a:t>Close the gaps</a:t>
            </a:r>
          </a:p>
          <a:p>
            <a:pPr eaLnBrk="1" hangingPunct="1">
              <a:lnSpc>
                <a:spcPct val="90000"/>
              </a:lnSpc>
            </a:pPr>
            <a:endParaRPr lang="sv-SE" dirty="0"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sv-SE" dirty="0" err="1">
                <a:ea typeface="ＭＳ Ｐゴシック" charset="-128"/>
                <a:cs typeface="ＭＳ Ｐゴシック" charset="-128"/>
              </a:rPr>
              <a:t>Cost</a:t>
            </a:r>
            <a:r>
              <a:rPr lang="sv-SE" dirty="0">
                <a:ea typeface="ＭＳ Ｐゴシック" charset="-128"/>
                <a:cs typeface="ＭＳ Ｐゴシック" charset="-128"/>
              </a:rPr>
              <a:t>/Mb=1000 $, and it </a:t>
            </a:r>
            <a:r>
              <a:rPr lang="sv-SE" dirty="0" err="1">
                <a:ea typeface="ＭＳ Ｐゴシック" charset="-128"/>
                <a:cs typeface="ＭＳ Ｐゴシック" charset="-128"/>
              </a:rPr>
              <a:t>takes</a:t>
            </a:r>
            <a:r>
              <a:rPr lang="sv-SE" dirty="0">
                <a:ea typeface="ＭＳ Ｐゴシック" charset="-128"/>
                <a:cs typeface="ＭＳ Ｐゴシック" charset="-128"/>
              </a:rPr>
              <a:t> TIME </a:t>
            </a:r>
          </a:p>
        </p:txBody>
      </p:sp>
      <p:pic>
        <p:nvPicPr>
          <p:cNvPr id="3174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262" y="131764"/>
            <a:ext cx="1915258" cy="143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5554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0"/>
            <a:ext cx="8507811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Sample prep: genomic DNA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4295" y="2571300"/>
            <a:ext cx="2834677" cy="20164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199" y="1143000"/>
            <a:ext cx="8302485" cy="5632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Treat DNA as a crystal vase: it is fragile when in solution</a:t>
            </a:r>
          </a:p>
          <a:p>
            <a:endParaRPr lang="en-US" sz="2400" dirty="0"/>
          </a:p>
          <a:p>
            <a:r>
              <a:rPr lang="en-US" sz="2400" dirty="0" smtClean="0"/>
              <a:t>As soon as DNA is released from the cells – use wide-bore tips</a:t>
            </a:r>
          </a:p>
          <a:p>
            <a:endParaRPr lang="en-US" sz="2400" dirty="0"/>
          </a:p>
          <a:p>
            <a:r>
              <a:rPr lang="en-US" sz="2400" dirty="0" smtClean="0"/>
              <a:t>Limit pipetting to minimum</a:t>
            </a:r>
          </a:p>
          <a:p>
            <a:endParaRPr lang="en-US" sz="2400" dirty="0" smtClean="0"/>
          </a:p>
          <a:p>
            <a:r>
              <a:rPr lang="en-US" sz="2400" dirty="0" smtClean="0"/>
              <a:t>Always use </a:t>
            </a:r>
            <a:r>
              <a:rPr lang="en-US" sz="2400" dirty="0" err="1" smtClean="0"/>
              <a:t>RNase</a:t>
            </a:r>
            <a:r>
              <a:rPr lang="en-US" sz="2400" dirty="0" smtClean="0"/>
              <a:t>!</a:t>
            </a:r>
          </a:p>
          <a:p>
            <a:endParaRPr lang="en-US" sz="2400" dirty="0"/>
          </a:p>
          <a:p>
            <a:r>
              <a:rPr lang="en-US" sz="2400" dirty="0" smtClean="0"/>
              <a:t>Never vortex!</a:t>
            </a:r>
          </a:p>
          <a:p>
            <a:endParaRPr lang="en-US" sz="2400" dirty="0"/>
          </a:p>
          <a:p>
            <a:r>
              <a:rPr lang="en-US" sz="2400" dirty="0" smtClean="0"/>
              <a:t>Do not heat above 65°C</a:t>
            </a:r>
          </a:p>
          <a:p>
            <a:endParaRPr lang="en-US" sz="2400" dirty="0"/>
          </a:p>
          <a:p>
            <a:r>
              <a:rPr lang="en-US" sz="2400" dirty="0" smtClean="0"/>
              <a:t>Reduce amount of freeze-thaw cycles to minimum </a:t>
            </a:r>
          </a:p>
          <a:p>
            <a:endParaRPr lang="en-US" sz="2400" dirty="0"/>
          </a:p>
          <a:p>
            <a:r>
              <a:rPr lang="en-US" sz="2400" dirty="0" smtClean="0"/>
              <a:t>Make several </a:t>
            </a:r>
            <a:r>
              <a:rPr lang="en-US" sz="2400" dirty="0" err="1" smtClean="0"/>
              <a:t>aliquotes</a:t>
            </a:r>
            <a:r>
              <a:rPr lang="en-US" sz="2400" dirty="0" smtClean="0"/>
              <a:t> of the stock DNA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89324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prep: take home message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23188"/>
            <a:ext cx="8229600" cy="33557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 smtClean="0"/>
              <a:t>PCR-quality sample and </a:t>
            </a:r>
          </a:p>
          <a:p>
            <a:pPr marL="0" indent="0" algn="ctr">
              <a:buNone/>
            </a:pPr>
            <a:r>
              <a:rPr lang="en-US" sz="4400" dirty="0" smtClean="0"/>
              <a:t>NGS-quality sample </a:t>
            </a:r>
          </a:p>
          <a:p>
            <a:pPr marL="0" indent="0" algn="ctr">
              <a:buNone/>
            </a:pPr>
            <a:r>
              <a:rPr lang="en-US" sz="4400" b="1" dirty="0" smtClean="0">
                <a:solidFill>
                  <a:srgbClr val="FF0000"/>
                </a:solidFill>
              </a:rPr>
              <a:t>are two completely different things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688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507811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Sample prep: RNA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22728" y="1191288"/>
            <a:ext cx="8642282" cy="6001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 smtClean="0"/>
          </a:p>
          <a:p>
            <a:r>
              <a:rPr lang="en-US" sz="2400" b="1" dirty="0" smtClean="0"/>
              <a:t>mRNA degrades FAST</a:t>
            </a:r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Freeze sample or place it in RNA-later within 30 sec </a:t>
            </a:r>
            <a:r>
              <a:rPr lang="en-US" sz="1600" i="1" dirty="0" smtClean="0"/>
              <a:t>(if possible) </a:t>
            </a:r>
          </a:p>
          <a:p>
            <a:endParaRPr lang="en-US" sz="2400" dirty="0"/>
          </a:p>
          <a:p>
            <a:r>
              <a:rPr lang="en-US" sz="2400" dirty="0" smtClean="0"/>
              <a:t>If going for </a:t>
            </a:r>
            <a:r>
              <a:rPr lang="en-US" sz="2400" dirty="0" err="1" smtClean="0"/>
              <a:t>miRNA</a:t>
            </a:r>
            <a:r>
              <a:rPr lang="en-US" sz="2400" dirty="0" smtClean="0"/>
              <a:t> </a:t>
            </a:r>
            <a:r>
              <a:rPr lang="en-US" sz="2400" dirty="0" err="1" smtClean="0"/>
              <a:t>seq</a:t>
            </a:r>
            <a:r>
              <a:rPr lang="en-US" sz="2400" dirty="0" smtClean="0"/>
              <a:t> – chose a correct kit!</a:t>
            </a:r>
          </a:p>
          <a:p>
            <a:endParaRPr lang="en-US" sz="2400" dirty="0"/>
          </a:p>
          <a:p>
            <a:r>
              <a:rPr lang="en-US" sz="2400" dirty="0" smtClean="0"/>
              <a:t>Always treat samples with </a:t>
            </a:r>
            <a:r>
              <a:rPr lang="en-US" sz="2400" dirty="0" err="1" smtClean="0"/>
              <a:t>DNase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Differential expression, </a:t>
            </a:r>
            <a:r>
              <a:rPr lang="en-US" sz="2400" dirty="0" err="1" smtClean="0"/>
              <a:t>miRNA</a:t>
            </a:r>
            <a:r>
              <a:rPr lang="en-US" sz="2400" dirty="0" smtClean="0"/>
              <a:t> – </a:t>
            </a:r>
            <a:r>
              <a:rPr lang="en-US" sz="2400" b="1" dirty="0" smtClean="0">
                <a:solidFill>
                  <a:srgbClr val="FF0000"/>
                </a:solidFill>
              </a:rPr>
              <a:t>RIN value over 8.0</a:t>
            </a:r>
          </a:p>
          <a:p>
            <a:endParaRPr lang="en-US" sz="2400" dirty="0" smtClean="0"/>
          </a:p>
          <a:p>
            <a:r>
              <a:rPr lang="en-US" sz="2400" dirty="0" smtClean="0"/>
              <a:t>Aim for 4 biological replicates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29247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11774"/>
            <a:ext cx="8229600" cy="1143000"/>
          </a:xfrm>
        </p:spPr>
        <p:txBody>
          <a:bodyPr/>
          <a:lstStyle/>
          <a:p>
            <a:r>
              <a:rPr lang="en-US" dirty="0" smtClean="0"/>
              <a:t>Let’s get philosophical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129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/>
          </p:cNvSpPr>
          <p:nvPr>
            <p:ph type="title"/>
          </p:nvPr>
        </p:nvSpPr>
        <p:spPr>
          <a:xfrm>
            <a:off x="457200" y="474663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sv-SE" dirty="0" err="1" smtClean="0">
                <a:ea typeface="ＭＳ Ｐゴシック" charset="-128"/>
                <a:cs typeface="ＭＳ Ｐゴシック" charset="-128"/>
              </a:rPr>
              <a:t>Since</a:t>
            </a:r>
            <a:r>
              <a:rPr lang="sv-SE" dirty="0" smtClean="0">
                <a:ea typeface="ＭＳ Ｐゴシック" charset="-128"/>
                <a:cs typeface="ＭＳ Ｐゴシック" charset="-128"/>
              </a:rPr>
              <a:t> the </a:t>
            </a:r>
            <a:r>
              <a:rPr lang="sv-SE" dirty="0" err="1" smtClean="0">
                <a:ea typeface="ＭＳ Ｐゴシック" charset="-128"/>
                <a:cs typeface="ＭＳ Ｐゴシック" charset="-128"/>
              </a:rPr>
              <a:t>beginning</a:t>
            </a:r>
            <a:r>
              <a:rPr lang="sv-SE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sv-SE" dirty="0" err="1" smtClean="0">
                <a:ea typeface="ＭＳ Ｐゴシック" charset="-128"/>
                <a:cs typeface="ＭＳ Ｐゴシック" charset="-128"/>
              </a:rPr>
              <a:t>of</a:t>
            </a:r>
            <a:r>
              <a:rPr lang="sv-SE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sv-SE" dirty="0" err="1" smtClean="0">
                <a:ea typeface="ＭＳ Ｐゴシック" charset="-128"/>
                <a:cs typeface="ＭＳ Ｐゴシック" charset="-128"/>
              </a:rPr>
              <a:t>Genomics</a:t>
            </a:r>
            <a:r>
              <a:rPr lang="sv-SE" dirty="0" smtClean="0">
                <a:ea typeface="ＭＳ Ｐゴシック" charset="-128"/>
                <a:cs typeface="ＭＳ Ｐゴシック" charset="-128"/>
              </a:rPr>
              <a:t>:</a:t>
            </a:r>
            <a:endParaRPr lang="sv-SE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5842" name="Rectangle 3"/>
          <p:cNvSpPr>
            <a:spLocks noGrp="1"/>
          </p:cNvSpPr>
          <p:nvPr>
            <p:ph type="body" idx="1"/>
          </p:nvPr>
        </p:nvSpPr>
        <p:spPr>
          <a:xfrm>
            <a:off x="328246" y="1960564"/>
            <a:ext cx="8921262" cy="4352925"/>
          </a:xfrm>
        </p:spPr>
        <p:txBody>
          <a:bodyPr/>
          <a:lstStyle/>
          <a:p>
            <a:pPr eaLnBrk="1" hangingPunct="1">
              <a:lnSpc>
                <a:spcPct val="230000"/>
              </a:lnSpc>
            </a:pPr>
            <a:r>
              <a:rPr lang="sv-SE" sz="2200">
                <a:ea typeface="ＭＳ Ｐゴシック" charset="-128"/>
                <a:cs typeface="ＭＳ Ｐゴシック" charset="-128"/>
              </a:rPr>
              <a:t>First genome: virus </a:t>
            </a:r>
            <a:r>
              <a:rPr lang="sv-SE" sz="2200">
                <a:ea typeface="ＭＳ Ｐゴシック" charset="-128"/>
                <a:cs typeface="ＭＳ Ｐゴシック" charset="-128"/>
                <a:sym typeface="Symbol" charset="2"/>
              </a:rPr>
              <a:t> </a:t>
            </a:r>
            <a:r>
              <a:rPr lang="sv-SE" sz="2200">
                <a:ea typeface="ＭＳ Ｐゴシック" charset="-128"/>
                <a:cs typeface="ＭＳ Ｐゴシック" charset="-128"/>
              </a:rPr>
              <a:t>X 174 - 5 368 bp (1977)</a:t>
            </a:r>
          </a:p>
          <a:p>
            <a:pPr eaLnBrk="1" hangingPunct="1">
              <a:lnSpc>
                <a:spcPct val="230000"/>
              </a:lnSpc>
            </a:pPr>
            <a:r>
              <a:rPr lang="sv-SE" sz="2200">
                <a:ea typeface="ＭＳ Ｐゴシック" charset="-128"/>
                <a:cs typeface="ＭＳ Ｐゴシック" charset="-128"/>
              </a:rPr>
              <a:t>First organism: </a:t>
            </a:r>
            <a:r>
              <a:rPr lang="sv-SE" sz="2200" i="1">
                <a:ea typeface="ＭＳ Ｐゴシック" charset="-128"/>
                <a:cs typeface="ＭＳ Ｐゴシック" charset="-128"/>
              </a:rPr>
              <a:t>Haemophilus influenzae - </a:t>
            </a:r>
            <a:r>
              <a:rPr lang="sv-SE" sz="2200">
                <a:ea typeface="ＭＳ Ｐゴシック" charset="-128"/>
                <a:cs typeface="ＭＳ Ｐゴシック" charset="-128"/>
              </a:rPr>
              <a:t>1.5 Mb (1995)</a:t>
            </a:r>
            <a:endParaRPr lang="sv-SE" sz="2200" i="1"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230000"/>
              </a:lnSpc>
            </a:pPr>
            <a:r>
              <a:rPr lang="sv-SE" sz="2200">
                <a:ea typeface="ＭＳ Ｐゴシック" charset="-128"/>
                <a:cs typeface="ＭＳ Ｐゴシック" charset="-128"/>
              </a:rPr>
              <a:t>First eukaryote: </a:t>
            </a:r>
            <a:r>
              <a:rPr lang="sv-SE" sz="2200" i="1">
                <a:ea typeface="ＭＳ Ｐゴシック" charset="-128"/>
                <a:cs typeface="ＭＳ Ｐゴシック" charset="-128"/>
              </a:rPr>
              <a:t>Saccharomyces cerevisiae - </a:t>
            </a:r>
            <a:r>
              <a:rPr lang="sv-SE" sz="2200">
                <a:ea typeface="ＭＳ Ｐゴシック" charset="-128"/>
                <a:cs typeface="ＭＳ Ｐゴシック" charset="-128"/>
              </a:rPr>
              <a:t>12.4 Mb (1996)</a:t>
            </a:r>
          </a:p>
          <a:p>
            <a:pPr eaLnBrk="1" hangingPunct="1">
              <a:lnSpc>
                <a:spcPct val="230000"/>
              </a:lnSpc>
            </a:pPr>
            <a:r>
              <a:rPr lang="sv-SE" sz="2200">
                <a:ea typeface="ＭＳ Ｐゴシック" charset="-128"/>
                <a:cs typeface="ＭＳ Ｐゴシック" charset="-128"/>
              </a:rPr>
              <a:t>First multicellular organism: </a:t>
            </a:r>
            <a:r>
              <a:rPr lang="sv-SE" sz="2200" i="1">
                <a:ea typeface="ＭＳ Ｐゴシック" charset="-128"/>
                <a:cs typeface="ＭＳ Ｐゴシック" charset="-128"/>
              </a:rPr>
              <a:t>Cenorhabditis elegans</a:t>
            </a:r>
            <a:r>
              <a:rPr lang="sv-SE" sz="2200">
                <a:ea typeface="ＭＳ Ｐゴシック" charset="-128"/>
                <a:cs typeface="ＭＳ Ｐゴシック" charset="-128"/>
              </a:rPr>
              <a:t> - 100 MB (1998-2002)</a:t>
            </a:r>
          </a:p>
          <a:p>
            <a:pPr eaLnBrk="1" hangingPunct="1">
              <a:lnSpc>
                <a:spcPct val="230000"/>
              </a:lnSpc>
            </a:pPr>
            <a:r>
              <a:rPr lang="sv-SE" sz="2200">
                <a:ea typeface="ＭＳ Ｐゴシック" charset="-128"/>
                <a:cs typeface="ＭＳ Ｐゴシック" charset="-128"/>
              </a:rPr>
              <a:t>First plant: </a:t>
            </a:r>
            <a:r>
              <a:rPr lang="sv-SE" sz="2200" i="1">
                <a:ea typeface="ＭＳ Ｐゴシック" charset="-128"/>
                <a:cs typeface="ＭＳ Ｐゴシック" charset="-128"/>
              </a:rPr>
              <a:t>Arabidopsis thaliana</a:t>
            </a:r>
            <a:r>
              <a:rPr lang="sv-SE" sz="2200">
                <a:ea typeface="ＭＳ Ｐゴシック" charset="-128"/>
                <a:cs typeface="ＭＳ Ｐゴシック" charset="-128"/>
              </a:rPr>
              <a:t> - 157 Mb (2000)</a:t>
            </a:r>
          </a:p>
        </p:txBody>
      </p:sp>
      <p:pic>
        <p:nvPicPr>
          <p:cNvPr id="3584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131" y="5430838"/>
            <a:ext cx="546589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131" y="4614864"/>
            <a:ext cx="559777" cy="68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0854" y="3929063"/>
            <a:ext cx="548054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0854" y="2924175"/>
            <a:ext cx="587620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0854" y="2271714"/>
            <a:ext cx="587620" cy="54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78085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sv-SE" sz="4400" dirty="0" smtClean="0">
                <a:latin typeface="Calibri" charset="0"/>
              </a:rPr>
              <a:t>… </a:t>
            </a:r>
            <a:r>
              <a:rPr lang="sv-SE" sz="4400" dirty="0" err="1" smtClean="0">
                <a:latin typeface="Calibri" charset="0"/>
              </a:rPr>
              <a:t>prices</a:t>
            </a:r>
            <a:r>
              <a:rPr lang="sv-SE" sz="4400" dirty="0" smtClean="0">
                <a:latin typeface="Calibri" charset="0"/>
              </a:rPr>
              <a:t> go down</a:t>
            </a:r>
            <a:endParaRPr lang="sv-SE" sz="4400" dirty="0">
              <a:latin typeface="Calibri" charset="0"/>
            </a:endParaRPr>
          </a:p>
        </p:txBody>
      </p:sp>
      <p:sp>
        <p:nvSpPr>
          <p:cNvPr id="54274" name="Rectangle 3"/>
          <p:cNvSpPr>
            <a:spLocks/>
          </p:cNvSpPr>
          <p:nvPr/>
        </p:nvSpPr>
        <p:spPr bwMode="auto">
          <a:xfrm>
            <a:off x="457200" y="1897063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sv-SE" sz="3200" dirty="0">
                <a:latin typeface="Calibri" charset="0"/>
              </a:rPr>
              <a:t>Human </a:t>
            </a:r>
            <a:r>
              <a:rPr lang="sv-SE" sz="3200" dirty="0" err="1">
                <a:latin typeface="Calibri" charset="0"/>
              </a:rPr>
              <a:t>genome</a:t>
            </a:r>
            <a:r>
              <a:rPr lang="sv-SE" sz="3200" dirty="0">
                <a:latin typeface="Calibri" charset="0"/>
              </a:rPr>
              <a:t> </a:t>
            </a:r>
            <a:r>
              <a:rPr lang="sv-SE" sz="3200" dirty="0" err="1">
                <a:latin typeface="Calibri" charset="0"/>
              </a:rPr>
              <a:t>project</a:t>
            </a:r>
            <a:r>
              <a:rPr lang="sv-SE" sz="3200" dirty="0">
                <a:latin typeface="Calibri" charset="0"/>
              </a:rPr>
              <a:t>, 2007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–"/>
            </a:pPr>
            <a:r>
              <a:rPr lang="sv-SE" sz="2800" dirty="0" err="1">
                <a:latin typeface="Calibri" charset="0"/>
              </a:rPr>
              <a:t>Genome</a:t>
            </a:r>
            <a:r>
              <a:rPr lang="sv-SE" sz="2800" dirty="0">
                <a:latin typeface="Calibri" charset="0"/>
              </a:rPr>
              <a:t> </a:t>
            </a:r>
            <a:r>
              <a:rPr lang="sv-SE" sz="2800" dirty="0" err="1">
                <a:latin typeface="Calibri" charset="0"/>
              </a:rPr>
              <a:t>of</a:t>
            </a:r>
            <a:r>
              <a:rPr lang="sv-SE" sz="2800" dirty="0">
                <a:latin typeface="Calibri" charset="0"/>
              </a:rPr>
              <a:t> Craig </a:t>
            </a:r>
            <a:r>
              <a:rPr lang="sv-SE" sz="2800" dirty="0" err="1">
                <a:latin typeface="Calibri" charset="0"/>
              </a:rPr>
              <a:t>Wenter</a:t>
            </a:r>
            <a:r>
              <a:rPr lang="sv-SE" sz="2800" dirty="0">
                <a:latin typeface="Calibri" charset="0"/>
              </a:rPr>
              <a:t> </a:t>
            </a:r>
            <a:r>
              <a:rPr lang="sv-SE" sz="2800" dirty="0" err="1">
                <a:latin typeface="Calibri" charset="0"/>
              </a:rPr>
              <a:t>costs</a:t>
            </a:r>
            <a:r>
              <a:rPr lang="sv-SE" sz="2800" dirty="0">
                <a:latin typeface="Calibri" charset="0"/>
              </a:rPr>
              <a:t> 70 </a:t>
            </a:r>
            <a:r>
              <a:rPr lang="sv-SE" sz="2800" dirty="0" err="1">
                <a:latin typeface="Calibri" charset="0"/>
              </a:rPr>
              <a:t>mln</a:t>
            </a:r>
            <a:r>
              <a:rPr lang="sv-SE" sz="2800" dirty="0">
                <a:latin typeface="Calibri" charset="0"/>
              </a:rPr>
              <a:t> $ </a:t>
            </a:r>
          </a:p>
          <a:p>
            <a:pPr marL="1143000" lvl="2" indent="-228600">
              <a:spcBef>
                <a:spcPct val="20000"/>
              </a:spcBef>
              <a:buFont typeface="Arial" charset="0"/>
              <a:buChar char="•"/>
            </a:pPr>
            <a:r>
              <a:rPr lang="sv-SE" dirty="0" err="1">
                <a:latin typeface="Calibri" charset="0"/>
              </a:rPr>
              <a:t>Sanger’s</a:t>
            </a:r>
            <a:r>
              <a:rPr lang="sv-SE" dirty="0">
                <a:latin typeface="Calibri" charset="0"/>
              </a:rPr>
              <a:t> </a:t>
            </a:r>
            <a:r>
              <a:rPr lang="sv-SE" dirty="0" err="1">
                <a:latin typeface="Calibri" charset="0"/>
              </a:rPr>
              <a:t>sequencing</a:t>
            </a:r>
            <a:endParaRPr lang="sv-SE" dirty="0">
              <a:latin typeface="Calibri" charset="0"/>
            </a:endParaRPr>
          </a:p>
          <a:p>
            <a:pPr marL="1143000" lvl="2" indent="-228600">
              <a:spcBef>
                <a:spcPct val="20000"/>
              </a:spcBef>
              <a:buFont typeface="Arial" charset="0"/>
              <a:buChar char="•"/>
            </a:pPr>
            <a:endParaRPr lang="sv-SE" dirty="0">
              <a:latin typeface="Calibri" charset="0"/>
            </a:endParaRPr>
          </a:p>
          <a:p>
            <a:pPr marL="742950" lvl="1" indent="-285750">
              <a:spcBef>
                <a:spcPct val="20000"/>
              </a:spcBef>
              <a:buFont typeface="Arial" charset="0"/>
              <a:buChar char="–"/>
            </a:pPr>
            <a:r>
              <a:rPr lang="sv-SE" sz="2800" dirty="0" err="1">
                <a:latin typeface="Calibri" charset="0"/>
              </a:rPr>
              <a:t>Genome</a:t>
            </a:r>
            <a:r>
              <a:rPr lang="sv-SE" sz="2800" dirty="0">
                <a:latin typeface="Calibri" charset="0"/>
              </a:rPr>
              <a:t> </a:t>
            </a:r>
            <a:r>
              <a:rPr lang="sv-SE" sz="2800" dirty="0" err="1">
                <a:latin typeface="Calibri" charset="0"/>
              </a:rPr>
              <a:t>of</a:t>
            </a:r>
            <a:r>
              <a:rPr lang="sv-SE" sz="2800" dirty="0">
                <a:latin typeface="Calibri" charset="0"/>
              </a:rPr>
              <a:t> James Watson </a:t>
            </a:r>
            <a:r>
              <a:rPr lang="sv-SE" sz="2800" dirty="0" err="1">
                <a:latin typeface="Calibri" charset="0"/>
              </a:rPr>
              <a:t>costs</a:t>
            </a:r>
            <a:r>
              <a:rPr lang="sv-SE" sz="2800" dirty="0">
                <a:latin typeface="Calibri" charset="0"/>
              </a:rPr>
              <a:t> 2 </a:t>
            </a:r>
            <a:r>
              <a:rPr lang="sv-SE" sz="2800" dirty="0" err="1">
                <a:latin typeface="Calibri" charset="0"/>
              </a:rPr>
              <a:t>mln</a:t>
            </a:r>
            <a:r>
              <a:rPr lang="sv-SE" sz="2800" dirty="0">
                <a:latin typeface="Calibri" charset="0"/>
              </a:rPr>
              <a:t> $ </a:t>
            </a:r>
          </a:p>
          <a:p>
            <a:pPr marL="1143000" lvl="2" indent="-228600">
              <a:spcBef>
                <a:spcPct val="20000"/>
              </a:spcBef>
              <a:buFont typeface="Arial" charset="0"/>
              <a:buChar char="•"/>
            </a:pPr>
            <a:r>
              <a:rPr lang="sv-SE" dirty="0">
                <a:latin typeface="Calibri" charset="0"/>
              </a:rPr>
              <a:t>454 </a:t>
            </a:r>
            <a:r>
              <a:rPr lang="sv-SE" dirty="0" err="1">
                <a:latin typeface="Calibri" charset="0"/>
              </a:rPr>
              <a:t>pyrosequencing</a:t>
            </a:r>
            <a:endParaRPr lang="sv-SE" dirty="0">
              <a:latin typeface="Calibri" charset="0"/>
            </a:endParaRPr>
          </a:p>
          <a:p>
            <a:pPr marL="1143000" lvl="2" indent="-228600">
              <a:spcBef>
                <a:spcPct val="20000"/>
              </a:spcBef>
              <a:buFont typeface="Arial" charset="0"/>
              <a:buChar char="•"/>
            </a:pPr>
            <a:endParaRPr lang="sv-SE" dirty="0">
              <a:latin typeface="Calibri" charset="0"/>
            </a:endParaRPr>
          </a:p>
          <a:p>
            <a:pPr marL="742950" lvl="1" indent="-285750">
              <a:spcBef>
                <a:spcPct val="20000"/>
              </a:spcBef>
              <a:buFont typeface="Arial" charset="0"/>
              <a:buChar char="–"/>
            </a:pPr>
            <a:r>
              <a:rPr lang="sv-SE" sz="2800" dirty="0">
                <a:latin typeface="Calibri" charset="0"/>
              </a:rPr>
              <a:t>Ultimate </a:t>
            </a:r>
            <a:r>
              <a:rPr lang="sv-SE" sz="2800" dirty="0" err="1">
                <a:latin typeface="Calibri" charset="0"/>
              </a:rPr>
              <a:t>goal</a:t>
            </a:r>
            <a:r>
              <a:rPr lang="sv-SE" sz="2800" dirty="0">
                <a:latin typeface="Calibri" charset="0"/>
              </a:rPr>
              <a:t>: 1000 $ / </a:t>
            </a:r>
            <a:r>
              <a:rPr lang="sv-SE" sz="2800" dirty="0" err="1" smtClean="0">
                <a:latin typeface="Calibri" charset="0"/>
              </a:rPr>
              <a:t>individual</a:t>
            </a:r>
            <a:endParaRPr lang="sv-SE" sz="2800" dirty="0" smtClean="0">
              <a:latin typeface="Calibri" charset="0"/>
            </a:endParaRPr>
          </a:p>
          <a:p>
            <a:pPr lvl="2">
              <a:spcBef>
                <a:spcPct val="20000"/>
              </a:spcBef>
            </a:pPr>
            <a:r>
              <a:rPr lang="sv-SE" sz="2800" dirty="0" err="1" smtClean="0">
                <a:latin typeface="Calibri" charset="0"/>
              </a:rPr>
              <a:t>Almost</a:t>
            </a:r>
            <a:r>
              <a:rPr lang="sv-SE" sz="2800" dirty="0" smtClean="0">
                <a:latin typeface="Calibri" charset="0"/>
              </a:rPr>
              <a:t> </a:t>
            </a:r>
            <a:r>
              <a:rPr lang="sv-SE" sz="2800" dirty="0" err="1" smtClean="0">
                <a:latin typeface="Calibri" charset="0"/>
              </a:rPr>
              <a:t>there</a:t>
            </a:r>
            <a:r>
              <a:rPr lang="sv-SE" sz="2800" dirty="0" smtClean="0">
                <a:latin typeface="Calibri" charset="0"/>
              </a:rPr>
              <a:t>! (1200 </a:t>
            </a:r>
            <a:r>
              <a:rPr lang="sv-SE" sz="2800" dirty="0">
                <a:latin typeface="Calibri" charset="0"/>
              </a:rPr>
              <a:t>$</a:t>
            </a:r>
            <a:r>
              <a:rPr lang="sv-SE" sz="2800" dirty="0" smtClean="0">
                <a:latin typeface="Calibri" charset="0"/>
              </a:rPr>
              <a:t>)</a:t>
            </a:r>
            <a:endParaRPr lang="sv-SE" sz="2800" dirty="0">
              <a:latin typeface="Calibri" charset="0"/>
            </a:endParaRPr>
          </a:p>
          <a:p>
            <a:pPr marL="1143000" lvl="2" indent="-228600">
              <a:spcBef>
                <a:spcPct val="20000"/>
              </a:spcBef>
              <a:buFont typeface="Arial" charset="0"/>
              <a:buChar char="•"/>
            </a:pPr>
            <a:endParaRPr lang="sv-SE" dirty="0">
              <a:latin typeface="Calibri" charset="0"/>
            </a:endParaRPr>
          </a:p>
        </p:txBody>
      </p:sp>
      <p:pic>
        <p:nvPicPr>
          <p:cNvPr id="5427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65731" y="1417639"/>
            <a:ext cx="1776046" cy="230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3570" y="4826001"/>
            <a:ext cx="2658208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88768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60399"/>
            <a:ext cx="7772400" cy="1143000"/>
          </a:xfrm>
        </p:spPr>
        <p:txBody>
          <a:bodyPr/>
          <a:lstStyle/>
          <a:p>
            <a:r>
              <a:rPr lang="sv-SE" dirty="0" smtClean="0"/>
              <a:t>… paradigm </a:t>
            </a:r>
            <a:r>
              <a:rPr lang="sv-SE" dirty="0" err="1" smtClean="0"/>
              <a:t>change</a:t>
            </a:r>
            <a:endParaRPr lang="sv-SE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2937" y="1403399"/>
            <a:ext cx="8161534" cy="2819400"/>
          </a:xfrm>
        </p:spPr>
        <p:txBody>
          <a:bodyPr>
            <a:normAutofit lnSpcReduction="10000"/>
          </a:bodyPr>
          <a:lstStyle/>
          <a:p>
            <a:pPr marL="609600" indent="-609600">
              <a:lnSpc>
                <a:spcPct val="90000"/>
              </a:lnSpc>
              <a:buFontTx/>
              <a:buNone/>
            </a:pPr>
            <a:endParaRPr lang="sv-SE" sz="2400" dirty="0"/>
          </a:p>
          <a:p>
            <a:pPr marL="990600" lvl="1" indent="-533400">
              <a:lnSpc>
                <a:spcPct val="120000"/>
              </a:lnSpc>
              <a:buFont typeface="Times" charset="0"/>
              <a:buChar char="•"/>
            </a:pPr>
            <a:r>
              <a:rPr lang="sv-SE" sz="2400" dirty="0"/>
              <a:t>From </a:t>
            </a:r>
            <a:r>
              <a:rPr lang="sv-SE" sz="2400" dirty="0" err="1"/>
              <a:t>single</a:t>
            </a:r>
            <a:r>
              <a:rPr lang="sv-SE" sz="2400" dirty="0"/>
              <a:t> genes </a:t>
            </a:r>
            <a:r>
              <a:rPr lang="sv-SE" sz="2400" dirty="0" err="1"/>
              <a:t>to</a:t>
            </a:r>
            <a:r>
              <a:rPr lang="sv-SE" sz="2400" dirty="0"/>
              <a:t> </a:t>
            </a:r>
            <a:r>
              <a:rPr lang="sv-SE" sz="2400" dirty="0" err="1"/>
              <a:t>complete</a:t>
            </a:r>
            <a:r>
              <a:rPr lang="sv-SE" sz="2400" dirty="0"/>
              <a:t> </a:t>
            </a:r>
            <a:r>
              <a:rPr lang="sv-SE" sz="2400" dirty="0" err="1"/>
              <a:t>genomes</a:t>
            </a:r>
            <a:endParaRPr lang="sv-SE" sz="2400" dirty="0"/>
          </a:p>
          <a:p>
            <a:pPr marL="990600" lvl="1" indent="-533400">
              <a:lnSpc>
                <a:spcPct val="120000"/>
              </a:lnSpc>
              <a:buFont typeface="Times" charset="0"/>
              <a:buChar char="•"/>
            </a:pPr>
            <a:r>
              <a:rPr lang="sv-SE" sz="2400" dirty="0"/>
              <a:t>From </a:t>
            </a:r>
            <a:r>
              <a:rPr lang="sv-SE" sz="2400" dirty="0" err="1"/>
              <a:t>single</a:t>
            </a:r>
            <a:r>
              <a:rPr lang="sv-SE" sz="2400" dirty="0"/>
              <a:t> transcripts </a:t>
            </a:r>
            <a:r>
              <a:rPr lang="sv-SE" sz="2400" dirty="0" err="1"/>
              <a:t>to</a:t>
            </a:r>
            <a:r>
              <a:rPr lang="sv-SE" sz="2400" dirty="0"/>
              <a:t> </a:t>
            </a:r>
            <a:r>
              <a:rPr lang="sv-SE" sz="2400" dirty="0" err="1"/>
              <a:t>whole</a:t>
            </a:r>
            <a:r>
              <a:rPr lang="sv-SE" sz="2400" dirty="0"/>
              <a:t> </a:t>
            </a:r>
            <a:r>
              <a:rPr lang="sv-SE" sz="2400" dirty="0" err="1"/>
              <a:t>transcriptomes</a:t>
            </a:r>
            <a:endParaRPr lang="sv-SE" sz="2400" dirty="0"/>
          </a:p>
          <a:p>
            <a:pPr marL="990600" lvl="1" indent="-533400">
              <a:lnSpc>
                <a:spcPct val="120000"/>
              </a:lnSpc>
              <a:buFont typeface="Times" charset="0"/>
              <a:buChar char="•"/>
            </a:pPr>
            <a:r>
              <a:rPr lang="sv-SE" sz="2400" dirty="0"/>
              <a:t>From </a:t>
            </a:r>
            <a:r>
              <a:rPr lang="sv-SE" sz="2400" dirty="0" err="1"/>
              <a:t>single</a:t>
            </a:r>
            <a:r>
              <a:rPr lang="sv-SE" sz="2400" dirty="0"/>
              <a:t> organisms </a:t>
            </a:r>
            <a:r>
              <a:rPr lang="sv-SE" sz="2400" dirty="0" err="1"/>
              <a:t>to</a:t>
            </a:r>
            <a:r>
              <a:rPr lang="sv-SE" sz="2400" dirty="0"/>
              <a:t> </a:t>
            </a:r>
            <a:r>
              <a:rPr lang="sv-SE" sz="2400" dirty="0" err="1"/>
              <a:t>complex</a:t>
            </a:r>
            <a:r>
              <a:rPr lang="sv-SE" sz="2400" dirty="0"/>
              <a:t> </a:t>
            </a:r>
            <a:r>
              <a:rPr lang="sv-SE" sz="2400" dirty="0" err="1" smtClean="0"/>
              <a:t>metagenomic</a:t>
            </a:r>
            <a:r>
              <a:rPr lang="sv-SE" sz="2400" dirty="0" smtClean="0"/>
              <a:t> pools</a:t>
            </a:r>
            <a:endParaRPr lang="sv-SE" sz="2400" dirty="0"/>
          </a:p>
          <a:p>
            <a:pPr marL="990600" lvl="1" indent="-533400">
              <a:lnSpc>
                <a:spcPct val="120000"/>
              </a:lnSpc>
              <a:buFont typeface="Times" charset="0"/>
              <a:buChar char="•"/>
            </a:pPr>
            <a:r>
              <a:rPr lang="sv-SE" sz="2400" dirty="0"/>
              <a:t>From </a:t>
            </a:r>
            <a:r>
              <a:rPr lang="sv-SE" sz="2400" dirty="0" err="1"/>
              <a:t>model</a:t>
            </a:r>
            <a:r>
              <a:rPr lang="sv-SE" sz="2400" dirty="0"/>
              <a:t> organisms </a:t>
            </a:r>
            <a:r>
              <a:rPr lang="sv-SE" sz="2400" dirty="0" err="1"/>
              <a:t>to</a:t>
            </a:r>
            <a:r>
              <a:rPr lang="sv-SE" sz="2400" dirty="0"/>
              <a:t> the species </a:t>
            </a:r>
            <a:r>
              <a:rPr lang="sv-SE" sz="2400" dirty="0" err="1"/>
              <a:t>you</a:t>
            </a:r>
            <a:r>
              <a:rPr lang="sv-SE" sz="2400" dirty="0"/>
              <a:t> </a:t>
            </a:r>
            <a:r>
              <a:rPr lang="sv-SE" sz="2400" dirty="0" err="1"/>
              <a:t>are</a:t>
            </a:r>
            <a:r>
              <a:rPr lang="sv-SE" sz="2400" dirty="0"/>
              <a:t> </a:t>
            </a:r>
            <a:r>
              <a:rPr lang="sv-SE" sz="2400" dirty="0" err="1" smtClean="0"/>
              <a:t>studying</a:t>
            </a:r>
            <a:endParaRPr lang="sv-SE" sz="2400" dirty="0" smtClean="0"/>
          </a:p>
          <a:p>
            <a:pPr marL="990600" lvl="1" indent="-533400">
              <a:lnSpc>
                <a:spcPct val="120000"/>
              </a:lnSpc>
              <a:buFont typeface="Times" charset="0"/>
              <a:buChar char="•"/>
            </a:pPr>
            <a:r>
              <a:rPr lang="sv-SE" sz="2400" dirty="0" smtClean="0"/>
              <a:t>Personal </a:t>
            </a:r>
            <a:r>
              <a:rPr lang="sv-SE" sz="2400" dirty="0" err="1" smtClean="0"/>
              <a:t>genome</a:t>
            </a:r>
            <a:r>
              <a:rPr lang="sv-SE" sz="2400" dirty="0" smtClean="0"/>
              <a:t> = </a:t>
            </a:r>
            <a:r>
              <a:rPr lang="sv-SE" sz="2400" dirty="0" err="1" smtClean="0"/>
              <a:t>personalized</a:t>
            </a:r>
            <a:r>
              <a:rPr lang="sv-SE" sz="2400" dirty="0" smtClean="0"/>
              <a:t> medicine</a:t>
            </a:r>
            <a:endParaRPr lang="sv-SE" sz="2400" dirty="0"/>
          </a:p>
        </p:txBody>
      </p:sp>
      <p:grpSp>
        <p:nvGrpSpPr>
          <p:cNvPr id="7172" name="Group 4"/>
          <p:cNvGrpSpPr>
            <a:grpSpLocks/>
          </p:cNvGrpSpPr>
          <p:nvPr/>
        </p:nvGrpSpPr>
        <p:grpSpPr bwMode="auto">
          <a:xfrm>
            <a:off x="3886200" y="4340225"/>
            <a:ext cx="1905000" cy="2298700"/>
            <a:chOff x="429" y="916"/>
            <a:chExt cx="1052" cy="1353"/>
          </a:xfrm>
        </p:grpSpPr>
        <p:pic>
          <p:nvPicPr>
            <p:cNvPr id="7173" name="Picture 5" descr="bild82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8" t="1329" r="2658" b="1329"/>
            <a:stretch>
              <a:fillRect/>
            </a:stretch>
          </p:blipFill>
          <p:spPr bwMode="auto">
            <a:xfrm>
              <a:off x="429" y="916"/>
              <a:ext cx="1052" cy="10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74" name="Text Box 6"/>
            <p:cNvSpPr txBox="1">
              <a:spLocks noChangeArrowheads="1"/>
            </p:cNvSpPr>
            <p:nvPr/>
          </p:nvSpPr>
          <p:spPr bwMode="auto">
            <a:xfrm>
              <a:off x="434" y="2035"/>
              <a:ext cx="102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endParaRPr lang="en-US" sz="2000"/>
            </a:p>
          </p:txBody>
        </p:sp>
      </p:grpSp>
      <p:grpSp>
        <p:nvGrpSpPr>
          <p:cNvPr id="7175" name="Group 7"/>
          <p:cNvGrpSpPr>
            <a:grpSpLocks/>
          </p:cNvGrpSpPr>
          <p:nvPr/>
        </p:nvGrpSpPr>
        <p:grpSpPr bwMode="auto">
          <a:xfrm>
            <a:off x="609600" y="4873625"/>
            <a:ext cx="2419350" cy="1708150"/>
            <a:chOff x="2039" y="2703"/>
            <a:chExt cx="1524" cy="1076"/>
          </a:xfrm>
        </p:grpSpPr>
        <p:pic>
          <p:nvPicPr>
            <p:cNvPr id="7176" name="Picture 8" descr="Bild Solex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51" t="26820" r="16504" b="19908"/>
            <a:stretch>
              <a:fillRect/>
            </a:stretch>
          </p:blipFill>
          <p:spPr bwMode="auto">
            <a:xfrm>
              <a:off x="2039" y="2703"/>
              <a:ext cx="1524" cy="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77" name="Text Box 9"/>
            <p:cNvSpPr txBox="1">
              <a:spLocks noChangeArrowheads="1"/>
            </p:cNvSpPr>
            <p:nvPr/>
          </p:nvSpPr>
          <p:spPr bwMode="auto">
            <a:xfrm>
              <a:off x="2125" y="3529"/>
              <a:ext cx="11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endParaRPr lang="en-US" sz="2000"/>
            </a:p>
          </p:txBody>
        </p:sp>
      </p:grpSp>
      <p:grpSp>
        <p:nvGrpSpPr>
          <p:cNvPr id="7178" name="Group 10"/>
          <p:cNvGrpSpPr>
            <a:grpSpLocks/>
          </p:cNvGrpSpPr>
          <p:nvPr/>
        </p:nvGrpSpPr>
        <p:grpSpPr bwMode="auto">
          <a:xfrm>
            <a:off x="6985907" y="4053198"/>
            <a:ext cx="1905000" cy="2686050"/>
            <a:chOff x="2928" y="1680"/>
            <a:chExt cx="1344" cy="1836"/>
          </a:xfrm>
        </p:grpSpPr>
        <p:pic>
          <p:nvPicPr>
            <p:cNvPr id="7179" name="Picture 1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35" r="18015"/>
            <a:stretch>
              <a:fillRect/>
            </a:stretch>
          </p:blipFill>
          <p:spPr bwMode="auto">
            <a:xfrm>
              <a:off x="2928" y="1680"/>
              <a:ext cx="1344" cy="18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80" name="Rectangle 12"/>
            <p:cNvSpPr>
              <a:spLocks noChangeArrowheads="1"/>
            </p:cNvSpPr>
            <p:nvPr/>
          </p:nvSpPr>
          <p:spPr bwMode="auto">
            <a:xfrm>
              <a:off x="2928" y="1828"/>
              <a:ext cx="155" cy="148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1" name="Rectangle 13"/>
            <p:cNvSpPr>
              <a:spLocks noChangeArrowheads="1"/>
            </p:cNvSpPr>
            <p:nvPr/>
          </p:nvSpPr>
          <p:spPr bwMode="auto">
            <a:xfrm>
              <a:off x="3932" y="1824"/>
              <a:ext cx="336" cy="11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2" name="Rectangle 14"/>
            <p:cNvSpPr>
              <a:spLocks noChangeArrowheads="1"/>
            </p:cNvSpPr>
            <p:nvPr/>
          </p:nvSpPr>
          <p:spPr bwMode="auto">
            <a:xfrm>
              <a:off x="3353" y="3280"/>
              <a:ext cx="134" cy="15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3" name="Rectangle 15"/>
            <p:cNvSpPr>
              <a:spLocks noChangeArrowheads="1"/>
            </p:cNvSpPr>
            <p:nvPr/>
          </p:nvSpPr>
          <p:spPr bwMode="auto">
            <a:xfrm>
              <a:off x="3479" y="3316"/>
              <a:ext cx="134" cy="15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4" name="Rectangle 16"/>
            <p:cNvSpPr>
              <a:spLocks noChangeArrowheads="1"/>
            </p:cNvSpPr>
            <p:nvPr/>
          </p:nvSpPr>
          <p:spPr bwMode="auto">
            <a:xfrm>
              <a:off x="3994" y="3203"/>
              <a:ext cx="134" cy="15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5" name="Rectangle 17"/>
            <p:cNvSpPr>
              <a:spLocks noChangeArrowheads="1"/>
            </p:cNvSpPr>
            <p:nvPr/>
          </p:nvSpPr>
          <p:spPr bwMode="auto">
            <a:xfrm>
              <a:off x="3917" y="2635"/>
              <a:ext cx="134" cy="15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6" name="Rectangle 18"/>
            <p:cNvSpPr>
              <a:spLocks noChangeArrowheads="1"/>
            </p:cNvSpPr>
            <p:nvPr/>
          </p:nvSpPr>
          <p:spPr bwMode="auto">
            <a:xfrm>
              <a:off x="4035" y="2629"/>
              <a:ext cx="134" cy="15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7" name="Rectangle 19"/>
            <p:cNvSpPr>
              <a:spLocks noChangeArrowheads="1"/>
            </p:cNvSpPr>
            <p:nvPr/>
          </p:nvSpPr>
          <p:spPr bwMode="auto">
            <a:xfrm>
              <a:off x="4184" y="2576"/>
              <a:ext cx="66" cy="15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8" name="Rectangle 20"/>
            <p:cNvSpPr>
              <a:spLocks noChangeArrowheads="1"/>
            </p:cNvSpPr>
            <p:nvPr/>
          </p:nvSpPr>
          <p:spPr bwMode="auto">
            <a:xfrm>
              <a:off x="4128" y="2592"/>
              <a:ext cx="66" cy="15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9" name="Line 21"/>
            <p:cNvSpPr>
              <a:spLocks noChangeShapeType="1"/>
            </p:cNvSpPr>
            <p:nvPr/>
          </p:nvSpPr>
          <p:spPr bwMode="auto">
            <a:xfrm flipH="1">
              <a:off x="3552" y="3168"/>
              <a:ext cx="384" cy="192"/>
            </a:xfrm>
            <a:prstGeom prst="line">
              <a:avLst/>
            </a:prstGeom>
            <a:noFill/>
            <a:ln w="1778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0" name="Rectangle 22"/>
            <p:cNvSpPr>
              <a:spLocks noChangeArrowheads="1"/>
            </p:cNvSpPr>
            <p:nvPr/>
          </p:nvSpPr>
          <p:spPr bwMode="auto">
            <a:xfrm>
              <a:off x="3744" y="3216"/>
              <a:ext cx="134" cy="15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1" name="Line 23"/>
            <p:cNvSpPr>
              <a:spLocks noChangeShapeType="1"/>
            </p:cNvSpPr>
            <p:nvPr/>
          </p:nvSpPr>
          <p:spPr bwMode="auto">
            <a:xfrm flipH="1" flipV="1">
              <a:off x="3096" y="3076"/>
              <a:ext cx="288" cy="240"/>
            </a:xfrm>
            <a:prstGeom prst="line">
              <a:avLst/>
            </a:prstGeom>
            <a:noFill/>
            <a:ln w="1778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2" name="Line 24"/>
            <p:cNvSpPr>
              <a:spLocks noChangeShapeType="1"/>
            </p:cNvSpPr>
            <p:nvPr/>
          </p:nvSpPr>
          <p:spPr bwMode="auto">
            <a:xfrm flipH="1" flipV="1">
              <a:off x="3168" y="3216"/>
              <a:ext cx="240" cy="192"/>
            </a:xfrm>
            <a:prstGeom prst="line">
              <a:avLst/>
            </a:prstGeom>
            <a:noFill/>
            <a:ln w="1778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660880" cy="159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483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90" y="163124"/>
            <a:ext cx="1919111" cy="2507638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7899" y="1704151"/>
            <a:ext cx="6590530" cy="1933222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890" y="4037405"/>
            <a:ext cx="7182555" cy="1690998"/>
          </a:xfrm>
          <a:prstGeom prst="rect">
            <a:avLst/>
          </a:prstGeom>
        </p:spPr>
      </p:pic>
      <p:sp>
        <p:nvSpPr>
          <p:cNvPr id="9" name="textruta 8"/>
          <p:cNvSpPr txBox="1"/>
          <p:nvPr/>
        </p:nvSpPr>
        <p:spPr>
          <a:xfrm>
            <a:off x="3385556" y="3882891"/>
            <a:ext cx="971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>
                <a:solidFill>
                  <a:srgbClr val="FF0000"/>
                </a:solidFill>
              </a:rPr>
              <a:t>IF 2.9</a:t>
            </a:r>
            <a:endParaRPr lang="sv-SE" dirty="0">
              <a:solidFill>
                <a:srgbClr val="FF0000"/>
              </a:solidFill>
            </a:endParaRPr>
          </a:p>
        </p:txBody>
      </p:sp>
      <p:sp>
        <p:nvSpPr>
          <p:cNvPr id="10" name="textruta 9"/>
          <p:cNvSpPr txBox="1"/>
          <p:nvPr/>
        </p:nvSpPr>
        <p:spPr>
          <a:xfrm>
            <a:off x="5080867" y="1591899"/>
            <a:ext cx="1142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>
                <a:solidFill>
                  <a:srgbClr val="FF0000"/>
                </a:solidFill>
              </a:rPr>
              <a:t>IF 31.6</a:t>
            </a:r>
            <a:endParaRPr lang="sv-SE" dirty="0">
              <a:solidFill>
                <a:srgbClr val="FF0000"/>
              </a:solidFill>
            </a:endParaRPr>
          </a:p>
        </p:txBody>
      </p:sp>
      <p:sp>
        <p:nvSpPr>
          <p:cNvPr id="11" name="Ellips 10"/>
          <p:cNvSpPr/>
          <p:nvPr/>
        </p:nvSpPr>
        <p:spPr>
          <a:xfrm>
            <a:off x="2367899" y="1591899"/>
            <a:ext cx="1732074" cy="409223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Ellips 11"/>
          <p:cNvSpPr/>
          <p:nvPr/>
        </p:nvSpPr>
        <p:spPr>
          <a:xfrm>
            <a:off x="0" y="3892666"/>
            <a:ext cx="1919111" cy="493888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extBox 1"/>
          <p:cNvSpPr txBox="1"/>
          <p:nvPr/>
        </p:nvSpPr>
        <p:spPr>
          <a:xfrm>
            <a:off x="2367899" y="163124"/>
            <a:ext cx="67761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… scientific value diminishes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156092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ea typeface="ＭＳ Ｐゴシック" charset="-128"/>
                <a:cs typeface="ＭＳ Ｐゴシック" charset="-128"/>
              </a:rPr>
              <a:t>Main challenge - DATA </a:t>
            </a:r>
            <a:r>
              <a:rPr lang="en-US" b="1" dirty="0" smtClean="0">
                <a:ea typeface="ＭＳ Ｐゴシック" charset="-128"/>
                <a:cs typeface="ＭＳ Ｐゴシック" charset="-128"/>
              </a:rPr>
              <a:t>ANALYSIS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/>
            </a:r>
            <a:br>
              <a:rPr lang="en-US" dirty="0" smtClean="0">
                <a:ea typeface="ＭＳ Ｐゴシック" charset="-128"/>
                <a:cs typeface="ＭＳ Ｐゴシック" charset="-128"/>
              </a:rPr>
            </a:br>
            <a:r>
              <a:rPr lang="en-US" dirty="0" smtClean="0">
                <a:ea typeface="ＭＳ Ｐゴシック" charset="-128"/>
                <a:cs typeface="ＭＳ Ｐゴシック" charset="-128"/>
              </a:rPr>
              <a:t>and DATA </a:t>
            </a:r>
            <a:r>
              <a:rPr lang="en-US" b="1" dirty="0" smtClean="0">
                <a:ea typeface="ＭＳ Ｐゴシック" charset="-128"/>
                <a:cs typeface="ＭＳ Ｐゴシック" charset="-128"/>
              </a:rPr>
              <a:t>STORAGE</a:t>
            </a:r>
          </a:p>
        </p:txBody>
      </p:sp>
      <p:pic>
        <p:nvPicPr>
          <p:cNvPr id="60418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9754" y="1911351"/>
            <a:ext cx="2426677" cy="144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Rectangle 4"/>
          <p:cNvSpPr>
            <a:spLocks noChangeArrowheads="1"/>
          </p:cNvSpPr>
          <p:nvPr/>
        </p:nvSpPr>
        <p:spPr bwMode="auto">
          <a:xfrm>
            <a:off x="2510205" y="3659188"/>
            <a:ext cx="30075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i="1">
                <a:latin typeface="Calibri" charset="0"/>
              </a:rPr>
              <a:t>http://finchtalk.geospiza.com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1"/>
            <a:ext cx="2272953" cy="778674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0000" b="1" dirty="0">
                <a:latin typeface="+mj-lt"/>
                <a:ea typeface="+mn-ea"/>
                <a:cs typeface="BlairMdITC TT-Medium"/>
              </a:rPr>
              <a:t>!</a:t>
            </a:r>
          </a:p>
        </p:txBody>
      </p:sp>
      <p:sp>
        <p:nvSpPr>
          <p:cNvPr id="60421" name="TextBox 8"/>
          <p:cNvSpPr txBox="1">
            <a:spLocks noChangeArrowheads="1"/>
          </p:cNvSpPr>
          <p:nvPr/>
        </p:nvSpPr>
        <p:spPr bwMode="auto">
          <a:xfrm>
            <a:off x="1226527" y="6156326"/>
            <a:ext cx="799229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>
                <a:latin typeface="Calibri" charset="0"/>
              </a:rPr>
              <a:t>=&gt; More bioinformaticians to people!</a:t>
            </a:r>
          </a:p>
        </p:txBody>
      </p:sp>
      <p:grpSp>
        <p:nvGrpSpPr>
          <p:cNvPr id="60422" name="Group 18"/>
          <p:cNvGrpSpPr>
            <a:grpSpLocks/>
          </p:cNvGrpSpPr>
          <p:nvPr/>
        </p:nvGrpSpPr>
        <p:grpSpPr bwMode="auto">
          <a:xfrm>
            <a:off x="5722328" y="2139950"/>
            <a:ext cx="3121269" cy="3735388"/>
            <a:chOff x="6364941" y="1423609"/>
            <a:chExt cx="2525059" cy="2791447"/>
          </a:xfrm>
        </p:grpSpPr>
        <p:cxnSp>
          <p:nvCxnSpPr>
            <p:cNvPr id="11" name="Straight Arrow Connector 10"/>
            <p:cNvCxnSpPr/>
            <p:nvPr/>
          </p:nvCxnSpPr>
          <p:spPr>
            <a:xfrm rot="16200000" flipV="1">
              <a:off x="5647573" y="2808667"/>
              <a:ext cx="2061851" cy="2963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6693317" y="3854410"/>
              <a:ext cx="2196683" cy="237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425" name="TextBox 13"/>
            <p:cNvSpPr txBox="1">
              <a:spLocks noChangeArrowheads="1"/>
            </p:cNvSpPr>
            <p:nvPr/>
          </p:nvSpPr>
          <p:spPr bwMode="auto">
            <a:xfrm>
              <a:off x="6364941" y="1748665"/>
              <a:ext cx="301825" cy="2740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latin typeface="Calibri" charset="0"/>
                </a:rPr>
                <a:t>$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282498" y="3634938"/>
              <a:ext cx="439810" cy="21947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955847" y="1792560"/>
              <a:ext cx="554802" cy="2061851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60428" name="TextBox 16"/>
            <p:cNvSpPr txBox="1">
              <a:spLocks noChangeArrowheads="1"/>
            </p:cNvSpPr>
            <p:nvPr/>
          </p:nvSpPr>
          <p:spPr bwMode="auto">
            <a:xfrm>
              <a:off x="7090606" y="3941013"/>
              <a:ext cx="1263814" cy="2740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latin typeface="Calibri" charset="0"/>
                </a:rPr>
                <a:t>Sequencing</a:t>
              </a:r>
            </a:p>
          </p:txBody>
        </p:sp>
        <p:sp>
          <p:nvSpPr>
            <p:cNvPr id="60429" name="TextBox 17"/>
            <p:cNvSpPr txBox="1">
              <a:spLocks noChangeArrowheads="1"/>
            </p:cNvSpPr>
            <p:nvPr/>
          </p:nvSpPr>
          <p:spPr bwMode="auto">
            <a:xfrm>
              <a:off x="7486190" y="1423609"/>
              <a:ext cx="1403810" cy="2740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latin typeface="Calibri" charset="0"/>
                </a:rPr>
                <a:t>Data analysis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5535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9418" y="145191"/>
            <a:ext cx="2608963" cy="8829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501" y="340643"/>
            <a:ext cx="1595596" cy="4971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519113" y="1224047"/>
            <a:ext cx="7897772" cy="556627"/>
          </a:xfrm>
        </p:spPr>
        <p:txBody>
          <a:bodyPr>
            <a:normAutofit fontScale="90000"/>
          </a:bodyPr>
          <a:lstStyle/>
          <a:p>
            <a:r>
              <a:rPr lang="sv-SE" dirty="0" smtClean="0">
                <a:latin typeface="Calibri" pitchFamily="34" charset="0"/>
              </a:rPr>
              <a:t>NGI-portal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8" name="Picture 7" descr="SNPSEQ_Logo[1]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380" y="193572"/>
            <a:ext cx="3357768" cy="788706"/>
          </a:xfrm>
          <a:prstGeom prst="rect">
            <a:avLst/>
          </a:prstGeom>
        </p:spPr>
      </p:pic>
      <p:sp>
        <p:nvSpPr>
          <p:cNvPr id="9" name="Shape 70"/>
          <p:cNvSpPr txBox="1">
            <a:spLocks noGrp="1" noChangeArrowheads="1"/>
          </p:cNvSpPr>
          <p:nvPr>
            <p:ph type="subTitle" idx="1"/>
          </p:nvPr>
        </p:nvSpPr>
        <p:spPr bwMode="auto">
          <a:xfrm>
            <a:off x="519113" y="1781175"/>
            <a:ext cx="8010525" cy="433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74" tIns="64274" rIns="64274" bIns="64274">
            <a:norm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lnSpc>
                <a:spcPct val="150000"/>
              </a:lnSpc>
            </a:pPr>
            <a:endParaRPr lang="en-US" sz="2000" dirty="0">
              <a:solidFill>
                <a:srgbClr val="000000"/>
              </a:solidFill>
              <a:cs typeface="Arial" charset="0"/>
              <a:sym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028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82" name="Picture 16" descr="seq_evolution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174"/>
          <a:stretch>
            <a:fillRect/>
          </a:stretch>
        </p:blipFill>
        <p:spPr bwMode="auto">
          <a:xfrm>
            <a:off x="193675" y="1130300"/>
            <a:ext cx="8950325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rot="16200000" flipH="1">
            <a:off x="3752851" y="2232025"/>
            <a:ext cx="615950" cy="4667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6484" name="TextBox 13"/>
          <p:cNvSpPr txBox="1">
            <a:spLocks noChangeArrowheads="1"/>
          </p:cNvSpPr>
          <p:nvPr/>
        </p:nvSpPr>
        <p:spPr bwMode="auto">
          <a:xfrm>
            <a:off x="1941513" y="1806575"/>
            <a:ext cx="41386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000000"/>
                </a:solidFill>
                <a:latin typeface="Calibri" charset="0"/>
              </a:rPr>
              <a:t>Massively parallel sequencing (454, Illumina, Life Tech)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rot="5400000">
            <a:off x="532607" y="3231356"/>
            <a:ext cx="990600" cy="3825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6486" name="TextBox 13"/>
          <p:cNvSpPr txBox="1">
            <a:spLocks noChangeArrowheads="1"/>
          </p:cNvSpPr>
          <p:nvPr/>
        </p:nvSpPr>
        <p:spPr bwMode="auto">
          <a:xfrm>
            <a:off x="836613" y="2465388"/>
            <a:ext cx="13382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000000"/>
                </a:solidFill>
                <a:latin typeface="Calibri" charset="0"/>
              </a:rPr>
              <a:t>Human genome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5400000" flipH="1" flipV="1">
            <a:off x="6169819" y="2318544"/>
            <a:ext cx="1079500" cy="46513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6488" name="TextBox 13"/>
          <p:cNvSpPr txBox="1">
            <a:spLocks noChangeArrowheads="1"/>
          </p:cNvSpPr>
          <p:nvPr/>
        </p:nvSpPr>
        <p:spPr bwMode="auto">
          <a:xfrm>
            <a:off x="5410200" y="3092450"/>
            <a:ext cx="19256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000000"/>
                </a:solidFill>
                <a:latin typeface="Calibri" charset="0"/>
              </a:rPr>
              <a:t>James Watsons genome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7924800" y="4800600"/>
            <a:ext cx="977900" cy="12700"/>
          </a:xfrm>
          <a:prstGeom prst="straightConnector1">
            <a:avLst/>
          </a:prstGeom>
          <a:ln w="31750">
            <a:solidFill>
              <a:schemeClr val="bg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 bwMode="auto">
          <a:xfrm>
            <a:off x="239713" y="228600"/>
            <a:ext cx="8664575" cy="723900"/>
          </a:xfrm>
          <a:prstGeom prst="rect">
            <a:avLst/>
          </a:prstGeom>
          <a:solidFill>
            <a:srgbClr val="7CD2FF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lIns="91430" tIns="45716" rIns="91430" bIns="45716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Calibri" charset="0"/>
              </a:rPr>
              <a:t>DNA sequencing </a:t>
            </a:r>
            <a:r>
              <a:rPr lang="en-US" sz="2800" dirty="0" smtClean="0">
                <a:solidFill>
                  <a:srgbClr val="000000"/>
                </a:solidFill>
                <a:latin typeface="Calibri" charset="0"/>
              </a:rPr>
              <a:t>revolution - Sweden</a:t>
            </a:r>
            <a:endParaRPr lang="en-US" sz="2800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276491" name="Rectangle 20"/>
          <p:cNvSpPr>
            <a:spLocks noChangeArrowheads="1"/>
          </p:cNvSpPr>
          <p:nvPr/>
        </p:nvSpPr>
        <p:spPr bwMode="auto">
          <a:xfrm>
            <a:off x="5181600" y="4343400"/>
            <a:ext cx="241776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/>
              <a:t>Center for Metagenomic</a:t>
            </a:r>
          </a:p>
          <a:p>
            <a:pPr algn="ctr"/>
            <a:r>
              <a:rPr lang="en-US" sz="1400"/>
              <a:t>   Sequence Analysis (KAW)</a:t>
            </a:r>
          </a:p>
        </p:txBody>
      </p:sp>
      <p:sp>
        <p:nvSpPr>
          <p:cNvPr id="276492" name="Rectangle 21"/>
          <p:cNvSpPr>
            <a:spLocks noChangeArrowheads="1"/>
          </p:cNvSpPr>
          <p:nvPr/>
        </p:nvSpPr>
        <p:spPr bwMode="auto">
          <a:xfrm>
            <a:off x="6858000" y="5943600"/>
            <a:ext cx="20320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/>
              <a:t>Science for Life </a:t>
            </a:r>
          </a:p>
          <a:p>
            <a:pPr algn="ctr"/>
            <a:r>
              <a:rPr lang="en-US" sz="1400"/>
              <a:t>Laboratory (SciLifeLab)</a:t>
            </a:r>
          </a:p>
        </p:txBody>
      </p:sp>
      <p:sp>
        <p:nvSpPr>
          <p:cNvPr id="276493" name="Rectangle 22"/>
          <p:cNvSpPr>
            <a:spLocks noChangeArrowheads="1"/>
          </p:cNvSpPr>
          <p:nvPr/>
        </p:nvSpPr>
        <p:spPr bwMode="auto">
          <a:xfrm>
            <a:off x="6213347" y="5029200"/>
            <a:ext cx="26212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 dirty="0" smtClean="0"/>
              <a:t>National Genomics Infrastructure </a:t>
            </a:r>
            <a:endParaRPr lang="en-US" sz="1400" dirty="0"/>
          </a:p>
          <a:p>
            <a:pPr algn="ctr"/>
            <a:r>
              <a:rPr lang="en-US" sz="1400" dirty="0" smtClean="0"/>
              <a:t>(NGI)</a:t>
            </a:r>
            <a:endParaRPr lang="en-US" sz="1400" dirty="0"/>
          </a:p>
        </p:txBody>
      </p:sp>
      <p:cxnSp>
        <p:nvCxnSpPr>
          <p:cNvPr id="4" name="Straight Arrow Connector 19"/>
          <p:cNvCxnSpPr/>
          <p:nvPr/>
        </p:nvCxnSpPr>
        <p:spPr>
          <a:xfrm flipV="1">
            <a:off x="4800600" y="4191000"/>
            <a:ext cx="3124200" cy="12700"/>
          </a:xfrm>
          <a:prstGeom prst="straightConnector1">
            <a:avLst/>
          </a:prstGeom>
          <a:ln w="31750">
            <a:solidFill>
              <a:schemeClr val="bg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5438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219"/>
            <a:ext cx="9144000" cy="45029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391" y="7259"/>
            <a:ext cx="8593503" cy="18209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1975" y="758223"/>
            <a:ext cx="2370111" cy="73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037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533400"/>
            <a:ext cx="7772400" cy="838200"/>
          </a:xfrm>
          <a:solidFill>
            <a:srgbClr val="A9E4FF"/>
          </a:solidFill>
        </p:spPr>
        <p:txBody>
          <a:bodyPr/>
          <a:lstStyle/>
          <a:p>
            <a:r>
              <a:rPr lang="en-US" sz="3200" b="1">
                <a:solidFill>
                  <a:schemeClr val="tx1"/>
                </a:solidFill>
              </a:rPr>
              <a:t>National Genomics Infrastructure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288771" name="Platshållare för innehåll 4" descr="vetenskapsradet-logoty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088" b="-21088"/>
          <a:stretch>
            <a:fillRect/>
          </a:stretch>
        </p:blipFill>
        <p:spPr bwMode="auto">
          <a:xfrm>
            <a:off x="76200" y="5334000"/>
            <a:ext cx="1303338" cy="165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8772" name="Bildobjekt 5" descr="showpic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257800"/>
            <a:ext cx="12874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8773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50" y="2154238"/>
            <a:ext cx="228600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8774" name="TextBox 15"/>
          <p:cNvSpPr txBox="1">
            <a:spLocks noChangeArrowheads="1"/>
          </p:cNvSpPr>
          <p:nvPr/>
        </p:nvSpPr>
        <p:spPr bwMode="auto">
          <a:xfrm>
            <a:off x="4883150" y="3624263"/>
            <a:ext cx="8286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 i="1">
                <a:solidFill>
                  <a:schemeClr val="bg1"/>
                </a:solidFill>
              </a:rPr>
              <a:t>Mid 2010</a:t>
            </a:r>
          </a:p>
        </p:txBody>
      </p:sp>
      <p:pic>
        <p:nvPicPr>
          <p:cNvPr id="288775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350" y="2151063"/>
            <a:ext cx="2286000" cy="177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877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0" y="3962400"/>
            <a:ext cx="2286000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8777" name="AutoShape 27"/>
          <p:cNvSpPr>
            <a:spLocks noChangeArrowheads="1"/>
          </p:cNvSpPr>
          <p:nvPr/>
        </p:nvSpPr>
        <p:spPr bwMode="auto">
          <a:xfrm>
            <a:off x="3587750" y="2827338"/>
            <a:ext cx="1858963" cy="442912"/>
          </a:xfrm>
          <a:prstGeom prst="leftRightArrow">
            <a:avLst>
              <a:gd name="adj1" fmla="val 50000"/>
              <a:gd name="adj2" fmla="val 8394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8778" name="TextBox 12"/>
          <p:cNvSpPr txBox="1">
            <a:spLocks noChangeArrowheads="1"/>
          </p:cNvSpPr>
          <p:nvPr/>
        </p:nvSpPr>
        <p:spPr bwMode="auto">
          <a:xfrm>
            <a:off x="1149350" y="1676400"/>
            <a:ext cx="2635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/>
              <a:t>SciLifeLab, Stockholm</a:t>
            </a:r>
          </a:p>
        </p:txBody>
      </p:sp>
      <p:sp>
        <p:nvSpPr>
          <p:cNvPr id="288779" name="TextBox 13"/>
          <p:cNvSpPr txBox="1">
            <a:spLocks noChangeArrowheads="1"/>
          </p:cNvSpPr>
          <p:nvPr/>
        </p:nvSpPr>
        <p:spPr bwMode="auto">
          <a:xfrm>
            <a:off x="5721350" y="1600200"/>
            <a:ext cx="2355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/>
              <a:t>SciLifeLab, Uppsala</a:t>
            </a:r>
          </a:p>
        </p:txBody>
      </p:sp>
      <p:sp>
        <p:nvSpPr>
          <p:cNvPr id="288780" name="TextBox 14"/>
          <p:cNvSpPr txBox="1">
            <a:spLocks noChangeArrowheads="1"/>
          </p:cNvSpPr>
          <p:nvPr/>
        </p:nvSpPr>
        <p:spPr bwMode="auto">
          <a:xfrm>
            <a:off x="3359150" y="5816750"/>
            <a:ext cx="2362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 dirty="0" err="1"/>
              <a:t>Uppmax</a:t>
            </a:r>
            <a:r>
              <a:rPr lang="en-US" sz="1800" b="1" dirty="0"/>
              <a:t>, Uppsala</a:t>
            </a:r>
          </a:p>
        </p:txBody>
      </p:sp>
      <p:sp>
        <p:nvSpPr>
          <p:cNvPr id="288781" name="AutoShape 16"/>
          <p:cNvSpPr>
            <a:spLocks noChangeArrowheads="1"/>
          </p:cNvSpPr>
          <p:nvPr/>
        </p:nvSpPr>
        <p:spPr bwMode="auto">
          <a:xfrm>
            <a:off x="6254750" y="4267200"/>
            <a:ext cx="990600" cy="990600"/>
          </a:xfrm>
          <a:custGeom>
            <a:avLst/>
            <a:gdLst>
              <a:gd name="T0" fmla="*/ 608937 w 21600"/>
              <a:gd name="T1" fmla="*/ 0 h 21600"/>
              <a:gd name="T2" fmla="*/ 365346 w 21600"/>
              <a:gd name="T3" fmla="*/ 243551 h 21600"/>
              <a:gd name="T4" fmla="*/ 243551 w 21600"/>
              <a:gd name="T5" fmla="*/ 365346 h 21600"/>
              <a:gd name="T6" fmla="*/ 0 w 21600"/>
              <a:gd name="T7" fmla="*/ 608937 h 21600"/>
              <a:gd name="T8" fmla="*/ 243551 w 21600"/>
              <a:gd name="T9" fmla="*/ 852488 h 21600"/>
              <a:gd name="T10" fmla="*/ 487142 w 21600"/>
              <a:gd name="T11" fmla="*/ 730693 h 21600"/>
              <a:gd name="T12" fmla="*/ 730693 w 21600"/>
              <a:gd name="T13" fmla="*/ 487142 h 21600"/>
              <a:gd name="T14" fmla="*/ 852488 w 21600"/>
              <a:gd name="T15" fmla="*/ 243551 h 21600"/>
              <a:gd name="T16" fmla="*/ 3 60000 65536"/>
              <a:gd name="T17" fmla="*/ 2 60000 65536"/>
              <a:gd name="T18" fmla="*/ 3 60000 65536"/>
              <a:gd name="T19" fmla="*/ 2 60000 65536"/>
              <a:gd name="T20" fmla="*/ 1 60000 65536"/>
              <a:gd name="T21" fmla="*/ 1 60000 65536"/>
              <a:gd name="T22" fmla="*/ 0 60000 65536"/>
              <a:gd name="T23" fmla="*/ 0 60000 65536"/>
              <a:gd name="T24" fmla="*/ 3085 w 21600"/>
              <a:gd name="T25" fmla="*/ 12343 h 21600"/>
              <a:gd name="T26" fmla="*/ 18514 w 21600"/>
              <a:gd name="T27" fmla="*/ 18514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5429" y="0"/>
                </a:moveTo>
                <a:lnTo>
                  <a:pt x="9257" y="6171"/>
                </a:lnTo>
                <a:lnTo>
                  <a:pt x="12343" y="6171"/>
                </a:lnTo>
                <a:lnTo>
                  <a:pt x="12343" y="12343"/>
                </a:lnTo>
                <a:lnTo>
                  <a:pt x="6171" y="12343"/>
                </a:lnTo>
                <a:lnTo>
                  <a:pt x="6171" y="9257"/>
                </a:lnTo>
                <a:lnTo>
                  <a:pt x="0" y="15429"/>
                </a:lnTo>
                <a:lnTo>
                  <a:pt x="6171" y="21600"/>
                </a:lnTo>
                <a:lnTo>
                  <a:pt x="6171" y="18514"/>
                </a:lnTo>
                <a:lnTo>
                  <a:pt x="18514" y="18514"/>
                </a:lnTo>
                <a:lnTo>
                  <a:pt x="18514" y="6171"/>
                </a:lnTo>
                <a:lnTo>
                  <a:pt x="21600" y="6171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8782" name="AutoShape 17"/>
          <p:cNvSpPr>
            <a:spLocks noChangeArrowheads="1"/>
          </p:cNvSpPr>
          <p:nvPr/>
        </p:nvSpPr>
        <p:spPr bwMode="auto">
          <a:xfrm rot="5392400">
            <a:off x="1755775" y="4267200"/>
            <a:ext cx="990600" cy="990600"/>
          </a:xfrm>
          <a:custGeom>
            <a:avLst/>
            <a:gdLst>
              <a:gd name="T0" fmla="*/ 608937 w 21600"/>
              <a:gd name="T1" fmla="*/ 0 h 21600"/>
              <a:gd name="T2" fmla="*/ 365346 w 21600"/>
              <a:gd name="T3" fmla="*/ 243551 h 21600"/>
              <a:gd name="T4" fmla="*/ 243551 w 21600"/>
              <a:gd name="T5" fmla="*/ 365346 h 21600"/>
              <a:gd name="T6" fmla="*/ 0 w 21600"/>
              <a:gd name="T7" fmla="*/ 608937 h 21600"/>
              <a:gd name="T8" fmla="*/ 243551 w 21600"/>
              <a:gd name="T9" fmla="*/ 852488 h 21600"/>
              <a:gd name="T10" fmla="*/ 487142 w 21600"/>
              <a:gd name="T11" fmla="*/ 730693 h 21600"/>
              <a:gd name="T12" fmla="*/ 730693 w 21600"/>
              <a:gd name="T13" fmla="*/ 487142 h 21600"/>
              <a:gd name="T14" fmla="*/ 852488 w 21600"/>
              <a:gd name="T15" fmla="*/ 243551 h 21600"/>
              <a:gd name="T16" fmla="*/ 3 60000 65536"/>
              <a:gd name="T17" fmla="*/ 2 60000 65536"/>
              <a:gd name="T18" fmla="*/ 3 60000 65536"/>
              <a:gd name="T19" fmla="*/ 2 60000 65536"/>
              <a:gd name="T20" fmla="*/ 1 60000 65536"/>
              <a:gd name="T21" fmla="*/ 1 60000 65536"/>
              <a:gd name="T22" fmla="*/ 0 60000 65536"/>
              <a:gd name="T23" fmla="*/ 0 60000 65536"/>
              <a:gd name="T24" fmla="*/ 3085 w 21600"/>
              <a:gd name="T25" fmla="*/ 12343 h 21600"/>
              <a:gd name="T26" fmla="*/ 18514 w 21600"/>
              <a:gd name="T27" fmla="*/ 18514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5429" y="0"/>
                </a:moveTo>
                <a:lnTo>
                  <a:pt x="9257" y="6171"/>
                </a:lnTo>
                <a:lnTo>
                  <a:pt x="12343" y="6171"/>
                </a:lnTo>
                <a:lnTo>
                  <a:pt x="12343" y="12343"/>
                </a:lnTo>
                <a:lnTo>
                  <a:pt x="6171" y="12343"/>
                </a:lnTo>
                <a:lnTo>
                  <a:pt x="6171" y="9257"/>
                </a:lnTo>
                <a:lnTo>
                  <a:pt x="0" y="15429"/>
                </a:lnTo>
                <a:lnTo>
                  <a:pt x="6171" y="21600"/>
                </a:lnTo>
                <a:lnTo>
                  <a:pt x="6171" y="18514"/>
                </a:lnTo>
                <a:lnTo>
                  <a:pt x="18514" y="18514"/>
                </a:lnTo>
                <a:lnTo>
                  <a:pt x="18514" y="6171"/>
                </a:lnTo>
                <a:lnTo>
                  <a:pt x="21600" y="6171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440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09" name="Rectangle 17"/>
          <p:cNvSpPr>
            <a:spLocks noChangeArrowheads="1"/>
          </p:cNvSpPr>
          <p:nvPr/>
        </p:nvSpPr>
        <p:spPr bwMode="auto">
          <a:xfrm>
            <a:off x="1676400" y="2590800"/>
            <a:ext cx="5791200" cy="3429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4338" name="Shape 70"/>
          <p:cNvSpPr txBox="1">
            <a:spLocks noChangeArrowheads="1"/>
          </p:cNvSpPr>
          <p:nvPr/>
        </p:nvSpPr>
        <p:spPr bwMode="auto">
          <a:xfrm>
            <a:off x="2351088" y="2916238"/>
            <a:ext cx="4724400" cy="3505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55" tIns="64255" rIns="64255" bIns="64255"/>
          <a:lstStyle>
            <a:lvl1pPr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2000" b="1">
                <a:latin typeface="Arial" charset="0"/>
                <a:cs typeface="Arial" charset="0"/>
                <a:sym typeface="Arial" charset="0"/>
              </a:rPr>
              <a:t>10  Illumina HiSeq Xten	         	</a:t>
            </a:r>
          </a:p>
          <a:p>
            <a:pPr>
              <a:lnSpc>
                <a:spcPct val="110000"/>
              </a:lnSpc>
            </a:pPr>
            <a:r>
              <a:rPr lang="en-US" sz="2000" b="1">
                <a:latin typeface="Arial" charset="0"/>
                <a:cs typeface="Arial" charset="0"/>
                <a:sym typeface="Arial" charset="0"/>
              </a:rPr>
              <a:t>17  Illumina HiSeq 2000/2500		</a:t>
            </a:r>
          </a:p>
          <a:p>
            <a:pPr>
              <a:lnSpc>
                <a:spcPct val="110000"/>
              </a:lnSpc>
            </a:pPr>
            <a:r>
              <a:rPr lang="en-US" sz="2000" b="1">
                <a:latin typeface="Arial" charset="0"/>
                <a:cs typeface="Arial" charset="0"/>
                <a:sym typeface="Arial" charset="0"/>
              </a:rPr>
              <a:t>3    Illumina MiSeq			</a:t>
            </a:r>
          </a:p>
          <a:p>
            <a:pPr>
              <a:lnSpc>
                <a:spcPct val="110000"/>
              </a:lnSpc>
            </a:pPr>
            <a:r>
              <a:rPr lang="en-US" sz="2000" b="1">
                <a:latin typeface="Arial" charset="0"/>
                <a:cs typeface="Arial" charset="0"/>
                <a:sym typeface="Arial" charset="0"/>
              </a:rPr>
              <a:t>1    Illumina NextSeq		</a:t>
            </a:r>
          </a:p>
          <a:p>
            <a:pPr>
              <a:lnSpc>
                <a:spcPct val="110000"/>
              </a:lnSpc>
            </a:pPr>
            <a:r>
              <a:rPr lang="en-US" sz="2000" b="1">
                <a:latin typeface="Arial" charset="0"/>
                <a:cs typeface="Arial" charset="0"/>
                <a:sym typeface="Arial" charset="0"/>
              </a:rPr>
              <a:t>2    Life Technologies Ion Torrent	</a:t>
            </a:r>
          </a:p>
          <a:p>
            <a:pPr>
              <a:lnSpc>
                <a:spcPct val="110000"/>
              </a:lnSpc>
            </a:pPr>
            <a:r>
              <a:rPr lang="en-US" sz="2000" b="1">
                <a:latin typeface="Arial" charset="0"/>
                <a:cs typeface="Arial" charset="0"/>
                <a:sym typeface="Arial" charset="0"/>
              </a:rPr>
              <a:t>6    Life Technologies Ion Proton	</a:t>
            </a:r>
          </a:p>
          <a:p>
            <a:pPr>
              <a:lnSpc>
                <a:spcPct val="110000"/>
              </a:lnSpc>
            </a:pPr>
            <a:r>
              <a:rPr lang="en-US" sz="2000" b="1">
                <a:latin typeface="Arial" charset="0"/>
                <a:cs typeface="Arial" charset="0"/>
                <a:sym typeface="Arial" charset="0"/>
              </a:rPr>
              <a:t>2    Pacific Biosciences RSII		</a:t>
            </a:r>
          </a:p>
          <a:p>
            <a:pPr>
              <a:lnSpc>
                <a:spcPct val="110000"/>
              </a:lnSpc>
            </a:pPr>
            <a:r>
              <a:rPr lang="en-US" sz="2000" b="1">
                <a:latin typeface="Arial" charset="0"/>
                <a:cs typeface="Arial" charset="0"/>
                <a:sym typeface="Arial" charset="0"/>
              </a:rPr>
              <a:t>2    Sanger ABI3730		</a:t>
            </a:r>
          </a:p>
          <a:p>
            <a:pPr>
              <a:lnSpc>
                <a:spcPct val="110000"/>
              </a:lnSpc>
            </a:pPr>
            <a:r>
              <a:rPr lang="en-US" sz="2000" b="1">
                <a:latin typeface="Arial" charset="0"/>
                <a:cs typeface="Arial" charset="0"/>
                <a:sym typeface="Arial" charset="0"/>
              </a:rPr>
              <a:t>1    Argus Whole Genome Map. Syst.	</a:t>
            </a:r>
          </a:p>
          <a:p>
            <a:pPr>
              <a:lnSpc>
                <a:spcPct val="110000"/>
              </a:lnSpc>
            </a:pPr>
            <a:r>
              <a:rPr lang="en-US" sz="2000" b="1">
                <a:latin typeface="Arial" charset="0"/>
                <a:cs typeface="Arial" charset="0"/>
                <a:sym typeface="Arial" charset="0"/>
              </a:rPr>
              <a:t>2    Oxford Nanopore MinIon 	</a:t>
            </a:r>
            <a:r>
              <a:rPr lang="en-US" sz="20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	</a:t>
            </a:r>
            <a:endParaRPr lang="en-US" sz="1800">
              <a:solidFill>
                <a:srgbClr val="000000"/>
              </a:solidFill>
              <a:cs typeface="Arial" charset="0"/>
              <a:sym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642475" y="-1379538"/>
            <a:ext cx="1728788" cy="3048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i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14340" name="Grupp 6"/>
          <p:cNvGrpSpPr>
            <a:grpSpLocks/>
          </p:cNvGrpSpPr>
          <p:nvPr/>
        </p:nvGrpSpPr>
        <p:grpSpPr bwMode="auto">
          <a:xfrm>
            <a:off x="323850" y="1490663"/>
            <a:ext cx="8301038" cy="1054100"/>
            <a:chOff x="382588" y="1131888"/>
            <a:chExt cx="8301037" cy="1054100"/>
          </a:xfrm>
        </p:grpSpPr>
        <p:pic>
          <p:nvPicPr>
            <p:cNvPr id="14344" name="Picture 6" descr="2014-0303_HiSeq2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1" t="7275" r="33954" b="26607"/>
            <a:stretch>
              <a:fillRect/>
            </a:stretch>
          </p:blipFill>
          <p:spPr bwMode="auto">
            <a:xfrm>
              <a:off x="382588" y="1131888"/>
              <a:ext cx="1328737" cy="1052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5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6200" y="1131888"/>
              <a:ext cx="3403600" cy="1052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6" name="Picture 9" descr="photo2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7100" y="1131888"/>
              <a:ext cx="1406525" cy="1054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7" name="Picture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8625" y="1131888"/>
              <a:ext cx="1403350" cy="1052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341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013" y="1490663"/>
            <a:ext cx="814387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Rectangle 1"/>
          <p:cNvSpPr>
            <a:spLocks noChangeArrowheads="1"/>
          </p:cNvSpPr>
          <p:nvPr/>
        </p:nvSpPr>
        <p:spPr bwMode="auto">
          <a:xfrm>
            <a:off x="423863" y="420688"/>
            <a:ext cx="85280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NGI-SciLifeLab is one of the most well-equipped </a:t>
            </a:r>
          </a:p>
          <a:p>
            <a:pPr algn="ctr"/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NGS sites in Europe</a:t>
            </a: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434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19800"/>
            <a:ext cx="2214563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1775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9418" y="145191"/>
            <a:ext cx="2608963" cy="8829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501" y="340643"/>
            <a:ext cx="1595596" cy="4971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519113" y="1224047"/>
            <a:ext cx="7897772" cy="556627"/>
          </a:xfrm>
        </p:spPr>
        <p:txBody>
          <a:bodyPr>
            <a:normAutofit fontScale="90000"/>
          </a:bodyPr>
          <a:lstStyle/>
          <a:p>
            <a:endParaRPr lang="en-US" dirty="0">
              <a:latin typeface="Calibri" pitchFamily="34" charset="0"/>
            </a:endParaRPr>
          </a:p>
        </p:txBody>
      </p:sp>
      <p:pic>
        <p:nvPicPr>
          <p:cNvPr id="8" name="Picture 7" descr="SNPSEQ_Logo[1]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380" y="193572"/>
            <a:ext cx="3357768" cy="788706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36996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5501" y="1780674"/>
            <a:ext cx="8362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https://</a:t>
            </a:r>
            <a:r>
              <a:rPr lang="en-US" sz="4000" b="1" dirty="0" err="1" smtClean="0"/>
              <a:t>portal.scilifelab.se</a:t>
            </a:r>
            <a:r>
              <a:rPr lang="en-US" sz="4000" b="1" dirty="0" smtClean="0"/>
              <a:t>/genomics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11721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extBox 1"/>
          <p:cNvSpPr txBox="1">
            <a:spLocks noChangeArrowheads="1"/>
          </p:cNvSpPr>
          <p:nvPr/>
        </p:nvSpPr>
        <p:spPr bwMode="auto">
          <a:xfrm>
            <a:off x="2843213" y="115888"/>
            <a:ext cx="422116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6" rIns="91430" bIns="45716">
            <a:spAutoFit/>
          </a:bodyPr>
          <a:lstStyle>
            <a:lvl1pPr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000000"/>
                </a:solidFill>
                <a:latin typeface="Arial" charset="0"/>
              </a:rPr>
              <a:t>What happens then?</a:t>
            </a:r>
          </a:p>
        </p:txBody>
      </p:sp>
      <p:sp>
        <p:nvSpPr>
          <p:cNvPr id="66562" name="TextBox 1"/>
          <p:cNvSpPr txBox="1">
            <a:spLocks noChangeArrowheads="1"/>
          </p:cNvSpPr>
          <p:nvPr/>
        </p:nvSpPr>
        <p:spPr bwMode="auto">
          <a:xfrm>
            <a:off x="250825" y="765175"/>
            <a:ext cx="88931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/>
              <a:t>NGI Project coordinators meet twice a week via Skype</a:t>
            </a:r>
          </a:p>
          <a:p>
            <a:pPr eaLnBrk="1" hangingPunct="1"/>
            <a:endParaRPr lang="en-US"/>
          </a:p>
          <a:p>
            <a:pPr eaLnBrk="1" hangingPunct="1"/>
            <a:endParaRPr lang="en-US"/>
          </a:p>
        </p:txBody>
      </p:sp>
      <p:sp>
        <p:nvSpPr>
          <p:cNvPr id="66563" name="TextBox 2"/>
          <p:cNvSpPr txBox="1">
            <a:spLocks noChangeArrowheads="1"/>
          </p:cNvSpPr>
          <p:nvPr/>
        </p:nvSpPr>
        <p:spPr bwMode="auto">
          <a:xfrm>
            <a:off x="403516" y="5990965"/>
            <a:ext cx="7997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/>
              <a:t>Project is then assigned to a certain node and a coordinator contacts the PI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8313" y="3483944"/>
            <a:ext cx="3762375" cy="25241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sz="2000" b="1" dirty="0"/>
              <a:t>Project distribution is based on:</a:t>
            </a:r>
          </a:p>
          <a:p>
            <a:pPr>
              <a:defRPr/>
            </a:pPr>
            <a:endParaRPr lang="en-US" sz="2000" dirty="0"/>
          </a:p>
          <a:p>
            <a:pPr marL="342900" indent="-342900">
              <a:buFontTx/>
              <a:buAutoNum type="arabicPeriod"/>
              <a:defRPr/>
            </a:pPr>
            <a:r>
              <a:rPr lang="en-US" sz="2000" dirty="0"/>
              <a:t>Wish of PI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sz="2000" dirty="0"/>
              <a:t>Type of sequencing technology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sz="2000" dirty="0"/>
              <a:t>Type of application 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sz="2000" dirty="0"/>
              <a:t>Queue at technology platforms</a:t>
            </a:r>
          </a:p>
          <a:p>
            <a:pPr>
              <a:defRPr/>
            </a:pPr>
            <a:endParaRPr lang="en-US" sz="2000" dirty="0"/>
          </a:p>
        </p:txBody>
      </p:sp>
      <p:pic>
        <p:nvPicPr>
          <p:cNvPr id="6656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604" y="3813175"/>
            <a:ext cx="170815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6" name="TextBox 5"/>
          <p:cNvSpPr txBox="1">
            <a:spLocks noChangeArrowheads="1"/>
          </p:cNvSpPr>
          <p:nvPr/>
        </p:nvSpPr>
        <p:spPr bwMode="auto">
          <a:xfrm>
            <a:off x="539750" y="2420938"/>
            <a:ext cx="2742458" cy="103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Ulrika 	     </a:t>
            </a:r>
            <a:r>
              <a:rPr lang="en-US" sz="1800" dirty="0" err="1"/>
              <a:t>Ellenor</a:t>
            </a:r>
            <a:endParaRPr lang="en-US" sz="1800" dirty="0"/>
          </a:p>
          <a:p>
            <a:pPr eaLnBrk="1" hangingPunct="1"/>
            <a:r>
              <a:rPr lang="en-US" sz="1800" dirty="0" err="1"/>
              <a:t>Liljedahl</a:t>
            </a:r>
            <a:r>
              <a:rPr lang="en-US" sz="1800" dirty="0"/>
              <a:t>	     Devine</a:t>
            </a:r>
          </a:p>
          <a:p>
            <a:pPr eaLnBrk="1" hangingPunct="1">
              <a:lnSpc>
                <a:spcPct val="130000"/>
              </a:lnSpc>
            </a:pPr>
            <a:r>
              <a:rPr lang="en-US" sz="2000" dirty="0"/>
              <a:t>SNP&amp;SEQ, Uppsala node</a:t>
            </a:r>
          </a:p>
        </p:txBody>
      </p:sp>
      <p:sp>
        <p:nvSpPr>
          <p:cNvPr id="66567" name="TextBox 6"/>
          <p:cNvSpPr txBox="1">
            <a:spLocks noChangeArrowheads="1"/>
          </p:cNvSpPr>
          <p:nvPr/>
        </p:nvSpPr>
        <p:spPr bwMode="auto">
          <a:xfrm>
            <a:off x="3563938" y="2349500"/>
            <a:ext cx="3455987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/>
              <a:t>        </a:t>
            </a:r>
            <a:r>
              <a:rPr lang="en-US" sz="1800" dirty="0" err="1"/>
              <a:t>Mattias</a:t>
            </a:r>
            <a:r>
              <a:rPr lang="en-US" sz="1800" dirty="0"/>
              <a:t>         </a:t>
            </a:r>
            <a:r>
              <a:rPr lang="en-US" sz="1800" dirty="0" err="1"/>
              <a:t>Beata</a:t>
            </a:r>
            <a:r>
              <a:rPr lang="en-US" sz="1800" dirty="0"/>
              <a:t> </a:t>
            </a:r>
          </a:p>
          <a:p>
            <a:pPr eaLnBrk="1" hangingPunct="1"/>
            <a:r>
              <a:rPr lang="en-US" sz="1800" dirty="0"/>
              <a:t>     </a:t>
            </a:r>
            <a:r>
              <a:rPr lang="en-US" sz="1800" dirty="0" err="1"/>
              <a:t>Ormestad</a:t>
            </a:r>
            <a:r>
              <a:rPr lang="en-US" sz="1800" dirty="0"/>
              <a:t>       </a:t>
            </a:r>
            <a:r>
              <a:rPr lang="en-US" sz="1800" dirty="0" err="1"/>
              <a:t>Werne</a:t>
            </a:r>
            <a:r>
              <a:rPr lang="en-US" sz="1800" dirty="0"/>
              <a:t> </a:t>
            </a:r>
            <a:r>
              <a:rPr lang="en-US" sz="1800" dirty="0" err="1"/>
              <a:t>Solenstam</a:t>
            </a:r>
            <a:endParaRPr lang="en-US" sz="1800" dirty="0"/>
          </a:p>
          <a:p>
            <a:pPr eaLnBrk="1" hangingPunct="1">
              <a:lnSpc>
                <a:spcPct val="130000"/>
              </a:lnSpc>
            </a:pPr>
            <a:r>
              <a:rPr lang="en-US" sz="2000" dirty="0"/>
              <a:t>          Stockholm Node</a:t>
            </a:r>
          </a:p>
          <a:p>
            <a:pPr eaLnBrk="1" hangingPunct="1"/>
            <a:endParaRPr lang="en-US" sz="2000" dirty="0"/>
          </a:p>
        </p:txBody>
      </p:sp>
      <p:sp>
        <p:nvSpPr>
          <p:cNvPr id="66568" name="TextBox 7"/>
          <p:cNvSpPr txBox="1">
            <a:spLocks noChangeArrowheads="1"/>
          </p:cNvSpPr>
          <p:nvPr/>
        </p:nvSpPr>
        <p:spPr bwMode="auto">
          <a:xfrm>
            <a:off x="6925795" y="2655888"/>
            <a:ext cx="2229872" cy="103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Olga</a:t>
            </a:r>
          </a:p>
          <a:p>
            <a:pPr eaLnBrk="1" hangingPunct="1"/>
            <a:r>
              <a:rPr lang="en-US" sz="1800" dirty="0"/>
              <a:t>Vinnere Pettersson</a:t>
            </a:r>
          </a:p>
          <a:p>
            <a:pPr eaLnBrk="1" hangingPunct="1">
              <a:lnSpc>
                <a:spcPct val="130000"/>
              </a:lnSpc>
            </a:pPr>
            <a:r>
              <a:rPr lang="en-US" sz="2000" dirty="0"/>
              <a:t>UGC, Uppsala Node</a:t>
            </a:r>
          </a:p>
        </p:txBody>
      </p:sp>
      <p:pic>
        <p:nvPicPr>
          <p:cNvPr id="6656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260475"/>
            <a:ext cx="882650" cy="108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1422400"/>
            <a:ext cx="936625" cy="121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1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268413"/>
            <a:ext cx="1079500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Arrow Connector 20"/>
          <p:cNvCxnSpPr/>
          <p:nvPr/>
        </p:nvCxnSpPr>
        <p:spPr>
          <a:xfrm>
            <a:off x="3282208" y="3451989"/>
            <a:ext cx="1369167" cy="55168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5003800" y="3357563"/>
            <a:ext cx="44450" cy="45561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5580063" y="3429000"/>
            <a:ext cx="1079500" cy="49371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6575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268413"/>
            <a:ext cx="871537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6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268413"/>
            <a:ext cx="952500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1344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extBox 1"/>
          <p:cNvSpPr txBox="1">
            <a:spLocks noChangeArrowheads="1"/>
          </p:cNvSpPr>
          <p:nvPr/>
        </p:nvSpPr>
        <p:spPr bwMode="auto">
          <a:xfrm>
            <a:off x="3308350" y="228600"/>
            <a:ext cx="1924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6" rIns="91430" bIns="45716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>
                <a:solidFill>
                  <a:srgbClr val="000000"/>
                </a:solidFill>
              </a:rPr>
              <a:t>Projects at CMS</a:t>
            </a:r>
          </a:p>
        </p:txBody>
      </p:sp>
      <p:sp>
        <p:nvSpPr>
          <p:cNvPr id="43" name="Rectangle 42"/>
          <p:cNvSpPr/>
          <p:nvPr/>
        </p:nvSpPr>
        <p:spPr bwMode="auto">
          <a:xfrm>
            <a:off x="223838" y="187325"/>
            <a:ext cx="8666162" cy="723900"/>
          </a:xfrm>
          <a:prstGeom prst="rect">
            <a:avLst/>
          </a:prstGeom>
          <a:solidFill>
            <a:srgbClr val="7CD2FF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lIns="91430" tIns="45716" rIns="91430" bIns="45716"/>
          <a:lstStyle/>
          <a:p>
            <a:pPr defTabSz="912813">
              <a:defRPr/>
            </a:pPr>
            <a:endParaRPr lang="en-US" sz="1800">
              <a:solidFill>
                <a:srgbClr val="000000"/>
              </a:solidFill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59396" name="TextBox 3"/>
          <p:cNvSpPr txBox="1">
            <a:spLocks noChangeArrowheads="1"/>
          </p:cNvSpPr>
          <p:nvPr/>
        </p:nvSpPr>
        <p:spPr bwMode="auto">
          <a:xfrm>
            <a:off x="2439988" y="296863"/>
            <a:ext cx="42052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6" rIns="91430" bIns="45716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>
                <a:solidFill>
                  <a:srgbClr val="000000"/>
                </a:solidFill>
                <a:latin typeface="Verdana" charset="0"/>
                <a:cs typeface="Verdana" charset="0"/>
              </a:rPr>
              <a:t>3. </a:t>
            </a:r>
            <a:r>
              <a:rPr lang="en-US" sz="2000">
                <a:solidFill>
                  <a:srgbClr val="000000"/>
                </a:solidFill>
                <a:latin typeface="Verdana" charset="0"/>
                <a:cs typeface="Verdana" charset="0"/>
              </a:rPr>
              <a:t>Access to genomics platform</a:t>
            </a:r>
          </a:p>
        </p:txBody>
      </p:sp>
      <p:sp>
        <p:nvSpPr>
          <p:cNvPr id="59405" name="Rectangle 14"/>
          <p:cNvSpPr>
            <a:spLocks noChangeArrowheads="1"/>
          </p:cNvSpPr>
          <p:nvPr/>
        </p:nvSpPr>
        <p:spPr bwMode="auto">
          <a:xfrm>
            <a:off x="444500" y="309563"/>
            <a:ext cx="8140700" cy="519112"/>
          </a:xfrm>
          <a:prstGeom prst="rect">
            <a:avLst/>
          </a:prstGeom>
          <a:solidFill>
            <a:srgbClr val="7CD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57200" eaLnBrk="1" hangingPunct="1"/>
            <a:r>
              <a:rPr lang="en-US" sz="2800" dirty="0" smtClean="0"/>
              <a:t>Project meeting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793100" y="1360827"/>
            <a:ext cx="77921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What we can help you with:</a:t>
            </a:r>
          </a:p>
          <a:p>
            <a:endParaRPr lang="en-US" dirty="0"/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 smtClean="0"/>
              <a:t>Design your experiment based on the scientific question.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 smtClean="0"/>
              <a:t>Chose the best suited application for your project.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 smtClean="0"/>
              <a:t>Find the most optimal sequencing setup.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 smtClean="0"/>
              <a:t>Answer all questions about our technologies and applications, as well as bioinformatics.</a:t>
            </a:r>
          </a:p>
          <a:p>
            <a:pPr marL="342900" indent="-342900">
              <a:buFont typeface="Arial"/>
              <a:buChar char="•"/>
            </a:pPr>
            <a:endParaRPr lang="en-US" sz="2000" dirty="0" smtClean="0"/>
          </a:p>
          <a:p>
            <a:pPr marL="342900" indent="-342900">
              <a:buFont typeface="Arial"/>
              <a:buChar char="•"/>
            </a:pPr>
            <a:endParaRPr lang="en-US" sz="2000" dirty="0"/>
          </a:p>
          <a:p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In special cases, we can give extra-support with bioinformatics analysis – development of novel methods and applications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7539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84904" y="2943283"/>
            <a:ext cx="32308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</a:rPr>
              <a:t>QUESTIONS?</a:t>
            </a:r>
            <a:endParaRPr lang="en-US" sz="3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53212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59683" y="193810"/>
            <a:ext cx="59179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Downstream Data Analysis</a:t>
            </a:r>
            <a:endParaRPr lang="en-US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89773" y="1735327"/>
            <a:ext cx="2652988" cy="137065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Bioinformatics competence IS present in research group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3809738" y="1144311"/>
            <a:ext cx="4350394" cy="220059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Bioinformatics competence IS NOT present in research group</a:t>
            </a:r>
            <a:endParaRPr lang="en-US" sz="2000" dirty="0"/>
          </a:p>
        </p:txBody>
      </p:sp>
      <p:sp>
        <p:nvSpPr>
          <p:cNvPr id="7" name="Rounded Rectangle 6"/>
          <p:cNvSpPr/>
          <p:nvPr/>
        </p:nvSpPr>
        <p:spPr>
          <a:xfrm>
            <a:off x="3608564" y="3646701"/>
            <a:ext cx="2376371" cy="1747902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BILS</a:t>
            </a:r>
            <a:r>
              <a:rPr lang="en-US" dirty="0" smtClean="0"/>
              <a:t>: </a:t>
            </a:r>
          </a:p>
          <a:p>
            <a:r>
              <a:rPr lang="en-US" dirty="0" smtClean="0"/>
              <a:t>Bioinformatics Infrastructure </a:t>
            </a:r>
          </a:p>
          <a:p>
            <a:r>
              <a:rPr lang="en-US" dirty="0" smtClean="0"/>
              <a:t>for Life </a:t>
            </a:r>
          </a:p>
          <a:p>
            <a:r>
              <a:rPr lang="en-US" dirty="0" smtClean="0"/>
              <a:t>Sciences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6412430" y="3659276"/>
            <a:ext cx="2467529" cy="1735327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WABI: </a:t>
            </a:r>
          </a:p>
          <a:p>
            <a:r>
              <a:rPr lang="en-US" dirty="0" smtClean="0"/>
              <a:t>Wallenberg </a:t>
            </a:r>
          </a:p>
          <a:p>
            <a:r>
              <a:rPr lang="en-US" dirty="0" smtClean="0"/>
              <a:t>Advanced</a:t>
            </a:r>
          </a:p>
          <a:p>
            <a:r>
              <a:rPr lang="en-US" dirty="0" smtClean="0"/>
              <a:t>Bioinformatics</a:t>
            </a:r>
          </a:p>
          <a:p>
            <a:r>
              <a:rPr lang="en-US" dirty="0" smtClean="0"/>
              <a:t>Initiative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550255" y="5591139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Short-term commitment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50425" y="5578564"/>
            <a:ext cx="2429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Long-term commitment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377202" y="3659275"/>
            <a:ext cx="2665559" cy="1735327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Cooperation with platform personnel: R&amp;D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005871" y="5594390"/>
            <a:ext cx="1518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Co-authorship</a:t>
            </a:r>
            <a:endParaRPr lang="en-US" dirty="0"/>
          </a:p>
        </p:txBody>
      </p:sp>
      <p:cxnSp>
        <p:nvCxnSpPr>
          <p:cNvPr id="14" name="Straight Arrow Connector 13"/>
          <p:cNvCxnSpPr>
            <a:endCxn id="5" idx="0"/>
          </p:cNvCxnSpPr>
          <p:nvPr/>
        </p:nvCxnSpPr>
        <p:spPr>
          <a:xfrm flipH="1">
            <a:off x="1716267" y="892815"/>
            <a:ext cx="1326495" cy="8425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431706" y="892815"/>
            <a:ext cx="213747" cy="22634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1653398" y="3105985"/>
            <a:ext cx="6285" cy="553291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2857710" y="3105984"/>
            <a:ext cx="952028" cy="553292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endCxn id="8" idx="0"/>
          </p:cNvCxnSpPr>
          <p:nvPr/>
        </p:nvCxnSpPr>
        <p:spPr>
          <a:xfrm>
            <a:off x="7118060" y="3344907"/>
            <a:ext cx="528135" cy="31436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endCxn id="7" idx="0"/>
          </p:cNvCxnSpPr>
          <p:nvPr/>
        </p:nvCxnSpPr>
        <p:spPr>
          <a:xfrm flipH="1">
            <a:off x="4796750" y="3332332"/>
            <a:ext cx="660050" cy="31436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8587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4524461"/>
              </p:ext>
            </p:extLst>
          </p:nvPr>
        </p:nvGraphicFramePr>
        <p:xfrm>
          <a:off x="470355" y="987693"/>
          <a:ext cx="8043075" cy="5549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975492" y="329230"/>
            <a:ext cx="5126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Workload at NGI – Sweden 2010-2014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163960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078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NGS </a:t>
            </a:r>
            <a:r>
              <a:rPr lang="en-US" dirty="0"/>
              <a:t>technologies</a:t>
            </a: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533400" y="5997841"/>
            <a:ext cx="64008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dirty="0" smtClean="0"/>
              <a:t>RIP technologies: </a:t>
            </a:r>
            <a:r>
              <a:rPr lang="en-US" dirty="0" err="1" smtClean="0"/>
              <a:t>Helicos</a:t>
            </a:r>
            <a:r>
              <a:rPr lang="en-US" dirty="0" smtClean="0"/>
              <a:t>, </a:t>
            </a:r>
            <a:r>
              <a:rPr lang="en-US" dirty="0" err="1" smtClean="0"/>
              <a:t>Polonator</a:t>
            </a:r>
            <a:r>
              <a:rPr lang="en-US" dirty="0" smtClean="0"/>
              <a:t>, </a:t>
            </a:r>
            <a:r>
              <a:rPr lang="en-US" dirty="0" err="1" smtClean="0"/>
              <a:t>SOLiD</a:t>
            </a:r>
            <a:r>
              <a:rPr lang="en-US" dirty="0" smtClean="0"/>
              <a:t>, 454 etc.</a:t>
            </a:r>
          </a:p>
          <a:p>
            <a:r>
              <a:rPr lang="en-US" dirty="0" smtClean="0"/>
              <a:t>In development: Tunneling currents, </a:t>
            </a:r>
            <a:r>
              <a:rPr lang="en-US" dirty="0" err="1" smtClean="0"/>
              <a:t>nanopores</a:t>
            </a:r>
            <a:r>
              <a:rPr lang="en-US" dirty="0" smtClean="0"/>
              <a:t>, etc.</a:t>
            </a:r>
            <a:endParaRPr lang="en-US" dirty="0"/>
          </a:p>
        </p:txBody>
      </p:sp>
      <p:graphicFrame>
        <p:nvGraphicFramePr>
          <p:cNvPr id="11379" name="Group 1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6148679"/>
              </p:ext>
            </p:extLst>
          </p:nvPr>
        </p:nvGraphicFramePr>
        <p:xfrm>
          <a:off x="430434" y="806344"/>
          <a:ext cx="8229600" cy="4892993"/>
        </p:xfrm>
        <a:graphic>
          <a:graphicData uri="http://schemas.openxmlformats.org/drawingml/2006/table">
            <a:tbl>
              <a:tblPr/>
              <a:tblGrid>
                <a:gridCol w="2075085"/>
                <a:gridCol w="1980652"/>
                <a:gridCol w="2116463"/>
                <a:gridCol w="2057400"/>
              </a:tblGrid>
              <a:tr h="677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Company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Platform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Amplification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Sequencing  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method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442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Roche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454 (until 2016)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emPCR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Pyrosequencing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Illumina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HiSeq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, MiSeq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NextSeq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, X10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Bridge PCR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Synthesis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8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LifeTechnologies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(Thermo Fisher)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Ion Torrent,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Ion Proton, S5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emPCR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Synthesis (pH)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Pacific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Biosciences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RSII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None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Synthesis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(SMRT)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1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Complete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genomics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Nanoballs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None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Ligation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</a:tr>
              <a:tr h="473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Oxford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Nanopore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*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17375E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MinION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7375E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GridION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17375E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None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Flow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7568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Differences between platforms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78741"/>
            <a:ext cx="8229600" cy="4525963"/>
          </a:xfrm>
        </p:spPr>
        <p:txBody>
          <a:bodyPr/>
          <a:lstStyle/>
          <a:p>
            <a:r>
              <a:rPr lang="en-US" dirty="0" smtClean="0"/>
              <a:t>Technology: chemistry + signal detection</a:t>
            </a:r>
          </a:p>
          <a:p>
            <a:r>
              <a:rPr lang="en-US" dirty="0" smtClean="0"/>
              <a:t>Run </a:t>
            </a:r>
            <a:r>
              <a:rPr lang="en-US" dirty="0"/>
              <a:t>times vary from hours to days</a:t>
            </a:r>
          </a:p>
          <a:p>
            <a:r>
              <a:rPr lang="en-US" dirty="0"/>
              <a:t>Production range from Mb to Gb</a:t>
            </a:r>
          </a:p>
          <a:p>
            <a:r>
              <a:rPr lang="en-US" dirty="0"/>
              <a:t>Read length from &lt;100 </a:t>
            </a:r>
            <a:r>
              <a:rPr lang="en-US" dirty="0" err="1"/>
              <a:t>bp</a:t>
            </a:r>
            <a:r>
              <a:rPr lang="en-US" dirty="0"/>
              <a:t> to &gt; </a:t>
            </a:r>
            <a:r>
              <a:rPr lang="en-US" dirty="0" smtClean="0"/>
              <a:t>20</a:t>
            </a:r>
            <a:r>
              <a:rPr lang="en-US" dirty="0"/>
              <a:t> </a:t>
            </a:r>
            <a:r>
              <a:rPr lang="en-US" dirty="0" err="1" smtClean="0"/>
              <a:t>Kbp</a:t>
            </a:r>
            <a:endParaRPr lang="en-US" dirty="0"/>
          </a:p>
          <a:p>
            <a:r>
              <a:rPr lang="en-US" dirty="0"/>
              <a:t>Accuracy per base from 0.1% to 15%</a:t>
            </a:r>
          </a:p>
          <a:p>
            <a:r>
              <a:rPr lang="en-US" dirty="0"/>
              <a:t>Cost per base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1120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/>
              <a:t>Illumina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051830"/>
            <a:ext cx="6858000" cy="2672820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sz="2000" b="1" dirty="0"/>
              <a:t>Main applications</a:t>
            </a:r>
          </a:p>
          <a:p>
            <a:r>
              <a:rPr lang="en-US" sz="2000" dirty="0"/>
              <a:t>Whole genome, </a:t>
            </a:r>
            <a:r>
              <a:rPr lang="en-US" sz="2000" dirty="0" err="1"/>
              <a:t>exome</a:t>
            </a:r>
            <a:r>
              <a:rPr lang="en-US" sz="2000" dirty="0"/>
              <a:t> and targeted </a:t>
            </a:r>
            <a:r>
              <a:rPr lang="en-US" sz="2000" dirty="0" err="1"/>
              <a:t>reseq</a:t>
            </a:r>
            <a:endParaRPr lang="en-US" sz="2000" dirty="0"/>
          </a:p>
          <a:p>
            <a:r>
              <a:rPr lang="en-US" sz="2000" dirty="0" err="1"/>
              <a:t>Transcriptome</a:t>
            </a:r>
            <a:r>
              <a:rPr lang="en-US" sz="2000" dirty="0"/>
              <a:t> analyses</a:t>
            </a:r>
          </a:p>
          <a:p>
            <a:r>
              <a:rPr lang="en-US" sz="2000" dirty="0" err="1"/>
              <a:t>Methylome</a:t>
            </a:r>
            <a:r>
              <a:rPr lang="en-US" sz="2000" dirty="0"/>
              <a:t> and </a:t>
            </a:r>
            <a:r>
              <a:rPr lang="en-US" sz="2000" dirty="0" err="1"/>
              <a:t>ChiPSeq</a:t>
            </a:r>
            <a:endParaRPr lang="en-US" sz="2000" dirty="0"/>
          </a:p>
          <a:p>
            <a:r>
              <a:rPr lang="en-US" sz="2000" dirty="0"/>
              <a:t>Rapid targeted </a:t>
            </a:r>
            <a:r>
              <a:rPr lang="en-US" sz="2000" dirty="0" err="1"/>
              <a:t>resequencing</a:t>
            </a:r>
            <a:r>
              <a:rPr lang="en-US" sz="2000" dirty="0"/>
              <a:t> (MiSeq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Human genome </a:t>
            </a:r>
            <a:r>
              <a:rPr lang="en-US" sz="2000" dirty="0" err="1" smtClean="0"/>
              <a:t>seq</a:t>
            </a:r>
            <a:r>
              <a:rPr lang="en-US" sz="2000" dirty="0" smtClean="0"/>
              <a:t> (</a:t>
            </a:r>
            <a:r>
              <a:rPr lang="en-US" sz="2000" dirty="0" err="1" smtClean="0"/>
              <a:t>Xten</a:t>
            </a:r>
            <a:r>
              <a:rPr lang="en-US" sz="2000" dirty="0" smtClean="0"/>
              <a:t>)</a:t>
            </a:r>
            <a:endParaRPr lang="en-US" dirty="0"/>
          </a:p>
        </p:txBody>
      </p:sp>
      <p:graphicFrame>
        <p:nvGraphicFramePr>
          <p:cNvPr id="41026" name="Group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784566"/>
              </p:ext>
            </p:extLst>
          </p:nvPr>
        </p:nvGraphicFramePr>
        <p:xfrm>
          <a:off x="457200" y="889000"/>
          <a:ext cx="8382000" cy="2865120"/>
        </p:xfrm>
        <a:graphic>
          <a:graphicData uri="http://schemas.openxmlformats.org/drawingml/2006/table">
            <a:tbl>
              <a:tblPr/>
              <a:tblGrid>
                <a:gridCol w="1511300"/>
                <a:gridCol w="2679700"/>
                <a:gridCol w="1676400"/>
                <a:gridCol w="1295400"/>
                <a:gridCol w="1219200"/>
              </a:tblGrid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Instrument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Yield and run time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Read Length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Error rate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Error type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HiSeq2500</a:t>
                      </a:r>
                      <a:endParaRPr kumimoji="0" lang="sv-S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120 </a:t>
                      </a:r>
                      <a:r>
                        <a:rPr kumimoji="0" lang="sv-S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Gb</a:t>
                      </a:r>
                      <a:r>
                        <a:rPr kumimoji="0" lang="sv-S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– 600 </a:t>
                      </a:r>
                      <a:r>
                        <a:rPr kumimoji="0" lang="sv-S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Gb</a:t>
                      </a:r>
                      <a:endParaRPr kumimoji="0" lang="sv-S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sv-S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27h or standard </a:t>
                      </a:r>
                      <a:r>
                        <a:rPr kumimoji="0" lang="sv-SE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run</a:t>
                      </a:r>
                      <a:endParaRPr kumimoji="0" lang="sv-S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100x100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(250x250)</a:t>
                      </a:r>
                      <a:endParaRPr kumimoji="0" lang="sv-S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0.1%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Subst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MiSeq</a:t>
                      </a:r>
                      <a:endParaRPr kumimoji="0" lang="sv-S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540 Mb – 15 </a:t>
                      </a:r>
                      <a:r>
                        <a:rPr kumimoji="0" lang="sv-S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Gb</a:t>
                      </a:r>
                      <a:endParaRPr kumimoji="0" lang="sv-S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(4 – 48 </a:t>
                      </a:r>
                      <a:r>
                        <a:rPr kumimoji="0" lang="sv-S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hours</a:t>
                      </a:r>
                      <a:r>
                        <a:rPr kumimoji="0" lang="sv-S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)</a:t>
                      </a:r>
                      <a:endParaRPr kumimoji="0" lang="sv-S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Up</a:t>
                      </a:r>
                      <a:r>
                        <a:rPr kumimoji="0" lang="sv-S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sv-S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to</a:t>
                      </a:r>
                      <a:r>
                        <a:rPr kumimoji="0" lang="sv-S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350x350</a:t>
                      </a:r>
                      <a:endParaRPr kumimoji="0" lang="sv-S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0.1%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Subst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HiSeqXten</a:t>
                      </a:r>
                      <a:endParaRPr kumimoji="0" lang="sv-S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800 </a:t>
                      </a:r>
                      <a:r>
                        <a:rPr kumimoji="0" lang="sv-S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Gb</a:t>
                      </a:r>
                      <a:r>
                        <a:rPr kumimoji="0" lang="sv-S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- 1.8 </a:t>
                      </a:r>
                      <a:r>
                        <a:rPr kumimoji="0" lang="sv-S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Tb</a:t>
                      </a:r>
                      <a:r>
                        <a:rPr kumimoji="0" lang="sv-S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(3 </a:t>
                      </a:r>
                      <a:r>
                        <a:rPr kumimoji="0" lang="sv-S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days</a:t>
                      </a:r>
                      <a:r>
                        <a:rPr kumimoji="0" lang="sv-S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)</a:t>
                      </a:r>
                      <a:endParaRPr kumimoji="0" lang="sv-S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150x150</a:t>
                      </a:r>
                      <a:endParaRPr kumimoji="0" lang="sv-S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“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“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1004" name="Picture 2" descr="DSC_0337.JPG"/>
          <p:cNvPicPr>
            <a:picLocks noChangeAspect="1"/>
          </p:cNvPicPr>
          <p:nvPr/>
        </p:nvPicPr>
        <p:blipFill>
          <a:blip r:embed="rId3">
            <a:lum brigh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953000"/>
            <a:ext cx="26670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0654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2163</Words>
  <Application>Microsoft Macintosh PowerPoint</Application>
  <PresentationFormat>On-screen Show (4:3)</PresentationFormat>
  <Paragraphs>587</Paragraphs>
  <Slides>57</Slides>
  <Notes>19</Notes>
  <HiddenSlides>2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Office Theme</vt:lpstr>
      <vt:lpstr>Next Generation Sequencing –  An Overview</vt:lpstr>
      <vt:lpstr>Outline:</vt:lpstr>
      <vt:lpstr>Once upon a time…</vt:lpstr>
      <vt:lpstr>Sequencing genomes  using Sanger’s method</vt:lpstr>
      <vt:lpstr>PowerPoint Presentation</vt:lpstr>
      <vt:lpstr>PowerPoint Presentation</vt:lpstr>
      <vt:lpstr>NGS technologies</vt:lpstr>
      <vt:lpstr>Differences between platforms</vt:lpstr>
      <vt:lpstr>Illumina</vt:lpstr>
      <vt:lpstr>Illumina</vt:lpstr>
      <vt:lpstr>Life Technologies - Ion Torrent &amp; Ion Proton</vt:lpstr>
      <vt:lpstr>Ion Torrent - H+ ion-sensitive field effect transistors </vt:lpstr>
      <vt:lpstr>PowerPoint Presentation</vt:lpstr>
      <vt:lpstr>PacBio SMRT-technology</vt:lpstr>
      <vt:lpstr>PacBio SMRT - technology</vt:lpstr>
      <vt:lpstr>PowerPoint Presentation</vt:lpstr>
      <vt:lpstr>PowerPoint Presentation</vt:lpstr>
      <vt:lpstr>Main types of equipment</vt:lpstr>
      <vt:lpstr>NGS/MPS applications</vt:lpstr>
      <vt:lpstr>        De novo sequencing</vt:lpstr>
      <vt:lpstr>              De novo sequencing:</vt:lpstr>
      <vt:lpstr>Transcriptome sequencing  (RNA-seq)</vt:lpstr>
      <vt:lpstr>mRNA: rRNA depletion  vs polyA selection</vt:lpstr>
      <vt:lpstr>RNA-seq  Equipment-related bias</vt:lpstr>
      <vt:lpstr>RNA-seq experimental setup</vt:lpstr>
      <vt:lpstr>Amplicon sequencing</vt:lpstr>
      <vt:lpstr>Amplicon sequencing</vt:lpstr>
      <vt:lpstr>Size-related bias in  amplicon-seq</vt:lpstr>
      <vt:lpstr>When you sequence  an amplicon…</vt:lpstr>
      <vt:lpstr>Sequence capture</vt:lpstr>
      <vt:lpstr>Sequence capture: technology choice</vt:lpstr>
      <vt:lpstr>Main types of equipment &amp; applications</vt:lpstr>
      <vt:lpstr>What is The BEST?</vt:lpstr>
      <vt:lpstr>SAMPLE QUALITY REQUIREMENTS</vt:lpstr>
      <vt:lpstr>Making an NGS library</vt:lpstr>
      <vt:lpstr> Garbage in – garbage out:  sequencing success to 90% depends on the sample quality   </vt:lpstr>
      <vt:lpstr>Reading gel pictures of genomic DNA</vt:lpstr>
      <vt:lpstr>What do absorption ratios tell us?</vt:lpstr>
      <vt:lpstr>How to make a correct measurement</vt:lpstr>
      <vt:lpstr>Sample prep: genomic DNA</vt:lpstr>
      <vt:lpstr>Sample prep: take home message</vt:lpstr>
      <vt:lpstr>Sample prep: RNA</vt:lpstr>
      <vt:lpstr>Let’s get philosophical </vt:lpstr>
      <vt:lpstr>Since the beginning of Genomics:</vt:lpstr>
      <vt:lpstr>PowerPoint Presentation</vt:lpstr>
      <vt:lpstr>… paradigm change</vt:lpstr>
      <vt:lpstr>PowerPoint Presentation</vt:lpstr>
      <vt:lpstr>Main challenge - DATA ANALYSIS and DATA STORAGE</vt:lpstr>
      <vt:lpstr>NGI-portal</vt:lpstr>
      <vt:lpstr>PowerPoint Presentation</vt:lpstr>
      <vt:lpstr>National Genomics Infrastructure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SciLife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Next Generation Sequencing –  An Overview</dc:title>
  <dc:creator>Olga Vinnere Pettersson</dc:creator>
  <cp:lastModifiedBy>Olga Vinnere Pettersson</cp:lastModifiedBy>
  <cp:revision>22</cp:revision>
  <dcterms:created xsi:type="dcterms:W3CDTF">2015-11-18T07:35:35Z</dcterms:created>
  <dcterms:modified xsi:type="dcterms:W3CDTF">2016-01-26T10:53:02Z</dcterms:modified>
</cp:coreProperties>
</file>