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5" r:id="rId4"/>
    <p:sldId id="354" r:id="rId5"/>
    <p:sldId id="345" r:id="rId6"/>
    <p:sldId id="258" r:id="rId7"/>
    <p:sldId id="259" r:id="rId8"/>
    <p:sldId id="260" r:id="rId9"/>
    <p:sldId id="262" r:id="rId10"/>
    <p:sldId id="263" r:id="rId11"/>
    <p:sldId id="264" r:id="rId12"/>
    <p:sldId id="282" r:id="rId13"/>
    <p:sldId id="266" r:id="rId14"/>
    <p:sldId id="320" r:id="rId15"/>
    <p:sldId id="343" r:id="rId16"/>
    <p:sldId id="292" r:id="rId17"/>
    <p:sldId id="268" r:id="rId18"/>
    <p:sldId id="269" r:id="rId19"/>
    <p:sldId id="280" r:id="rId20"/>
    <p:sldId id="271" r:id="rId21"/>
    <p:sldId id="273" r:id="rId22"/>
    <p:sldId id="274" r:id="rId23"/>
    <p:sldId id="360" r:id="rId24"/>
    <p:sldId id="279" r:id="rId25"/>
    <p:sldId id="281" r:id="rId26"/>
    <p:sldId id="288" r:id="rId27"/>
    <p:sldId id="357" r:id="rId28"/>
    <p:sldId id="358" r:id="rId29"/>
    <p:sldId id="359" r:id="rId30"/>
    <p:sldId id="289" r:id="rId31"/>
    <p:sldId id="297" r:id="rId32"/>
    <p:sldId id="349" r:id="rId33"/>
    <p:sldId id="347" r:id="rId34"/>
    <p:sldId id="348" r:id="rId35"/>
    <p:sldId id="364" r:id="rId36"/>
    <p:sldId id="303" r:id="rId37"/>
    <p:sldId id="335" r:id="rId38"/>
    <p:sldId id="339" r:id="rId39"/>
    <p:sldId id="368" r:id="rId40"/>
    <p:sldId id="361" r:id="rId41"/>
    <p:sldId id="365" r:id="rId42"/>
    <p:sldId id="370" r:id="rId43"/>
    <p:sldId id="366" r:id="rId44"/>
    <p:sldId id="367" r:id="rId45"/>
    <p:sldId id="362" r:id="rId46"/>
    <p:sldId id="363" r:id="rId47"/>
    <p:sldId id="369" r:id="rId48"/>
    <p:sldId id="304" r:id="rId49"/>
    <p:sldId id="344" r:id="rId50"/>
    <p:sldId id="346" r:id="rId51"/>
    <p:sldId id="323" r:id="rId52"/>
    <p:sldId id="315" r:id="rId53"/>
    <p:sldId id="351" r:id="rId54"/>
    <p:sldId id="352" r:id="rId55"/>
    <p:sldId id="350" r:id="rId56"/>
    <p:sldId id="353" r:id="rId57"/>
    <p:sldId id="355" r:id="rId58"/>
    <p:sldId id="35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70A45-E2ED-404B-A1C0-A59C8740BBC9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0671-7F99-3D4E-995E-AE32B803B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0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13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17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18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B2864-FD78-0446-943C-F172E8BC485E}" type="slidenum">
              <a:rPr lang="en-US"/>
              <a:pPr/>
              <a:t>19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sekvensningen</a:t>
            </a:r>
            <a:r>
              <a:rPr lang="en-US" dirty="0" smtClean="0"/>
              <a:t> </a:t>
            </a:r>
            <a:r>
              <a:rPr lang="en-US" dirty="0" err="1" smtClean="0"/>
              <a:t>utförs</a:t>
            </a:r>
            <a:r>
              <a:rPr lang="en-US" baseline="0" dirty="0" smtClean="0"/>
              <a:t> 1-4 </a:t>
            </a:r>
            <a:r>
              <a:rPr lang="en-US" baseline="0" dirty="0" err="1" smtClean="0"/>
              <a:t>läsningar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beroende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sekvensning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R1, I1, R2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0671-7F99-3D4E-995E-AE32B803BC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87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F872C-A1E3-A94B-A79E-884480CB8842}" type="slidenum">
              <a:rPr lang="en-US"/>
              <a:pPr/>
              <a:t>24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0DB-EA98-FC46-8639-73E9EE93C890}" type="slidenum">
              <a:rPr lang="en-US"/>
              <a:pPr/>
              <a:t>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Tight schedule, Lunch (wrap) at level 2, Dinner at level 2, speakers hand in USB, Thanks to Anders Andersson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26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2B3DB26-5074-4F4B-9FAD-E2D6292A0089}" type="slidenum">
              <a:rPr lang="sv-SE" sz="1200"/>
              <a:pPr algn="r"/>
              <a:t>28</a:t>
            </a:fld>
            <a:endParaRPr lang="sv-SE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30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31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C8402-8319-6B45-A9FA-5D82BFB8DB5F}" type="slidenum">
              <a:rPr lang="en-US"/>
              <a:pPr/>
              <a:t>48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54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5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5A1F8-496A-9B41-8581-71C1BCC1F1E7}" type="datetimeFigureOut">
              <a:rPr lang="en-US" smtClean="0"/>
              <a:t>25/05/15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Relationship Id="rId11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7.jpeg"/><Relationship Id="rId5" Type="http://schemas.microsoft.com/office/2007/relationships/hdphoto" Target="../media/hdphoto2.wdp"/><Relationship Id="rId6" Type="http://schemas.openxmlformats.org/officeDocument/2006/relationships/image" Target="../media/image68.png"/><Relationship Id="rId7" Type="http://schemas.openxmlformats.org/officeDocument/2006/relationships/image" Target="../media/image40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1.png"/><Relationship Id="rId21" Type="http://schemas.openxmlformats.org/officeDocument/2006/relationships/image" Target="../media/image102.png"/><Relationship Id="rId22" Type="http://schemas.openxmlformats.org/officeDocument/2006/relationships/image" Target="../media/image103.png"/><Relationship Id="rId23" Type="http://schemas.openxmlformats.org/officeDocument/2006/relationships/image" Target="../media/image104.png"/><Relationship Id="rId24" Type="http://schemas.openxmlformats.org/officeDocument/2006/relationships/image" Target="../media/image105.png"/><Relationship Id="rId25" Type="http://schemas.openxmlformats.org/officeDocument/2006/relationships/image" Target="../media/image106.png"/><Relationship Id="rId26" Type="http://schemas.openxmlformats.org/officeDocument/2006/relationships/image" Target="../media/image107.png"/><Relationship Id="rId27" Type="http://schemas.openxmlformats.org/officeDocument/2006/relationships/image" Target="../media/image108.png"/><Relationship Id="rId28" Type="http://schemas.openxmlformats.org/officeDocument/2006/relationships/image" Target="../media/image109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30" Type="http://schemas.openxmlformats.org/officeDocument/2006/relationships/image" Target="../media/image111.png"/><Relationship Id="rId31" Type="http://schemas.openxmlformats.org/officeDocument/2006/relationships/image" Target="../media/image112.png"/><Relationship Id="rId32" Type="http://schemas.openxmlformats.org/officeDocument/2006/relationships/image" Target="../media/image113.png"/><Relationship Id="rId9" Type="http://schemas.openxmlformats.org/officeDocument/2006/relationships/image" Target="../media/image90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33" Type="http://schemas.openxmlformats.org/officeDocument/2006/relationships/image" Target="../media/image114.png"/><Relationship Id="rId34" Type="http://schemas.openxmlformats.org/officeDocument/2006/relationships/image" Target="../media/image115.png"/><Relationship Id="rId35" Type="http://schemas.openxmlformats.org/officeDocument/2006/relationships/image" Target="../media/image116.png"/><Relationship Id="rId36" Type="http://schemas.openxmlformats.org/officeDocument/2006/relationships/image" Target="../media/image117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96.png"/><Relationship Id="rId16" Type="http://schemas.openxmlformats.org/officeDocument/2006/relationships/image" Target="../media/image97.png"/><Relationship Id="rId17" Type="http://schemas.openxmlformats.org/officeDocument/2006/relationships/image" Target="../media/image98.png"/><Relationship Id="rId18" Type="http://schemas.openxmlformats.org/officeDocument/2006/relationships/image" Target="../media/image99.png"/><Relationship Id="rId19" Type="http://schemas.openxmlformats.org/officeDocument/2006/relationships/image" Target="../media/image100.png"/><Relationship Id="rId37" Type="http://schemas.openxmlformats.org/officeDocument/2006/relationships/image" Target="../media/image118.png"/><Relationship Id="rId38" Type="http://schemas.openxmlformats.org/officeDocument/2006/relationships/image" Target="../media/image119.png"/><Relationship Id="rId39" Type="http://schemas.openxmlformats.org/officeDocument/2006/relationships/image" Target="../media/image120.png"/><Relationship Id="rId40" Type="http://schemas.openxmlformats.org/officeDocument/2006/relationships/image" Target="../media/image121.png"/><Relationship Id="rId41" Type="http://schemas.openxmlformats.org/officeDocument/2006/relationships/image" Target="../media/image122.png"/><Relationship Id="rId42" Type="http://schemas.openxmlformats.org/officeDocument/2006/relationships/image" Target="../media/image123.png"/><Relationship Id="rId43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netics" TargetMode="External"/><Relationship Id="rId4" Type="http://schemas.openxmlformats.org/officeDocument/2006/relationships/hyperlink" Target="http://en.wikipedia.org/wiki/Biochemistry" TargetMode="External"/><Relationship Id="rId5" Type="http://schemas.openxmlformats.org/officeDocument/2006/relationships/hyperlink" Target="http://en.wikipedia.org/wiki/Primary_structure" TargetMode="External"/><Relationship Id="rId6" Type="http://schemas.openxmlformats.org/officeDocument/2006/relationships/hyperlink" Target="http://en.wikipedia.org/wiki/Biopolymer" TargetMode="Externa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59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5.2.3.d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7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052146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Sequencing genomes </a:t>
            </a:r>
            <a:br>
              <a:rPr lang="sv-SE">
                <a:ea typeface="ＭＳ Ｐゴシック" charset="-128"/>
                <a:cs typeface="ＭＳ Ｐゴシック" charset="-128"/>
              </a:rPr>
            </a:br>
            <a:r>
              <a:rPr lang="sv-SE">
                <a:ea typeface="ＭＳ Ｐゴシック" charset="-128"/>
                <a:cs typeface="ＭＳ Ｐゴシック" charset="-128"/>
              </a:rPr>
              <a:t>using </a:t>
            </a:r>
            <a:r>
              <a:rPr lang="sv-SE" b="1">
                <a:solidFill>
                  <a:srgbClr val="FE0F12"/>
                </a:solidFill>
                <a:ea typeface="ＭＳ Ｐゴシック" charset="-128"/>
                <a:cs typeface="ＭＳ Ｐゴシック" charset="-128"/>
              </a:rPr>
              <a:t>Sanger</a:t>
            </a:r>
            <a:r>
              <a:rPr lang="sv-SE">
                <a:ea typeface="ＭＳ Ｐゴシック" charset="-128"/>
                <a:cs typeface="ＭＳ Ｐゴシック" charset="-128"/>
              </a:rPr>
              <a:t>’s method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208017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Extract</a:t>
            </a:r>
            <a:r>
              <a:rPr lang="sv-SE" dirty="0">
                <a:ea typeface="ＭＳ Ｐゴシック" charset="-128"/>
                <a:cs typeface="ＭＳ Ｐゴシック" charset="-128"/>
              </a:rPr>
              <a:t> &amp;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purify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genomic</a:t>
            </a:r>
            <a:r>
              <a:rPr lang="sv-SE" dirty="0">
                <a:ea typeface="ＭＳ Ｐゴシック" charset="-128"/>
                <a:cs typeface="ＭＳ Ｐゴシック" charset="-128"/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Fragmentation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Make a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library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Sequence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clones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Align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sequencies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(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contigs</a:t>
            </a:r>
            <a:r>
              <a:rPr lang="sv-SE" dirty="0">
                <a:ea typeface="ＭＳ Ｐゴシック" charset="-128"/>
                <a:cs typeface="ＭＳ Ｐゴシック" charset="-128"/>
              </a:rPr>
              <a:t>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scaffolds</a:t>
            </a:r>
            <a:r>
              <a:rPr lang="sv-SE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Close the gaps</a:t>
            </a:r>
          </a:p>
          <a:p>
            <a:pPr eaLnBrk="1" hangingPunct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Cost</a:t>
            </a:r>
            <a:r>
              <a:rPr lang="sv-SE" dirty="0">
                <a:ea typeface="ＭＳ Ｐゴシック" charset="-128"/>
                <a:cs typeface="ＭＳ Ｐゴシック" charset="-128"/>
              </a:rPr>
              <a:t>/Mb=1000 $, and it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takes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TIME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62" y="131764"/>
            <a:ext cx="191525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406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At the very beginning of genome sequencing era…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19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>
                <a:latin typeface="Calibri" charset="0"/>
              </a:rPr>
              <a:t>Just an interesting comparison:</a:t>
            </a: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8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/>
              <a:t>Paradigm </a:t>
            </a:r>
            <a:r>
              <a:rPr lang="sv-SE" dirty="0" err="1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studying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400800" y="3940175"/>
            <a:ext cx="2133600" cy="29146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00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053695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941443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941443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56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Main hazard - DATA ANALYSIS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41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5693"/>
            <a:ext cx="8229600" cy="1143000"/>
          </a:xfrm>
        </p:spPr>
        <p:txBody>
          <a:bodyPr/>
          <a:lstStyle/>
          <a:p>
            <a:r>
              <a:rPr lang="en-US" dirty="0" smtClean="0"/>
              <a:t>Major NGS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9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6283889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62732"/>
              </p:ext>
            </p:extLst>
          </p:nvPr>
        </p:nvGraphicFramePr>
        <p:xfrm>
          <a:off x="533400" y="1466873"/>
          <a:ext cx="8229600" cy="4612006"/>
        </p:xfrm>
        <a:graphic>
          <a:graphicData uri="http://schemas.openxmlformats.org/drawingml/2006/table">
            <a:tbl>
              <a:tblPr/>
              <a:tblGrid>
                <a:gridCol w="2425006"/>
                <a:gridCol w="1630731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Wildfire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 Ion Proton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Bioscience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3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varies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01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Roche</a:t>
            </a:r>
          </a:p>
        </p:txBody>
      </p:sp>
      <p:graphicFrame>
        <p:nvGraphicFramePr>
          <p:cNvPr id="1539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90265"/>
              </p:ext>
            </p:extLst>
          </p:nvPr>
        </p:nvGraphicFramePr>
        <p:xfrm>
          <a:off x="838200" y="1295400"/>
          <a:ext cx="7620000" cy="2686368"/>
        </p:xfrm>
        <a:graphic>
          <a:graphicData uri="http://schemas.openxmlformats.org/drawingml/2006/table">
            <a:tbl>
              <a:tblPr/>
              <a:tblGrid>
                <a:gridCol w="1446213"/>
                <a:gridCol w="2130425"/>
                <a:gridCol w="1166812"/>
                <a:gridCol w="1320800"/>
                <a:gridCol w="155575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 GB, 20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 Titanium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 GB, 10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 Jr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0.050 GB, 10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833438" y="4495800"/>
            <a:ext cx="564356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Main applications: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/>
              <a:t> Microbial genomics and metagenomics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/>
              <a:t> Targeted resequencing</a:t>
            </a:r>
          </a:p>
        </p:txBody>
      </p:sp>
      <p:pic>
        <p:nvPicPr>
          <p:cNvPr id="153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43400"/>
            <a:ext cx="227171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91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Today we will talk about: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History and current state of genomic research</a:t>
            </a:r>
          </a:p>
          <a:p>
            <a:pPr marL="0" indent="0" eaLnBrk="1" hangingPunct="1">
              <a:buNone/>
            </a:pPr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600" dirty="0">
                <a:ea typeface="ＭＳ Ｐゴシック" charset="-128"/>
                <a:cs typeface="ＭＳ Ｐゴシック" charset="-128"/>
              </a:rPr>
              <a:t>S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equencing technologies:</a:t>
            </a:r>
          </a:p>
          <a:p>
            <a:pPr lvl="1" eaLnBrk="1" hangingPunct="1"/>
            <a:r>
              <a:rPr lang="en-US" sz="2600" dirty="0"/>
              <a:t>T</a:t>
            </a:r>
            <a:r>
              <a:rPr lang="en-US" sz="2600" dirty="0" smtClean="0"/>
              <a:t>ypes</a:t>
            </a:r>
          </a:p>
          <a:p>
            <a:pPr lvl="1" eaLnBrk="1" hangingPunct="1"/>
            <a:r>
              <a:rPr lang="en-US" sz="2600" dirty="0" smtClean="0"/>
              <a:t>Principles (chemistry &amp; workflow)</a:t>
            </a:r>
          </a:p>
          <a:p>
            <a:pPr lvl="1" eaLnBrk="1" hangingPunct="1"/>
            <a:r>
              <a:rPr lang="en-US" sz="2600" dirty="0" smtClean="0"/>
              <a:t>DNA quality requirements</a:t>
            </a:r>
          </a:p>
          <a:p>
            <a:pPr lvl="1" eaLnBrk="1" hangingPunct="1"/>
            <a:r>
              <a:rPr lang="en-US" sz="2600" dirty="0" smtClean="0"/>
              <a:t>Choosing the right technology</a:t>
            </a:r>
          </a:p>
          <a:p>
            <a:pPr lvl="1" eaLnBrk="1" hangingPunct="1"/>
            <a:r>
              <a:rPr lang="en-US" sz="2600" dirty="0" smtClean="0"/>
              <a:t>Couple of pieces of advise</a:t>
            </a: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Sweden</a:t>
            </a: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/>
              <a:t>www.robustpm.com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72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454 Titanium GS FLX</a:t>
            </a:r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415" y="955676"/>
            <a:ext cx="6201508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15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Illumina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51830"/>
            <a:ext cx="6858000" cy="26728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951441"/>
              </p:ext>
            </p:extLst>
          </p:nvPr>
        </p:nvGraphicFramePr>
        <p:xfrm>
          <a:off x="457200" y="88900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2" descr="DSC_0337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2667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6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charset="-128"/>
                <a:cs typeface="ＭＳ Ｐゴシック" charset="-128"/>
              </a:rPr>
              <a:t>Illumina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6082" name="Group 5"/>
          <p:cNvGrpSpPr>
            <a:grpSpLocks/>
          </p:cNvGrpSpPr>
          <p:nvPr/>
        </p:nvGrpSpPr>
        <p:grpSpPr bwMode="auto">
          <a:xfrm>
            <a:off x="232997" y="935038"/>
            <a:ext cx="8453803" cy="5922962"/>
            <a:chOff x="457200" y="1557408"/>
            <a:chExt cx="7861110" cy="5300592"/>
          </a:xfrm>
        </p:grpSpPr>
        <p:pic>
          <p:nvPicPr>
            <p:cNvPr id="4608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557408"/>
              <a:ext cx="4037338" cy="53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4538" y="1557408"/>
              <a:ext cx="3823772" cy="517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077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400" dirty="0" err="1" smtClean="0">
                <a:solidFill>
                  <a:srgbClr val="000000"/>
                </a:solidFill>
              </a:rPr>
              <a:t>Illumina</a:t>
            </a:r>
            <a:r>
              <a:rPr lang="sv-SE" sz="3400" dirty="0" smtClean="0">
                <a:solidFill>
                  <a:srgbClr val="000000"/>
                </a:solidFill>
              </a:rPr>
              <a:t> </a:t>
            </a:r>
            <a:r>
              <a:rPr lang="sv-SE" sz="3400" dirty="0" err="1" smtClean="0">
                <a:solidFill>
                  <a:srgbClr val="000000"/>
                </a:solidFill>
              </a:rPr>
              <a:t>reads</a:t>
            </a:r>
            <a:endParaRPr lang="sv-SE" sz="3400" dirty="0">
              <a:solidFill>
                <a:srgbClr val="000000"/>
              </a:solidFill>
            </a:endParaRPr>
          </a:p>
        </p:txBody>
      </p:sp>
      <p:grpSp>
        <p:nvGrpSpPr>
          <p:cNvPr id="4" name="Group 43"/>
          <p:cNvGrpSpPr/>
          <p:nvPr/>
        </p:nvGrpSpPr>
        <p:grpSpPr>
          <a:xfrm>
            <a:off x="873568" y="2780067"/>
            <a:ext cx="6921585" cy="2178824"/>
            <a:chOff x="1513865" y="4427820"/>
            <a:chExt cx="6921585" cy="2178824"/>
          </a:xfrm>
        </p:grpSpPr>
        <p:sp>
          <p:nvSpPr>
            <p:cNvPr id="5" name="Rectangle 4"/>
            <p:cNvSpPr/>
            <p:nvPr/>
          </p:nvSpPr>
          <p:spPr>
            <a:xfrm>
              <a:off x="1907704" y="5013176"/>
              <a:ext cx="2063250" cy="343837"/>
            </a:xfrm>
            <a:prstGeom prst="rect">
              <a:avLst/>
            </a:prstGeom>
            <a:solidFill>
              <a:srgbClr val="226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70954" y="5013176"/>
              <a:ext cx="1269692" cy="343837"/>
            </a:xfrm>
            <a:prstGeom prst="rect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95090" y="5013176"/>
              <a:ext cx="2592288" cy="343837"/>
            </a:xfrm>
            <a:prstGeom prst="rect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9226" y="5013176"/>
              <a:ext cx="529038" cy="34383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54730" y="5661247"/>
              <a:ext cx="2063250" cy="343837"/>
            </a:xfrm>
            <a:prstGeom prst="rect">
              <a:avLst/>
            </a:prstGeom>
            <a:solidFill>
              <a:srgbClr val="226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70954" y="5661247"/>
              <a:ext cx="1269692" cy="343837"/>
            </a:xfrm>
            <a:prstGeom prst="rect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95090" y="5661247"/>
              <a:ext cx="2592288" cy="343837"/>
            </a:xfrm>
            <a:prstGeom prst="rect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9226" y="5661247"/>
              <a:ext cx="529038" cy="34383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13865" y="5013175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5’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2682" y="5661247"/>
              <a:ext cx="423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3’</a:t>
              </a:r>
              <a:endParaRPr lang="en-US" sz="18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339106" y="6167045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912877" y="6167045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5195090" y="4725144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2843" y="6237312"/>
              <a:ext cx="100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Read1 </a:t>
              </a:r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9106" y="442782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Read2</a:t>
              </a:r>
              <a:endParaRPr lang="en-US" sz="1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95090" y="623731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Index read</a:t>
              </a:r>
              <a:endParaRPr lang="en-US" sz="1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9386" y="5661247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5’</a:t>
              </a:r>
              <a:endParaRPr lang="en-US" sz="1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68203" y="5013175"/>
              <a:ext cx="423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3’</a:t>
              </a:r>
              <a:endParaRPr lang="en-US" sz="18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2000" y="1739900"/>
            <a:ext cx="256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Paired-end sequencing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54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dirty="0"/>
              <a:t>Life Technologies </a:t>
            </a:r>
            <a:r>
              <a:rPr lang="en-US" dirty="0" err="1" smtClean="0"/>
              <a:t>SOLiD</a:t>
            </a:r>
            <a:endParaRPr lang="en-US" dirty="0"/>
          </a:p>
        </p:txBody>
      </p:sp>
      <p:graphicFrame>
        <p:nvGraphicFramePr>
          <p:cNvPr id="7070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634721"/>
              </p:ext>
            </p:extLst>
          </p:nvPr>
        </p:nvGraphicFramePr>
        <p:xfrm>
          <a:off x="457200" y="1066800"/>
          <a:ext cx="8382000" cy="1586865"/>
        </p:xfrm>
        <a:graphic>
          <a:graphicData uri="http://schemas.openxmlformats.org/drawingml/2006/table">
            <a:tbl>
              <a:tblPr/>
              <a:tblGrid>
                <a:gridCol w="1981200"/>
                <a:gridCol w="2165350"/>
                <a:gridCol w="1492250"/>
                <a:gridCol w="1390650"/>
                <a:gridCol w="1352550"/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5500 wildfire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600 GB, 8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75x35 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60x60 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A-T Bias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2362200" y="3810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609600" y="3354378"/>
            <a:ext cx="5788764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Features</a:t>
            </a:r>
          </a:p>
          <a:p>
            <a:pPr>
              <a:buFontTx/>
              <a:buChar char="•"/>
            </a:pPr>
            <a:r>
              <a:rPr lang="en-US" sz="2000" dirty="0"/>
              <a:t> High accuracy due to two-base encoding</a:t>
            </a:r>
          </a:p>
          <a:p>
            <a:pPr>
              <a:buFontTx/>
              <a:buChar char="•"/>
            </a:pPr>
            <a:r>
              <a:rPr lang="en-US" sz="2000" dirty="0"/>
              <a:t> True paired-end chemistry - ligation from either end</a:t>
            </a:r>
          </a:p>
          <a:p>
            <a:pPr>
              <a:buFontTx/>
              <a:buChar char="•"/>
            </a:pPr>
            <a:r>
              <a:rPr lang="en-US" sz="2000" dirty="0"/>
              <a:t> Mate-pair </a:t>
            </a:r>
            <a:r>
              <a:rPr lang="en-US" sz="2000" dirty="0" smtClean="0"/>
              <a:t>libraries</a:t>
            </a:r>
          </a:p>
          <a:p>
            <a:pPr>
              <a:buFontTx/>
              <a:buChar char="•"/>
            </a:pPr>
            <a:endParaRPr lang="en-US" sz="2000" dirty="0"/>
          </a:p>
          <a:p>
            <a:pPr eaLnBrk="1" hangingPunct="1">
              <a:spcBef>
                <a:spcPct val="20000"/>
              </a:spcBef>
            </a:pPr>
            <a:r>
              <a:rPr lang="en-US" sz="2000" dirty="0"/>
              <a:t>Main </a:t>
            </a:r>
            <a:r>
              <a:rPr lang="en-US" sz="2000" dirty="0" smtClean="0"/>
              <a:t>applications (currently)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err="1" smtClean="0"/>
              <a:t>ChiPSeq</a:t>
            </a:r>
            <a:endParaRPr lang="en-US" sz="2000" dirty="0"/>
          </a:p>
          <a:p>
            <a:endParaRPr lang="en-US" sz="2000" dirty="0"/>
          </a:p>
          <a:p>
            <a:pPr>
              <a:buFontTx/>
              <a:buChar char="•"/>
            </a:pPr>
            <a:endParaRPr lang="en-US" sz="2000" dirty="0"/>
          </a:p>
        </p:txBody>
      </p:sp>
      <p:pic>
        <p:nvPicPr>
          <p:cNvPr id="706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89641"/>
            <a:ext cx="1681163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89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8" y="49731"/>
            <a:ext cx="5667461" cy="1096963"/>
          </a:xfrm>
        </p:spPr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- ligation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170" y="4508500"/>
            <a:ext cx="24765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9" y="1069497"/>
            <a:ext cx="4121827" cy="2470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59" y="846707"/>
            <a:ext cx="3833365" cy="163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278" y="2649191"/>
            <a:ext cx="3885846" cy="1676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00" y="3632200"/>
            <a:ext cx="4106487" cy="28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/>
              <a:t>Life Technologies - Ion </a:t>
            </a:r>
            <a:r>
              <a:rPr lang="en-US" sz="3200" dirty="0" smtClean="0"/>
              <a:t>Torrent &amp; Ion Proton</a:t>
            </a:r>
            <a:endParaRPr lang="en-US" sz="3200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5956" y="4922847"/>
            <a:ext cx="4876800" cy="2133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err="1"/>
              <a:t>resequencing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3431"/>
              </p:ext>
            </p:extLst>
          </p:nvPr>
        </p:nvGraphicFramePr>
        <p:xfrm>
          <a:off x="805956" y="1371600"/>
          <a:ext cx="4876800" cy="3423604"/>
        </p:xfrm>
        <a:graphic>
          <a:graphicData uri="http://schemas.openxmlformats.org/drawingml/2006/table">
            <a:tbl>
              <a:tblPr/>
              <a:tblGrid>
                <a:gridCol w="1477505"/>
                <a:gridCol w="2049220"/>
                <a:gridCol w="1350075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 314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GB, 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 316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0.5GB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200 - 400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 318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GB, 3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200 - 400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6" name="Picture 26" descr="Skärmavbild 2012-05-06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276600" cy="22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8" y="3647844"/>
            <a:ext cx="2856102" cy="21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75447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      </a:t>
            </a:r>
            <a:r>
              <a:rPr lang="sv-SE" sz="2400" dirty="0" smtClean="0"/>
              <a:t>314 chip	           316 chip                 318 chip                    PI chip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21818"/>
            <a:ext cx="6575108" cy="192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1794972"/>
            <a:ext cx="2160240" cy="19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/>
          <p:cNvSpPr/>
          <p:nvPr/>
        </p:nvSpPr>
        <p:spPr>
          <a:xfrm rot="16200000">
            <a:off x="3149843" y="-1449542"/>
            <a:ext cx="468051" cy="5832648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92696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870379" cy="8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463397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        </a:t>
            </a:r>
            <a:r>
              <a:rPr lang="sv-SE" sz="2800" b="1" dirty="0" smtClean="0"/>
              <a:t>10 Mb	           100 Mb               1 Gb                    10 Gb</a:t>
            </a:r>
            <a:endParaRPr lang="sv-SE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85810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virus, bacteria, small eukaryote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4248" y="585810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eukaryote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528204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– 400 bp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04248" y="52820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bp</a:t>
            </a:r>
          </a:p>
        </p:txBody>
      </p:sp>
    </p:spTree>
    <p:extLst>
      <p:ext uri="{BB962C8B-B14F-4D97-AF65-F5344CB8AC3E}">
        <p14:creationId xmlns:p14="http://schemas.microsoft.com/office/powerpoint/2010/main" val="134162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eatmap 316 400 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517232"/>
            <a:ext cx="905783" cy="923653"/>
          </a:xfrm>
          <a:prstGeom prst="rect">
            <a:avLst/>
          </a:prstGeom>
        </p:spPr>
      </p:pic>
      <p:pic>
        <p:nvPicPr>
          <p:cNvPr id="20" name="Picture 19" descr="heat map 316 ratt 400 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645024"/>
            <a:ext cx="1340257" cy="121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642112"/>
            <a:ext cx="3730000" cy="105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241" y="2043483"/>
            <a:ext cx="3630967" cy="11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916832"/>
            <a:ext cx="1182707" cy="119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241" y="5293733"/>
            <a:ext cx="3534096" cy="11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24"/>
          <p:cNvSpPr/>
          <p:nvPr/>
        </p:nvSpPr>
        <p:spPr>
          <a:xfrm>
            <a:off x="6409876" y="1695717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Oval 25"/>
          <p:cNvSpPr/>
          <p:nvPr/>
        </p:nvSpPr>
        <p:spPr>
          <a:xfrm>
            <a:off x="6409876" y="3485516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Oval 26"/>
          <p:cNvSpPr/>
          <p:nvPr/>
        </p:nvSpPr>
        <p:spPr>
          <a:xfrm>
            <a:off x="6409876" y="5219418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482" name="Picture 8" descr="3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3" y="3755330"/>
            <a:ext cx="10683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53281" y="3140968"/>
            <a:ext cx="312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316 chip (100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03175" y="1301551"/>
            <a:ext cx="2900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314 chip (10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8" name="Picture 10" descr="SequencingChip_ful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9584"/>
            <a:ext cx="10668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 descr="Ion_318_6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88843"/>
            <a:ext cx="12954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45468" y="4941168"/>
            <a:ext cx="2900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318 chip (1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9"/>
          <p:cNvSpPr txBox="1">
            <a:spLocks/>
          </p:cNvSpPr>
          <p:nvPr/>
        </p:nvSpPr>
        <p:spPr>
          <a:xfrm>
            <a:off x="609600" y="269032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GB" sz="4400" dirty="0" err="1" smtClean="0"/>
              <a:t>IonTorrent</a:t>
            </a:r>
            <a:r>
              <a:rPr lang="en-GB" sz="4400" dirty="0" smtClean="0"/>
              <a:t> Throughput - </a:t>
            </a:r>
            <a:r>
              <a:rPr lang="en-GB" sz="4400" b="1" dirty="0" smtClean="0">
                <a:solidFill>
                  <a:srgbClr val="FF0000"/>
                </a:solidFill>
              </a:rPr>
              <a:t>400bp</a:t>
            </a:r>
            <a:endParaRPr lang="en-GB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ubrik 1"/>
          <p:cNvSpPr>
            <a:spLocks noGrp="1"/>
          </p:cNvSpPr>
          <p:nvPr>
            <p:ph type="title" idx="4294967295"/>
          </p:nvPr>
        </p:nvSpPr>
        <p:spPr>
          <a:xfrm>
            <a:off x="957263" y="204788"/>
            <a:ext cx="7881937" cy="1090612"/>
          </a:xfrm>
        </p:spPr>
        <p:txBody>
          <a:bodyPr anchor="ctr"/>
          <a:lstStyle/>
          <a:p>
            <a:pPr algn="ctr"/>
            <a:r>
              <a:rPr lang="en-GB" sz="4400" dirty="0">
                <a:latin typeface="Arial" charset="0"/>
                <a:ea typeface="ＭＳ Ｐゴシック" charset="0"/>
                <a:cs typeface="ＭＳ Ｐゴシック" charset="0"/>
              </a:rPr>
              <a:t>Ion Proton - Throughput</a:t>
            </a:r>
          </a:p>
        </p:txBody>
      </p:sp>
      <p:sp>
        <p:nvSpPr>
          <p:cNvPr id="307233" name="Rectangle 3"/>
          <p:cNvSpPr>
            <a:spLocks noChangeArrowheads="1"/>
          </p:cNvSpPr>
          <p:nvPr/>
        </p:nvSpPr>
        <p:spPr bwMode="auto">
          <a:xfrm>
            <a:off x="304800" y="16002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sz="2800" b="0" dirty="0"/>
              <a:t>We now get 10-</a:t>
            </a:r>
            <a:r>
              <a:rPr lang="en-US" sz="2800" b="0" dirty="0" smtClean="0"/>
              <a:t>16GB </a:t>
            </a:r>
            <a:r>
              <a:rPr lang="en-US" sz="2800" b="0" dirty="0"/>
              <a:t>data from the PI chip</a:t>
            </a:r>
            <a:endParaRPr lang="en-US" altLang="ja-JP" sz="2800" b="0" dirty="0"/>
          </a:p>
        </p:txBody>
      </p:sp>
      <p:sp>
        <p:nvSpPr>
          <p:cNvPr id="307234" name="Rectangle 3"/>
          <p:cNvSpPr>
            <a:spLocks noChangeArrowheads="1"/>
          </p:cNvSpPr>
          <p:nvPr/>
        </p:nvSpPr>
        <p:spPr bwMode="auto">
          <a:xfrm>
            <a:off x="1143000" y="2514600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altLang="ja-JP" sz="2800" b="0"/>
              <a:t>&gt; 90M reads</a:t>
            </a:r>
          </a:p>
        </p:txBody>
      </p:sp>
      <p:sp>
        <p:nvSpPr>
          <p:cNvPr id="307235" name="Rectangle 3"/>
          <p:cNvSpPr>
            <a:spLocks noChangeArrowheads="1"/>
          </p:cNvSpPr>
          <p:nvPr/>
        </p:nvSpPr>
        <p:spPr bwMode="auto">
          <a:xfrm>
            <a:off x="5257800" y="2514600"/>
            <a:ext cx="358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altLang="ja-JP" sz="2800" b="0"/>
              <a:t>~ 150bp read length</a:t>
            </a:r>
          </a:p>
        </p:txBody>
      </p:sp>
      <p:pic>
        <p:nvPicPr>
          <p:cNvPr id="307237" name="Picture 37" descr="Bead_density_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5433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8" name="Picture 38" descr="readLenHist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2"/>
          <a:stretch>
            <a:fillRect/>
          </a:stretch>
        </p:blipFill>
        <p:spPr bwMode="auto">
          <a:xfrm>
            <a:off x="4876800" y="3124200"/>
            <a:ext cx="4191000" cy="29495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023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16" descr="seq_evolu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4"/>
          <a:stretch>
            <a:fillRect/>
          </a:stretch>
        </p:blipFill>
        <p:spPr bwMode="auto">
          <a:xfrm>
            <a:off x="193675" y="1130300"/>
            <a:ext cx="8950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752851" y="2232025"/>
            <a:ext cx="615950" cy="466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4" name="TextBox 13"/>
          <p:cNvSpPr txBox="1">
            <a:spLocks noChangeArrowheads="1"/>
          </p:cNvSpPr>
          <p:nvPr/>
        </p:nvSpPr>
        <p:spPr bwMode="auto">
          <a:xfrm>
            <a:off x="1941513" y="1806575"/>
            <a:ext cx="4138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Massively parallel sequencing (454, Illumina, Life Tech)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32607" y="3231356"/>
            <a:ext cx="990600" cy="382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6" name="TextBox 13"/>
          <p:cNvSpPr txBox="1">
            <a:spLocks noChangeArrowheads="1"/>
          </p:cNvSpPr>
          <p:nvPr/>
        </p:nvSpPr>
        <p:spPr bwMode="auto">
          <a:xfrm>
            <a:off x="836613" y="2465388"/>
            <a:ext cx="1338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Human genome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6169819" y="2318544"/>
            <a:ext cx="1079500" cy="46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8" name="TextBox 13"/>
          <p:cNvSpPr txBox="1">
            <a:spLocks noChangeArrowheads="1"/>
          </p:cNvSpPr>
          <p:nvPr/>
        </p:nvSpPr>
        <p:spPr bwMode="auto">
          <a:xfrm>
            <a:off x="5410200" y="3092450"/>
            <a:ext cx="192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James Watsons genome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924800" y="4800600"/>
            <a:ext cx="9779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239713" y="228600"/>
            <a:ext cx="8664575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Calibri" charset="0"/>
              </a:rPr>
              <a:t>DNA sequencing revolution</a:t>
            </a:r>
          </a:p>
        </p:txBody>
      </p:sp>
      <p:sp>
        <p:nvSpPr>
          <p:cNvPr id="276491" name="Rectangle 20"/>
          <p:cNvSpPr>
            <a:spLocks noChangeArrowheads="1"/>
          </p:cNvSpPr>
          <p:nvPr/>
        </p:nvSpPr>
        <p:spPr bwMode="auto">
          <a:xfrm>
            <a:off x="5181600" y="4343400"/>
            <a:ext cx="2417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Center for Metagenomic</a:t>
            </a:r>
          </a:p>
          <a:p>
            <a:pPr algn="ctr"/>
            <a:r>
              <a:rPr lang="en-US" sz="1400"/>
              <a:t>   Sequence Analysis (KAW)</a:t>
            </a:r>
          </a:p>
        </p:txBody>
      </p:sp>
      <p:sp>
        <p:nvSpPr>
          <p:cNvPr id="276492" name="Rectangle 21"/>
          <p:cNvSpPr>
            <a:spLocks noChangeArrowheads="1"/>
          </p:cNvSpPr>
          <p:nvPr/>
        </p:nvSpPr>
        <p:spPr bwMode="auto">
          <a:xfrm>
            <a:off x="6858000" y="5943600"/>
            <a:ext cx="203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Science for Life </a:t>
            </a:r>
          </a:p>
          <a:p>
            <a:pPr algn="ctr"/>
            <a:r>
              <a:rPr lang="en-US" sz="1400"/>
              <a:t>Laboratory (SciLifeLab)</a:t>
            </a:r>
          </a:p>
        </p:txBody>
      </p:sp>
      <p:sp>
        <p:nvSpPr>
          <p:cNvPr id="276493" name="Rectangle 22"/>
          <p:cNvSpPr>
            <a:spLocks noChangeArrowheads="1"/>
          </p:cNvSpPr>
          <p:nvPr/>
        </p:nvSpPr>
        <p:spPr bwMode="auto">
          <a:xfrm>
            <a:off x="6172200" y="5029200"/>
            <a:ext cx="2703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Swedish National Infrastructure </a:t>
            </a:r>
          </a:p>
          <a:p>
            <a:pPr algn="ctr"/>
            <a:r>
              <a:rPr lang="en-US" sz="1400"/>
              <a:t>for Large-Scale Sequencing </a:t>
            </a:r>
          </a:p>
          <a:p>
            <a:pPr algn="ctr"/>
            <a:r>
              <a:rPr lang="en-US" sz="1400"/>
              <a:t>(SNISS)</a:t>
            </a:r>
          </a:p>
        </p:txBody>
      </p:sp>
      <p:cxnSp>
        <p:nvCxnSpPr>
          <p:cNvPr id="4" name="Straight Arrow Connector 19"/>
          <p:cNvCxnSpPr/>
          <p:nvPr/>
        </p:nvCxnSpPr>
        <p:spPr>
          <a:xfrm flipV="1">
            <a:off x="4800600" y="4191000"/>
            <a:ext cx="31242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7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Ion Torrent - H</a:t>
            </a:r>
            <a:r>
              <a:rPr lang="en-US" baseline="30000"/>
              <a:t>+</a:t>
            </a:r>
            <a:r>
              <a:rPr lang="en-US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9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5"/>
            <a:ext cx="3200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2605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500 Mb – 1.3 Gb /180 - 240 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20 000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Pacific Bioscience</a:t>
            </a:r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7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71500"/>
            <a:ext cx="7899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210393"/>
              </p:ext>
            </p:extLst>
          </p:nvPr>
        </p:nvGraphicFramePr>
        <p:xfrm>
          <a:off x="235678" y="197958"/>
          <a:ext cx="8672629" cy="6100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753"/>
                <a:gridCol w="1143464"/>
                <a:gridCol w="1177244"/>
                <a:gridCol w="1233042"/>
                <a:gridCol w="1233042"/>
                <a:gridCol w="1233042"/>
                <a:gridCol w="1233042"/>
              </a:tblGrid>
              <a:tr h="6142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Illumina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HiSeq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Illumina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SOLiD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Wildfire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Ion Torrent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Ion</a:t>
                      </a:r>
                      <a:r>
                        <a:rPr lang="en-US" baseline="0" dirty="0" smtClean="0"/>
                        <a:t> Proton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PacBio</a:t>
                      </a:r>
                      <a:endParaRPr lang="en-US" dirty="0"/>
                    </a:p>
                  </a:txBody>
                  <a:tcPr/>
                </a:tc>
              </a:tr>
              <a:tr h="773175">
                <a:tc>
                  <a:txBody>
                    <a:bodyPr/>
                    <a:lstStyle/>
                    <a:p>
                      <a:r>
                        <a:rPr lang="en-US" dirty="0" smtClean="0"/>
                        <a:t>Read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+</a:t>
                      </a:r>
                    </a:p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100" dirty="0" smtClean="0"/>
                        <a:t>(150+150 </a:t>
                      </a:r>
                      <a:r>
                        <a:rPr lang="en-US" sz="1100" dirty="0" err="1" smtClean="0"/>
                        <a:t>bp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+</a:t>
                      </a:r>
                    </a:p>
                    <a:p>
                      <a:r>
                        <a:rPr lang="en-US" dirty="0" smtClean="0"/>
                        <a:t>250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200" dirty="0" smtClean="0"/>
                        <a:t>(350+350 </a:t>
                      </a:r>
                      <a:r>
                        <a:rPr lang="en-US" sz="1200" dirty="0" err="1" smtClean="0"/>
                        <a:t>bp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</a:t>
                      </a:r>
                      <a:r>
                        <a:rPr lang="en-US" dirty="0" err="1" smtClean="0"/>
                        <a:t>bp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200" dirty="0" smtClean="0"/>
                        <a:t>(500 </a:t>
                      </a:r>
                      <a:r>
                        <a:rPr lang="en-US" sz="1200" dirty="0" err="1" smtClean="0"/>
                        <a:t>bp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bp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bp</a:t>
                      </a:r>
                      <a:r>
                        <a:rPr lang="en-US" dirty="0" smtClean="0"/>
                        <a:t> – 40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Kbp</a:t>
                      </a:r>
                      <a:endParaRPr lang="en-US" dirty="0"/>
                    </a:p>
                  </a:txBody>
                  <a:tcPr/>
                </a:tc>
              </a:tr>
              <a:tr h="877489">
                <a:tc>
                  <a:txBody>
                    <a:bodyPr/>
                    <a:lstStyle/>
                    <a:p>
                      <a:r>
                        <a:rPr lang="en-US" dirty="0" smtClean="0"/>
                        <a:t>WGS:</a:t>
                      </a:r>
                    </a:p>
                    <a:p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human</a:t>
                      </a:r>
                    </a:p>
                    <a:p>
                      <a:r>
                        <a:rPr lang="en-US" dirty="0" smtClean="0"/>
                        <a:t>- 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++++</a:t>
                      </a:r>
                    </a:p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(+)</a:t>
                      </a:r>
                    </a:p>
                    <a:p>
                      <a:pPr algn="ctr"/>
                      <a:r>
                        <a:rPr lang="en-US" b="1" dirty="0" smtClean="0"/>
                        <a:t>(+)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</a:t>
                      </a:r>
                    </a:p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(+++++)</a:t>
                      </a:r>
                    </a:p>
                    <a:p>
                      <a:pPr algn="ctr"/>
                      <a:r>
                        <a:rPr lang="en-US" b="1" dirty="0" smtClean="0"/>
                        <a:t>+++++</a:t>
                      </a:r>
                      <a:endParaRPr lang="en-US" b="1" dirty="0"/>
                    </a:p>
                  </a:txBody>
                  <a:tcPr/>
                </a:tc>
              </a:tr>
              <a:tr h="383795">
                <a:tc>
                  <a:txBody>
                    <a:bodyPr/>
                    <a:lstStyle/>
                    <a:p>
                      <a:r>
                        <a:rPr lang="en-US" dirty="0" smtClean="0"/>
                        <a:t>De novo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+++++</a:t>
                      </a:r>
                      <a:endParaRPr lang="en-US" b="1" dirty="0"/>
                    </a:p>
                  </a:txBody>
                  <a:tcPr/>
                </a:tc>
              </a:tr>
              <a:tr h="684646">
                <a:tc>
                  <a:txBody>
                    <a:bodyPr/>
                    <a:lstStyle/>
                    <a:p>
                      <a:r>
                        <a:rPr lang="en-US" dirty="0" smtClean="0"/>
                        <a:t>RNA-</a:t>
                      </a:r>
                      <a:r>
                        <a:rPr lang="en-US" dirty="0" err="1" smtClean="0"/>
                        <a:t>seq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+++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+++*</a:t>
                      </a:r>
                      <a:endParaRPr lang="en-US" b="1" dirty="0"/>
                    </a:p>
                  </a:txBody>
                  <a:tcPr/>
                </a:tc>
              </a:tr>
              <a:tr h="4381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++++</a:t>
                      </a:r>
                      <a:endParaRPr lang="en-US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4381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Amplicon</a:t>
                      </a:r>
                      <a:r>
                        <a:rPr lang="en-US" dirty="0" smtClean="0"/>
                        <a:t>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</a:t>
                      </a:r>
                      <a:endParaRPr lang="en-US" b="1" dirty="0"/>
                    </a:p>
                  </a:txBody>
                  <a:tcPr/>
                </a:tc>
              </a:tr>
              <a:tr h="34363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Metylation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++++***</a:t>
                      </a:r>
                      <a:endParaRPr lang="en-US" b="1" dirty="0"/>
                    </a:p>
                  </a:txBody>
                  <a:tcPr/>
                </a:tc>
              </a:tr>
              <a:tr h="65726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 re-</a:t>
                      </a:r>
                      <a:r>
                        <a:rPr lang="en-US" dirty="0" err="1" smtClean="0"/>
                        <a:t>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(+)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</a:tr>
              <a:tr h="75525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(+)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(+)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285" y="6475098"/>
            <a:ext cx="808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Only whole-length transcripts; ** Depends on </a:t>
            </a:r>
            <a:r>
              <a:rPr lang="en-US" dirty="0" err="1" smtClean="0"/>
              <a:t>amplicon</a:t>
            </a:r>
            <a:r>
              <a:rPr lang="en-US" dirty="0" smtClean="0"/>
              <a:t> size; *** Only prokaryotes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83" y="3318157"/>
            <a:ext cx="2218137" cy="2614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275" y="3318157"/>
            <a:ext cx="2380969" cy="261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83" y="1246684"/>
            <a:ext cx="2208697" cy="1666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263" y="1132265"/>
            <a:ext cx="2478981" cy="187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605" y="1223973"/>
            <a:ext cx="2478195" cy="1781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798" y="3318157"/>
            <a:ext cx="2370881" cy="26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2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200"/>
            <a:ext cx="8229600" cy="5665019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Garbage in – garbage out: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sequencing success to </a:t>
            </a:r>
            <a:r>
              <a:rPr lang="en-US" b="1" dirty="0" smtClean="0"/>
              <a:t>90%</a:t>
            </a:r>
            <a:r>
              <a:rPr lang="en-US" dirty="0" smtClean="0"/>
              <a:t> depends on the </a:t>
            </a:r>
            <a:r>
              <a:rPr lang="en-US" b="1" dirty="0" smtClean="0">
                <a:solidFill>
                  <a:srgbClr val="FF0000"/>
                </a:solidFill>
              </a:rPr>
              <a:t>sample quality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1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49300"/>
            <a:ext cx="71501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0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893" y="0"/>
            <a:ext cx="7066072" cy="1143000"/>
          </a:xfrm>
        </p:spPr>
        <p:txBody>
          <a:bodyPr/>
          <a:lstStyle/>
          <a:p>
            <a:r>
              <a:rPr lang="en-US" dirty="0" smtClean="0"/>
              <a:t>Making a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7132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3258435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8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prep: general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6" y="3137674"/>
            <a:ext cx="2834677" cy="201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71" y="1529310"/>
            <a:ext cx="83024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 DNA as a crystal vase: it is fragile when in solution</a:t>
            </a:r>
          </a:p>
          <a:p>
            <a:endParaRPr lang="en-US" sz="2400" dirty="0"/>
          </a:p>
          <a:p>
            <a:r>
              <a:rPr lang="en-US" sz="2400" dirty="0" smtClean="0"/>
              <a:t>As soon as DNA is released from the cells – use wide-bore tips</a:t>
            </a:r>
          </a:p>
          <a:p>
            <a:endParaRPr lang="en-US" sz="2400" dirty="0"/>
          </a:p>
          <a:p>
            <a:r>
              <a:rPr lang="en-US" sz="2400" dirty="0" smtClean="0"/>
              <a:t>Limit pipetting to minimum</a:t>
            </a:r>
          </a:p>
          <a:p>
            <a:endParaRPr lang="en-US" sz="2400" dirty="0"/>
          </a:p>
          <a:p>
            <a:r>
              <a:rPr lang="en-US" sz="2400" dirty="0" smtClean="0"/>
              <a:t>Never vortex!</a:t>
            </a:r>
          </a:p>
          <a:p>
            <a:endParaRPr lang="en-US" sz="2400" dirty="0"/>
          </a:p>
          <a:p>
            <a:r>
              <a:rPr lang="en-US" sz="2400" dirty="0" smtClean="0"/>
              <a:t>Do not heat above 65°C</a:t>
            </a:r>
          </a:p>
          <a:p>
            <a:endParaRPr lang="en-US" sz="2400" dirty="0"/>
          </a:p>
          <a:p>
            <a:r>
              <a:rPr lang="en-US" sz="2400" dirty="0" smtClean="0"/>
              <a:t>Reduce amount of freeze-thaw cycles to minimum </a:t>
            </a:r>
          </a:p>
          <a:p>
            <a:endParaRPr lang="en-US" sz="2400" dirty="0"/>
          </a:p>
          <a:p>
            <a:r>
              <a:rPr lang="en-US" sz="2400" dirty="0" smtClean="0"/>
              <a:t>Make several </a:t>
            </a:r>
            <a:r>
              <a:rPr lang="en-US" sz="2400" dirty="0" err="1" smtClean="0"/>
              <a:t>aliquotes</a:t>
            </a:r>
            <a:r>
              <a:rPr lang="en-US" sz="2400" dirty="0" smtClean="0"/>
              <a:t> of the stock DNA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0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8135"/>
            <a:ext cx="7611310" cy="39801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702742" y="1417638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43000">
                  <a:schemeClr val="accent3">
                    <a:lumMod val="75000"/>
                    <a:alpha val="95000"/>
                  </a:schemeClr>
                </a:gs>
                <a:gs pos="88000">
                  <a:srgbClr val="FFFFFF">
                    <a:alpha val="87000"/>
                  </a:srgbClr>
                </a:gs>
              </a:gsLst>
              <a:lin ang="1656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97301" y="2337532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599244" y="2503147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599244" y="3234789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02742" y="2624961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34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7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Post-extraction cleanup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2" y="1331714"/>
            <a:ext cx="970661" cy="216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218" y="1997283"/>
            <a:ext cx="267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Protein contamination</a:t>
            </a:r>
          </a:p>
          <a:p>
            <a:r>
              <a:rPr lang="en-US" dirty="0" smtClean="0"/>
              <a:t>- Apply phenol-chloroform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90" y="3732982"/>
            <a:ext cx="3147173" cy="197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3" y="3732983"/>
            <a:ext cx="1006991" cy="2690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591" y="5777374"/>
            <a:ext cx="214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Phenol carry-over or </a:t>
            </a:r>
          </a:p>
          <a:p>
            <a:r>
              <a:rPr lang="en-US" b="1" dirty="0" smtClean="0"/>
              <a:t>overloaded sample?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31714"/>
            <a:ext cx="1840223" cy="232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2719" y="1997283"/>
            <a:ext cx="24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RNA contamination</a:t>
            </a:r>
          </a:p>
          <a:p>
            <a:r>
              <a:rPr lang="en-US" dirty="0" smtClean="0"/>
              <a:t>- Apply </a:t>
            </a:r>
            <a:r>
              <a:rPr lang="en-US" dirty="0" err="1" smtClean="0"/>
              <a:t>RNase</a:t>
            </a:r>
            <a:r>
              <a:rPr lang="en-US" dirty="0" smtClean="0"/>
              <a:t>, followed</a:t>
            </a:r>
          </a:p>
          <a:p>
            <a:r>
              <a:rPr lang="en-US" dirty="0"/>
              <a:t>b</a:t>
            </a:r>
            <a:r>
              <a:rPr lang="en-US" dirty="0" smtClean="0"/>
              <a:t>y phenol-chloroform</a:t>
            </a:r>
          </a:p>
          <a:p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6113" y="5711330"/>
            <a:ext cx="4293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unsure, make dilution series.</a:t>
            </a:r>
          </a:p>
          <a:p>
            <a:r>
              <a:rPr lang="en-US" dirty="0" smtClean="0"/>
              <a:t>If problem persists – try </a:t>
            </a:r>
            <a:r>
              <a:rPr lang="en-US" dirty="0" err="1" smtClean="0"/>
              <a:t>MoBio</a:t>
            </a:r>
            <a:r>
              <a:rPr lang="en-US" dirty="0" smtClean="0"/>
              <a:t> </a:t>
            </a:r>
            <a:r>
              <a:rPr lang="en-US" dirty="0" err="1" smtClean="0"/>
              <a:t>clean-up</a:t>
            </a:r>
            <a:r>
              <a:rPr lang="en-US" dirty="0" smtClean="0"/>
              <a:t> kit,</a:t>
            </a:r>
          </a:p>
          <a:p>
            <a:r>
              <a:rPr lang="en-US" dirty="0" smtClean="0"/>
              <a:t>or re-extract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8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QC control at NGI: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418306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Qubit</a:t>
            </a:r>
            <a:r>
              <a:rPr lang="en-US" dirty="0" smtClean="0"/>
              <a:t> for DNA</a:t>
            </a:r>
          </a:p>
          <a:p>
            <a:pPr lvl="1"/>
            <a:r>
              <a:rPr lang="en-US" dirty="0" smtClean="0"/>
              <a:t>Measures content of </a:t>
            </a:r>
            <a:r>
              <a:rPr lang="en-US" dirty="0" err="1" smtClean="0"/>
              <a:t>dsDNA</a:t>
            </a:r>
            <a:r>
              <a:rPr lang="en-US" dirty="0" smtClean="0"/>
              <a:t> only</a:t>
            </a:r>
          </a:p>
          <a:p>
            <a:pPr lvl="1"/>
            <a:r>
              <a:rPr lang="en-US" dirty="0" err="1" smtClean="0"/>
              <a:t>Nanodrop</a:t>
            </a:r>
            <a:r>
              <a:rPr lang="en-US" dirty="0" smtClean="0"/>
              <a:t> &amp; </a:t>
            </a:r>
            <a:r>
              <a:rPr lang="en-US" dirty="0" err="1" smtClean="0"/>
              <a:t>NanoVue</a:t>
            </a:r>
            <a:r>
              <a:rPr lang="en-US" dirty="0" smtClean="0"/>
              <a:t> overestimate concentrations up to 300%!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Bioanalyzer</a:t>
            </a:r>
            <a:r>
              <a:rPr lang="en-US" dirty="0" smtClean="0"/>
              <a:t> for RNA and </a:t>
            </a:r>
            <a:r>
              <a:rPr lang="en-US" dirty="0" err="1" smtClean="0"/>
              <a:t>amplicons</a:t>
            </a:r>
            <a:endParaRPr lang="en-US" dirty="0" smtClean="0"/>
          </a:p>
          <a:p>
            <a:pPr lvl="1"/>
            <a:r>
              <a:rPr lang="en-US" dirty="0" smtClean="0"/>
              <a:t>RNA: RIN values and concentrations</a:t>
            </a:r>
          </a:p>
          <a:p>
            <a:pPr lvl="1"/>
            <a:r>
              <a:rPr lang="en-US" dirty="0" err="1" smtClean="0"/>
              <a:t>Amplicons</a:t>
            </a:r>
            <a:r>
              <a:rPr lang="en-US" dirty="0" smtClean="0"/>
              <a:t>: size distribution (extremely important!)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331767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380334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9" y="1630680"/>
            <a:ext cx="4052711" cy="1823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5840" y="113724"/>
            <a:ext cx="5707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Bioanalyzer</a:t>
            </a:r>
            <a:r>
              <a:rPr lang="en-US" sz="3200" dirty="0" smtClean="0"/>
              <a:t>: </a:t>
            </a:r>
            <a:r>
              <a:rPr lang="en-US" sz="3200" dirty="0" err="1" smtClean="0"/>
              <a:t>amplicon</a:t>
            </a:r>
            <a:r>
              <a:rPr lang="en-US" sz="3200" dirty="0" smtClean="0"/>
              <a:t> size check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57460" y="1075710"/>
            <a:ext cx="5275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</a:p>
          <a:p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(optimally 50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029544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OK size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45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096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 smtClean="0"/>
              <a:t>NGS technologies - SUMMARY</a:t>
            </a:r>
            <a:endParaRPr lang="en-US" sz="3200" dirty="0"/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1143000" y="6248400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853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69408"/>
              </p:ext>
            </p:extLst>
          </p:nvPr>
        </p:nvGraphicFramePr>
        <p:xfrm>
          <a:off x="609600" y="1332223"/>
          <a:ext cx="7924800" cy="5013548"/>
        </p:xfrm>
        <a:graphic>
          <a:graphicData uri="http://schemas.openxmlformats.org/drawingml/2006/table">
            <a:tbl>
              <a:tblPr/>
              <a:tblGrid>
                <a:gridCol w="1295400"/>
                <a:gridCol w="1524000"/>
                <a:gridCol w="2057400"/>
                <a:gridCol w="3048000"/>
              </a:tblGrid>
              <a:tr h="439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Accuracy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Projects / applications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Homo-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polymer runs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Whole genome +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Whole genome +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Short/Medium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genome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PacBio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Low – ultra high*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Gap closure &amp; scaffolding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Low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Gap closure, scaffolding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structural variants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61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49" y="208979"/>
            <a:ext cx="8601025" cy="612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Check list: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Have others done similar work?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your </a:t>
            </a:r>
            <a:r>
              <a:rPr lang="en-US" sz="2800" b="1" dirty="0" smtClean="0"/>
              <a:t>methodology</a:t>
            </a:r>
            <a:r>
              <a:rPr lang="en-US" sz="2800" dirty="0" smtClean="0"/>
              <a:t> sound? Sample size? Repetitions?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there </a:t>
            </a:r>
            <a:r>
              <a:rPr lang="en-US" sz="2800" b="1" dirty="0" smtClean="0"/>
              <a:t>people</a:t>
            </a:r>
            <a:r>
              <a:rPr lang="en-US" sz="2800" dirty="0" smtClean="0"/>
              <a:t> to analyze the data?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there </a:t>
            </a:r>
            <a:r>
              <a:rPr lang="en-US" sz="2800" b="1" dirty="0" smtClean="0"/>
              <a:t>computer capacity </a:t>
            </a:r>
            <a:r>
              <a:rPr lang="en-US" sz="2800" dirty="0" smtClean="0"/>
              <a:t>to analyze the data?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Will you be able to </a:t>
            </a:r>
            <a:r>
              <a:rPr lang="en-US" sz="2800" b="1" dirty="0" smtClean="0"/>
              <a:t>publish</a:t>
            </a:r>
            <a:r>
              <a:rPr lang="en-US" sz="2800" dirty="0" smtClean="0"/>
              <a:t> NGS data by yourself?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PLEASE consult the sequencing </a:t>
            </a:r>
            <a:r>
              <a:rPr lang="en-US" sz="2800" b="1" dirty="0" smtClean="0">
                <a:solidFill>
                  <a:srgbClr val="FF0000"/>
                </a:solidFill>
              </a:rPr>
              <a:t>facility &amp; BILS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PRIOR </a:t>
            </a:r>
            <a:r>
              <a:rPr lang="en-US" sz="2800" b="1" dirty="0" smtClean="0">
                <a:solidFill>
                  <a:srgbClr val="FF0000"/>
                </a:solidFill>
              </a:rPr>
              <a:t>to onset </a:t>
            </a:r>
            <a:r>
              <a:rPr lang="en-US" sz="2800" b="1" dirty="0">
                <a:solidFill>
                  <a:srgbClr val="FF0000"/>
                </a:solidFill>
              </a:rPr>
              <a:t>of your project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37" y="4748866"/>
            <a:ext cx="3169464" cy="2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238" y="2712896"/>
            <a:ext cx="5437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What is sequencing?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0699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40" y="301472"/>
            <a:ext cx="8877224" cy="5905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b="1" dirty="0" smtClean="0"/>
              <a:t>Common </a:t>
            </a:r>
            <a:r>
              <a:rPr lang="en-US" sz="4200" b="1" dirty="0"/>
              <a:t>pitfalls and a piece of advise</a:t>
            </a:r>
            <a:r>
              <a:rPr lang="en-US" sz="4200" b="1" dirty="0" smtClean="0"/>
              <a:t>:</a:t>
            </a:r>
          </a:p>
          <a:p>
            <a:endParaRPr lang="en-US" sz="2600" dirty="0" smtClean="0"/>
          </a:p>
          <a:p>
            <a:r>
              <a:rPr lang="en-US" sz="2600" dirty="0" smtClean="0"/>
              <a:t>If you give us low quality DNA/RNA - expect low quality data</a:t>
            </a:r>
          </a:p>
          <a:p>
            <a:r>
              <a:rPr lang="en-US" sz="2600" dirty="0" smtClean="0"/>
              <a:t>If you give us too little DNA/RNA – expect biased data</a:t>
            </a:r>
          </a:p>
          <a:p>
            <a:pPr marL="0" indent="0">
              <a:buNone/>
            </a:pPr>
            <a:endParaRPr lang="en-US" sz="2600" dirty="0"/>
          </a:p>
          <a:p>
            <a:pPr marL="285750" indent="-285750"/>
            <a:r>
              <a:rPr lang="en-US" sz="2600" dirty="0"/>
              <a:t>Do not try to do everything by yourself</a:t>
            </a:r>
          </a:p>
          <a:p>
            <a:pPr marL="285750" indent="-285750"/>
            <a:r>
              <a:rPr lang="en-US" sz="2600" dirty="0"/>
              <a:t>Make sure there is a dedicated </a:t>
            </a:r>
            <a:r>
              <a:rPr lang="en-US" sz="2600" dirty="0" err="1"/>
              <a:t>bioinformatician</a:t>
            </a:r>
            <a:r>
              <a:rPr lang="en-US" sz="2600" dirty="0"/>
              <a:t> available</a:t>
            </a:r>
          </a:p>
          <a:p>
            <a:pPr marL="285750" indent="-285750"/>
            <a:r>
              <a:rPr lang="en-US" sz="2600" dirty="0"/>
              <a:t>Never underestimate time and money needed for data </a:t>
            </a:r>
            <a:r>
              <a:rPr lang="en-US" sz="2600" dirty="0" smtClean="0"/>
              <a:t>analysis</a:t>
            </a:r>
          </a:p>
          <a:p>
            <a:pPr marL="285750" indent="-285750"/>
            <a:endParaRPr lang="en-US" sz="2600" dirty="0"/>
          </a:p>
          <a:p>
            <a:pPr marL="285750" indent="-285750"/>
            <a:r>
              <a:rPr lang="en-US" sz="2600" dirty="0"/>
              <a:t>Google often!</a:t>
            </a:r>
          </a:p>
          <a:p>
            <a:pPr marL="285750" indent="-285750"/>
            <a:r>
              <a:rPr lang="en-US" sz="2600" dirty="0"/>
              <a:t>Use online forums, e.g. </a:t>
            </a:r>
            <a:r>
              <a:rPr lang="en-US" sz="2600" dirty="0" err="1"/>
              <a:t>SeqAnswers.com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25" y="5260261"/>
            <a:ext cx="2400975" cy="15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86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563833" y="274638"/>
            <a:ext cx="4528719" cy="1143000"/>
          </a:xfrm>
        </p:spPr>
        <p:txBody>
          <a:bodyPr/>
          <a:lstStyle/>
          <a:p>
            <a:pPr algn="l" eaLnBrk="1" hangingPunct="1"/>
            <a:r>
              <a:rPr lang="sv-SE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ＭＳ Ｐゴシック" charset="-128"/>
                <a:cs typeface="ＭＳ Ｐゴシック" charset="-128"/>
              </a:rPr>
              <a:t>Summary</a:t>
            </a:r>
            <a:endParaRPr lang="sv-S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28600" y="205343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sv-SE" dirty="0" smtClean="0">
                <a:ea typeface="ＭＳ Ｐゴシック" charset="-128"/>
                <a:cs typeface="ＭＳ Ｐゴシック" charset="-128"/>
              </a:rPr>
              <a:t>Progress is FAST-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keep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yourselves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updated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!</a:t>
            </a:r>
          </a:p>
          <a:p>
            <a:pPr marL="0" indent="0">
              <a:lnSpc>
                <a:spcPct val="90000"/>
              </a:lnSpc>
              <a:buNone/>
            </a:pP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sv-SE" dirty="0" smtClean="0">
                <a:ea typeface="ＭＳ Ｐゴシック" charset="-128"/>
                <a:cs typeface="ＭＳ Ｐゴシック" charset="-128"/>
              </a:rPr>
              <a:t>Chose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technology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based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on:</a:t>
            </a: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feasible</a:t>
            </a: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accessible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cost-effective</a:t>
            </a: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SciLifeLab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&amp;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Bioinformatics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are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here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for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you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!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sv-SE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1512" y="3949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sv-SE" sz="180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6926" y="0"/>
            <a:ext cx="2017074" cy="186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19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4976813"/>
            <a:ext cx="1179513" cy="82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25" y="5437188"/>
            <a:ext cx="979488" cy="97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13" y="2076450"/>
            <a:ext cx="1903412" cy="119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8" y="2730500"/>
            <a:ext cx="1258887" cy="113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763" y="36513"/>
            <a:ext cx="1104900" cy="106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320675"/>
            <a:ext cx="969963" cy="77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" y="136525"/>
            <a:ext cx="908050" cy="107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50" y="1016000"/>
            <a:ext cx="1042988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6063" y="1004888"/>
            <a:ext cx="1362075" cy="118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60463"/>
            <a:ext cx="862013" cy="110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1138" y="2057400"/>
            <a:ext cx="1514476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8638" y="496888"/>
            <a:ext cx="1208087" cy="98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5438" y="1381125"/>
            <a:ext cx="1027112" cy="93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6063" y="3997325"/>
            <a:ext cx="72231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8263" y="2217738"/>
            <a:ext cx="1063625" cy="85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7788" y="1884363"/>
            <a:ext cx="1244600" cy="86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8925" y="3143250"/>
            <a:ext cx="9207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9113" y="881063"/>
            <a:ext cx="1071562" cy="85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32225" y="2951163"/>
            <a:ext cx="1038225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3150" y="3897313"/>
            <a:ext cx="969963" cy="89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6063" y="2943225"/>
            <a:ext cx="946150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17888" y="4235450"/>
            <a:ext cx="1035050" cy="82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588" y="3889375"/>
            <a:ext cx="1211262" cy="93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9775" y="4975225"/>
            <a:ext cx="1430338" cy="89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94550" y="3736975"/>
            <a:ext cx="363538" cy="38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56363" y="4449763"/>
            <a:ext cx="519112" cy="52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97700" y="4305300"/>
            <a:ext cx="635000" cy="63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68413" y="5919788"/>
            <a:ext cx="1512887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3" y="4741863"/>
            <a:ext cx="1104900" cy="106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05688" y="6218238"/>
            <a:ext cx="835025" cy="55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81538" y="6029325"/>
            <a:ext cx="1079500" cy="79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32700" y="5194300"/>
            <a:ext cx="992188" cy="7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27713" y="6181725"/>
            <a:ext cx="696912" cy="64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10475" y="3298825"/>
            <a:ext cx="785813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88088" y="3295650"/>
            <a:ext cx="844550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0800" y="4940300"/>
            <a:ext cx="755650" cy="76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1463" y="5976938"/>
            <a:ext cx="841375" cy="77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229350" y="4976813"/>
            <a:ext cx="1284288" cy="114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57688" y="136525"/>
            <a:ext cx="1106487" cy="81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453063" y="417513"/>
            <a:ext cx="1220787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632700" y="4305300"/>
            <a:ext cx="608013" cy="75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132638" y="2417763"/>
            <a:ext cx="852487" cy="85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4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Portal project flow</a:t>
            </a:r>
            <a:endParaRPr lang="en-US" sz="2800" dirty="0"/>
          </a:p>
        </p:txBody>
      </p:sp>
      <p:pic>
        <p:nvPicPr>
          <p:cNvPr id="32" name="Picture 12" descr="Screen shot 2013-03-12 at 12.4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2103"/>
            <a:ext cx="2439988" cy="168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147" y="1191952"/>
            <a:ext cx="6032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NGI Project coordinators meet every second day via Skype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19004" y="6055680"/>
            <a:ext cx="721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is then assigned to a certain node and a coordinator contacts the PI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9590" y="3631611"/>
            <a:ext cx="3762568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2000" b="1" dirty="0" smtClean="0"/>
              <a:t>Project distribution is based on:</a:t>
            </a:r>
          </a:p>
          <a:p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Wish of PI</a:t>
            </a:r>
          </a:p>
          <a:p>
            <a:pPr marL="342900" indent="-342900">
              <a:buFontTx/>
              <a:buAutoNum type="arabicPeriod"/>
            </a:pPr>
            <a:r>
              <a:rPr lang="en-US" sz="2000" dirty="0" smtClean="0"/>
              <a:t>Type of sequencing technology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Type of application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Queue at technology platforms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37" y="3896465"/>
            <a:ext cx="1708720" cy="1143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5504" y="2623282"/>
            <a:ext cx="1566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Ulrika </a:t>
            </a:r>
            <a:r>
              <a:rPr lang="en-US" dirty="0" err="1" smtClean="0"/>
              <a:t>Liljedahl</a:t>
            </a:r>
            <a:endParaRPr lang="en-US" dirty="0"/>
          </a:p>
          <a:p>
            <a:r>
              <a:rPr lang="en-US" dirty="0" smtClean="0"/>
              <a:t>SNP&amp;SEQ</a:t>
            </a:r>
          </a:p>
          <a:p>
            <a:r>
              <a:rPr lang="en-US" dirty="0" smtClean="0"/>
              <a:t>Uppsala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6747" y="2688294"/>
            <a:ext cx="193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Mattias</a:t>
            </a:r>
            <a:r>
              <a:rPr lang="en-US" dirty="0" smtClean="0"/>
              <a:t> </a:t>
            </a:r>
            <a:r>
              <a:rPr lang="en-US" dirty="0" err="1" smtClean="0"/>
              <a:t>Ormestad</a:t>
            </a:r>
            <a:endParaRPr lang="en-US" dirty="0" smtClean="0"/>
          </a:p>
          <a:p>
            <a:r>
              <a:rPr lang="en-US" dirty="0" smtClean="0"/>
              <a:t>Stockholm Node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7401" y="2623282"/>
            <a:ext cx="245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Olga Vinnere Pettersson</a:t>
            </a:r>
          </a:p>
          <a:p>
            <a:r>
              <a:rPr lang="en-US" dirty="0" smtClean="0"/>
              <a:t>UGC</a:t>
            </a:r>
          </a:p>
          <a:p>
            <a:r>
              <a:rPr lang="en-US" dirty="0" smtClean="0"/>
              <a:t>Uppsala Node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47" y="1607282"/>
            <a:ext cx="825500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482" y="1519227"/>
            <a:ext cx="887021" cy="1148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071" y="1652130"/>
            <a:ext cx="1016000" cy="10160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4030707" y="3634351"/>
            <a:ext cx="621258" cy="3696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32400" y="3334625"/>
            <a:ext cx="44975" cy="4557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59711" y="3615447"/>
            <a:ext cx="583492" cy="3498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2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0"/>
          <p:cNvSpPr txBox="1">
            <a:spLocks noChangeArrowheads="1"/>
          </p:cNvSpPr>
          <p:nvPr/>
        </p:nvSpPr>
        <p:spPr bwMode="auto">
          <a:xfrm>
            <a:off x="364815" y="1007439"/>
            <a:ext cx="9103036" cy="481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HiSeq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2000/2500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	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17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MiSeq	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			3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X										10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Life 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Technologies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SOLiD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5500wildfire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Ion Torrent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2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Ion Proton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6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Sanger ABI3730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2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Pacific Biosciences RSII							2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Argus Whole Genome Mapping System			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6734" y="237074"/>
            <a:ext cx="3432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NGI Equipment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2532" y="6165502"/>
            <a:ext cx="592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One of 5 best-equipped NGS sites in Europe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476" y="488247"/>
            <a:ext cx="1219191" cy="913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84" y="1527519"/>
            <a:ext cx="1099875" cy="898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949" y="2325021"/>
            <a:ext cx="907768" cy="77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43" y="3104331"/>
            <a:ext cx="964218" cy="680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987" y="3826081"/>
            <a:ext cx="1252680" cy="891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228" y="4413767"/>
            <a:ext cx="882758" cy="869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8661" y="5283283"/>
            <a:ext cx="1104006" cy="88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45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9683" y="193810"/>
            <a:ext cx="5917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Downstream Data Analysis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9773" y="1735327"/>
            <a:ext cx="2652988" cy="13706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Bioinformatics competence IS present in research group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09738" y="1144311"/>
            <a:ext cx="4350394" cy="2200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Bioinformatics competence IS NOT present in research group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3608564" y="3646701"/>
            <a:ext cx="2376371" cy="174790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BILS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Bioinformatics Infrastructure </a:t>
            </a:r>
          </a:p>
          <a:p>
            <a:r>
              <a:rPr lang="en-US" dirty="0" smtClean="0"/>
              <a:t>for Life </a:t>
            </a:r>
          </a:p>
          <a:p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12430" y="3659276"/>
            <a:ext cx="2467529" cy="17353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WABI: </a:t>
            </a:r>
          </a:p>
          <a:p>
            <a:r>
              <a:rPr lang="en-US" dirty="0" smtClean="0"/>
              <a:t>Wallenberg </a:t>
            </a:r>
          </a:p>
          <a:p>
            <a:r>
              <a:rPr lang="en-US" dirty="0" smtClean="0"/>
              <a:t>Advanced</a:t>
            </a:r>
          </a:p>
          <a:p>
            <a:r>
              <a:rPr lang="en-US" dirty="0" smtClean="0"/>
              <a:t>Bioinformatics</a:t>
            </a:r>
          </a:p>
          <a:p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0255" y="55911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Short-term commitment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0425" y="5578564"/>
            <a:ext cx="242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Long-term commitment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77202" y="3659275"/>
            <a:ext cx="2665559" cy="173532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Cooperation with platform personnel: R&amp;D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5871" y="5594390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Co-authorship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5" idx="0"/>
          </p:cNvCxnSpPr>
          <p:nvPr/>
        </p:nvCxnSpPr>
        <p:spPr>
          <a:xfrm flipH="1">
            <a:off x="1716267" y="892815"/>
            <a:ext cx="1326495" cy="842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31706" y="892815"/>
            <a:ext cx="213747" cy="226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53398" y="3105985"/>
            <a:ext cx="6285" cy="55329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57710" y="3105984"/>
            <a:ext cx="952028" cy="553292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7118060" y="3344907"/>
            <a:ext cx="528135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4796750" y="3332332"/>
            <a:ext cx="660050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“In </a:t>
            </a:r>
            <a:r>
              <a:rPr lang="en-US" smtClean="0">
                <a:ea typeface="ＭＳ Ｐゴシック" charset="-128"/>
                <a:cs typeface="ＭＳ Ｐゴシック" charset="-128"/>
                <a:hlinkClick r:id="rId3" tooltip="Genetics"/>
              </a:rPr>
              <a:t>genetics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mtClean="0">
                <a:ea typeface="ＭＳ Ｐゴシック" charset="-128"/>
                <a:cs typeface="ＭＳ Ｐゴシック" charset="-128"/>
                <a:hlinkClick r:id="rId4" tooltip="Biochemistry"/>
              </a:rPr>
              <a:t>biochemistry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US" b="1" smtClean="0">
                <a:ea typeface="ＭＳ Ｐゴシック" charset="-128"/>
                <a:cs typeface="ＭＳ Ｐゴシック" charset="-128"/>
              </a:rPr>
              <a:t>sequencing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means to determine the </a:t>
            </a:r>
            <a:r>
              <a:rPr lang="en-US" smtClean="0">
                <a:ea typeface="ＭＳ Ｐゴシック" charset="-128"/>
                <a:cs typeface="ＭＳ Ｐゴシック" charset="-128"/>
                <a:hlinkClick r:id="rId5" tooltip="Primary structure"/>
              </a:rPr>
              <a:t>primary structure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(or primary sequence) of an unbranched </a:t>
            </a:r>
            <a:r>
              <a:rPr lang="en-US" smtClean="0">
                <a:ea typeface="ＭＳ Ｐゴシック" charset="-128"/>
                <a:cs typeface="ＭＳ Ｐゴシック" charset="-128"/>
                <a:hlinkClick r:id="rId6" tooltip="Biopolymer"/>
              </a:rPr>
              <a:t>biopolymer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.”  </a:t>
            </a:r>
          </a:p>
          <a:p>
            <a:pPr algn="r"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	(http://en.wikipedia.org/wiki/Sequencing)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777777"/>
              </a:clrFrom>
              <a:clrTo>
                <a:srgbClr val="777777">
                  <a:alpha val="0"/>
                </a:srgbClr>
              </a:clrTo>
            </a:clrChange>
            <a:alphaModFix amt="19000"/>
          </a:blip>
          <a:srcRect/>
          <a:stretch>
            <a:fillRect/>
          </a:stretch>
        </p:blipFill>
        <p:spPr bwMode="auto">
          <a:xfrm>
            <a:off x="729762" y="22582"/>
            <a:ext cx="7957038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252046" y="695325"/>
            <a:ext cx="2406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 charset="0"/>
              </a:rPr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373176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 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457201" y="0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57201" y="3910014"/>
            <a:ext cx="662633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Principle: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SYNTHESIS of DNA is randomly  </a:t>
            </a:r>
            <a:r>
              <a:rPr lang="en-US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>
                <a:latin typeface="Calibri" charset="0"/>
              </a:rPr>
              <a:t> at different points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>
                <a:latin typeface="Calibri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0075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Sanger’s sequencing</a:t>
            </a: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624" y="4056064"/>
            <a:ext cx="393602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3" name="Group 10"/>
          <p:cNvGrpSpPr>
            <a:grpSpLocks/>
          </p:cNvGrpSpPr>
          <p:nvPr/>
        </p:nvGrpSpPr>
        <p:grpSpPr bwMode="auto">
          <a:xfrm>
            <a:off x="0" y="935038"/>
            <a:ext cx="4749263" cy="2655331"/>
            <a:chOff x="0" y="1120340"/>
            <a:chExt cx="4748634" cy="2655187"/>
          </a:xfrm>
        </p:grpSpPr>
        <p:pic>
          <p:nvPicPr>
            <p:cNvPr id="25610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20340"/>
              <a:ext cx="3399181" cy="247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Box 6"/>
            <p:cNvSpPr txBox="1">
              <a:spLocks noChangeArrowheads="1"/>
            </p:cNvSpPr>
            <p:nvPr/>
          </p:nvSpPr>
          <p:spPr bwMode="auto">
            <a:xfrm>
              <a:off x="219779" y="3406215"/>
              <a:ext cx="4528855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Lack of OH-group at 3’ position of deoxyribose</a:t>
              </a:r>
            </a:p>
          </p:txBody>
        </p:sp>
        <p:sp>
          <p:nvSpPr>
            <p:cNvPr id="25612" name="TextBox 7"/>
            <p:cNvSpPr txBox="1">
              <a:spLocks noChangeArrowheads="1"/>
            </p:cNvSpPr>
            <p:nvPr/>
          </p:nvSpPr>
          <p:spPr bwMode="auto">
            <a:xfrm>
              <a:off x="1446143" y="2980789"/>
              <a:ext cx="259810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!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872513" y="3139530"/>
              <a:ext cx="92307" cy="73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flipV="1">
              <a:off x="1731734" y="3212551"/>
              <a:ext cx="141268" cy="149217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604" name="TextBox 12"/>
          <p:cNvSpPr txBox="1">
            <a:spLocks noChangeArrowheads="1"/>
          </p:cNvSpPr>
          <p:nvPr/>
        </p:nvSpPr>
        <p:spPr bwMode="auto">
          <a:xfrm>
            <a:off x="552450" y="4957763"/>
            <a:ext cx="2840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Fluorescent dye terminators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234343" y="4264880"/>
            <a:ext cx="996950" cy="1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37389" y="2171701"/>
            <a:ext cx="123678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7" name="TextBox 17"/>
          <p:cNvSpPr txBox="1">
            <a:spLocks noChangeArrowheads="1"/>
          </p:cNvSpPr>
          <p:nvPr/>
        </p:nvSpPr>
        <p:spPr bwMode="auto">
          <a:xfrm>
            <a:off x="5093677" y="1990726"/>
            <a:ext cx="20196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P</a:t>
            </a:r>
            <a:r>
              <a:rPr lang="en-US" sz="1800" baseline="30000">
                <a:latin typeface="Calibri" charset="0"/>
              </a:rPr>
              <a:t>32</a:t>
            </a:r>
            <a:r>
              <a:rPr lang="en-US" sz="1800">
                <a:latin typeface="Calibri" charset="0"/>
              </a:rPr>
              <a:t> labelled ddNTPs</a:t>
            </a:r>
            <a:endParaRPr lang="en-US" sz="1800" baseline="30000">
              <a:latin typeface="Calibri" charset="0"/>
            </a:endParaRPr>
          </a:p>
        </p:txBody>
      </p:sp>
      <p:pic>
        <p:nvPicPr>
          <p:cNvPr id="2560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0127" y="100013"/>
            <a:ext cx="1311519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20"/>
          <p:cNvSpPr txBox="1">
            <a:spLocks noChangeArrowheads="1"/>
          </p:cNvSpPr>
          <p:nvPr/>
        </p:nvSpPr>
        <p:spPr bwMode="auto">
          <a:xfrm>
            <a:off x="219808" y="6210301"/>
            <a:ext cx="43258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90"/>
                </a:solidFill>
                <a:latin typeface="Century Gothic" charset="0"/>
                <a:ea typeface="Century Gothic" charset="0"/>
                <a:cs typeface="Century Gothic" charset="0"/>
              </a:rPr>
              <a:t>Max fragment length – 750 bp</a:t>
            </a:r>
          </a:p>
        </p:txBody>
      </p:sp>
    </p:spTree>
    <p:extLst>
      <p:ext uri="{BB962C8B-B14F-4D97-AF65-F5344CB8AC3E}">
        <p14:creationId xmlns:p14="http://schemas.microsoft.com/office/powerpoint/2010/main" val="320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3">
            <a:lum bright="-14000" contrast="28000"/>
          </a:blip>
          <a:srcRect/>
          <a:stretch>
            <a:fillRect/>
          </a:stretch>
        </p:blipFill>
        <p:spPr bwMode="auto">
          <a:xfrm>
            <a:off x="2401766" y="1081088"/>
            <a:ext cx="41529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08085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 err="1" smtClean="0">
                <a:ea typeface="ＭＳ Ｐゴシック" charset="-128"/>
                <a:cs typeface="ＭＳ Ｐゴシック" charset="-128"/>
              </a:rPr>
              <a:t>Maxam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&amp; Gilbert Sequencing</a:t>
            </a:r>
          </a:p>
        </p:txBody>
      </p:sp>
    </p:spTree>
    <p:extLst>
      <p:ext uri="{BB962C8B-B14F-4D97-AF65-F5344CB8AC3E}">
        <p14:creationId xmlns:p14="http://schemas.microsoft.com/office/powerpoint/2010/main" val="249425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2210</Words>
  <Application>Microsoft Macintosh PowerPoint</Application>
  <PresentationFormat>On-screen Show (4:3)</PresentationFormat>
  <Paragraphs>595</Paragraphs>
  <Slides>58</Slides>
  <Notes>29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Next Generation Sequencing –  An Overview</vt:lpstr>
      <vt:lpstr>Today we will talk about:</vt:lpstr>
      <vt:lpstr>PowerPoint Presentation</vt:lpstr>
      <vt:lpstr>PowerPoint Presentation</vt:lpstr>
      <vt:lpstr>PowerPoint Presentation</vt:lpstr>
      <vt:lpstr>PowerPoint Presentation</vt:lpstr>
      <vt:lpstr>Once upon a time…</vt:lpstr>
      <vt:lpstr>Sanger’s sequencing</vt:lpstr>
      <vt:lpstr>Maxam &amp; Gilbert Sequencing</vt:lpstr>
      <vt:lpstr>Sequencing genomes  using Sanger’s method</vt:lpstr>
      <vt:lpstr>At the very beginning of genome sequencing era…</vt:lpstr>
      <vt:lpstr>PowerPoint Presentation</vt:lpstr>
      <vt:lpstr>Paradigm change</vt:lpstr>
      <vt:lpstr>PowerPoint Presentation</vt:lpstr>
      <vt:lpstr>Main hazard - DATA ANALYSIS</vt:lpstr>
      <vt:lpstr>Major NGS technologies</vt:lpstr>
      <vt:lpstr>NGS technologies</vt:lpstr>
      <vt:lpstr>Differences between platforms</vt:lpstr>
      <vt:lpstr>Roche</vt:lpstr>
      <vt:lpstr>454 Titanium GS FLX</vt:lpstr>
      <vt:lpstr>Illumina</vt:lpstr>
      <vt:lpstr>Illumina</vt:lpstr>
      <vt:lpstr>Illumina reads</vt:lpstr>
      <vt:lpstr>Life Technologies SOLiD</vt:lpstr>
      <vt:lpstr>SOLiD - ligation</vt:lpstr>
      <vt:lpstr>Life Technologies - Ion Torrent &amp; Ion Proton</vt:lpstr>
      <vt:lpstr>PowerPoint Presentation</vt:lpstr>
      <vt:lpstr>PowerPoint Presentation</vt:lpstr>
      <vt:lpstr>Ion Proton - Throughput</vt:lpstr>
      <vt:lpstr>Ion Torrent - H+ ion-sensitive field effect transistors </vt:lpstr>
      <vt:lpstr>Pacific Bioscience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BEST?</vt:lpstr>
      <vt:lpstr>Garbage in – garbage out:  sequencing success to 90% depends on the sample quality </vt:lpstr>
      <vt:lpstr>Making a NGS library</vt:lpstr>
      <vt:lpstr>What do absorption ratios tell us?</vt:lpstr>
      <vt:lpstr>Sample prep: general recommendations</vt:lpstr>
      <vt:lpstr>How to make a correct measurement</vt:lpstr>
      <vt:lpstr>Post-extraction cleanup</vt:lpstr>
      <vt:lpstr>Input QC control at NGI:</vt:lpstr>
      <vt:lpstr>PowerPoint Presentation</vt:lpstr>
      <vt:lpstr>Sample prep: take home message</vt:lpstr>
      <vt:lpstr>NGS technologies - SUMMARY</vt:lpstr>
      <vt:lpstr>PowerPoint Presentation</vt:lpstr>
      <vt:lpstr>PowerPoint Presentation</vt:lpstr>
      <vt:lpstr>Summary</vt:lpstr>
      <vt:lpstr>PowerPoint Presentation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An Overview</dc:title>
  <dc:creator>Olga Vinnere Pettersson</dc:creator>
  <cp:lastModifiedBy>Olga Vinnere Pettersson</cp:lastModifiedBy>
  <cp:revision>104</cp:revision>
  <dcterms:created xsi:type="dcterms:W3CDTF">2013-04-14T06:54:48Z</dcterms:created>
  <dcterms:modified xsi:type="dcterms:W3CDTF">2015-05-25T11:00:06Z</dcterms:modified>
</cp:coreProperties>
</file>