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65" r:id="rId4"/>
    <p:sldId id="371" r:id="rId5"/>
    <p:sldId id="345" r:id="rId6"/>
    <p:sldId id="258" r:id="rId7"/>
    <p:sldId id="259" r:id="rId8"/>
    <p:sldId id="260" r:id="rId9"/>
    <p:sldId id="263" r:id="rId10"/>
    <p:sldId id="264" r:id="rId11"/>
    <p:sldId id="282" r:id="rId12"/>
    <p:sldId id="266" r:id="rId13"/>
    <p:sldId id="320" r:id="rId14"/>
    <p:sldId id="343" r:id="rId15"/>
    <p:sldId id="372" r:id="rId16"/>
    <p:sldId id="292" r:id="rId17"/>
    <p:sldId id="268" r:id="rId18"/>
    <p:sldId id="269" r:id="rId19"/>
    <p:sldId id="280" r:id="rId20"/>
    <p:sldId id="271" r:id="rId21"/>
    <p:sldId id="273" r:id="rId22"/>
    <p:sldId id="274" r:id="rId23"/>
    <p:sldId id="360" r:id="rId24"/>
    <p:sldId id="279" r:id="rId25"/>
    <p:sldId id="281" r:id="rId26"/>
    <p:sldId id="288" r:id="rId27"/>
    <p:sldId id="357" r:id="rId28"/>
    <p:sldId id="358" r:id="rId29"/>
    <p:sldId id="359" r:id="rId30"/>
    <p:sldId id="289" r:id="rId31"/>
    <p:sldId id="297" r:id="rId32"/>
    <p:sldId id="349" r:id="rId33"/>
    <p:sldId id="347" r:id="rId34"/>
    <p:sldId id="348" r:id="rId35"/>
    <p:sldId id="364" r:id="rId36"/>
    <p:sldId id="303" r:id="rId37"/>
    <p:sldId id="335" r:id="rId38"/>
    <p:sldId id="339" r:id="rId39"/>
    <p:sldId id="361" r:id="rId40"/>
    <p:sldId id="368" r:id="rId41"/>
    <p:sldId id="365" r:id="rId42"/>
    <p:sldId id="366" r:id="rId43"/>
    <p:sldId id="370" r:id="rId44"/>
    <p:sldId id="367" r:id="rId45"/>
    <p:sldId id="362" r:id="rId46"/>
    <p:sldId id="363" r:id="rId47"/>
    <p:sldId id="369" r:id="rId48"/>
    <p:sldId id="304" r:id="rId49"/>
    <p:sldId id="344" r:id="rId50"/>
    <p:sldId id="346" r:id="rId51"/>
    <p:sldId id="323" r:id="rId52"/>
    <p:sldId id="315" r:id="rId53"/>
    <p:sldId id="351" r:id="rId54"/>
    <p:sldId id="352" r:id="rId55"/>
    <p:sldId id="350" r:id="rId56"/>
    <p:sldId id="353" r:id="rId57"/>
    <p:sldId id="355" r:id="rId58"/>
    <p:sldId id="356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72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olvin020:Documents:UGC:Rapportering:2014%20VR:NGI%20Performance%20summaries%20template_UG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979193426908593"/>
          <c:y val="0.0598690364826941"/>
          <c:w val="0.672598881661531"/>
          <c:h val="0.821771583065986"/>
        </c:manualLayout>
      </c:layout>
      <c:lineChart>
        <c:grouping val="standard"/>
        <c:varyColors val="0"/>
        <c:ser>
          <c:idx val="0"/>
          <c:order val="0"/>
          <c:tx>
            <c:strRef>
              <c:f>'D. Project &amp; Samples'!$B$2</c:f>
              <c:strCache>
                <c:ptCount val="1"/>
                <c:pt idx="0">
                  <c:v>Samples</c:v>
                </c:pt>
              </c:strCache>
            </c:strRef>
          </c:tx>
          <c:marker>
            <c:symbol val="none"/>
          </c:marker>
          <c:cat>
            <c:strRef>
              <c:f>'D. Project &amp; Samples'!$A$3:$A$19</c:f>
              <c:strCache>
                <c:ptCount val="17"/>
                <c:pt idx="0">
                  <c:v>Q3-10</c:v>
                </c:pt>
                <c:pt idx="1">
                  <c:v>Q4-10</c:v>
                </c:pt>
                <c:pt idx="2">
                  <c:v>Q1-11</c:v>
                </c:pt>
                <c:pt idx="3">
                  <c:v>Q2-11</c:v>
                </c:pt>
                <c:pt idx="4">
                  <c:v>Q3-11</c:v>
                </c:pt>
                <c:pt idx="5">
                  <c:v>Q4-11</c:v>
                </c:pt>
                <c:pt idx="6">
                  <c:v>Q1-12</c:v>
                </c:pt>
                <c:pt idx="7">
                  <c:v>Q2-12</c:v>
                </c:pt>
                <c:pt idx="8">
                  <c:v>Q3-12</c:v>
                </c:pt>
                <c:pt idx="9">
                  <c:v>Q4-12</c:v>
                </c:pt>
                <c:pt idx="10">
                  <c:v>Q1-13</c:v>
                </c:pt>
                <c:pt idx="11">
                  <c:v>Q2-13</c:v>
                </c:pt>
                <c:pt idx="12">
                  <c:v>Q3-13</c:v>
                </c:pt>
                <c:pt idx="13">
                  <c:v>Q4-13</c:v>
                </c:pt>
                <c:pt idx="14">
                  <c:v>Q1-14</c:v>
                </c:pt>
                <c:pt idx="15">
                  <c:v>Q2-14</c:v>
                </c:pt>
                <c:pt idx="16">
                  <c:v>Q3-14</c:v>
                </c:pt>
              </c:strCache>
            </c:strRef>
          </c:cat>
          <c:val>
            <c:numRef>
              <c:f>'D. Project &amp; Samples'!$B$3:$B$19</c:f>
              <c:numCache>
                <c:formatCode>General</c:formatCode>
                <c:ptCount val="17"/>
                <c:pt idx="0">
                  <c:v>212.0</c:v>
                </c:pt>
                <c:pt idx="1">
                  <c:v>242.0</c:v>
                </c:pt>
                <c:pt idx="2">
                  <c:v>798.0</c:v>
                </c:pt>
                <c:pt idx="3">
                  <c:v>835.0</c:v>
                </c:pt>
                <c:pt idx="4">
                  <c:v>1275.0</c:v>
                </c:pt>
                <c:pt idx="5">
                  <c:v>1263.0</c:v>
                </c:pt>
                <c:pt idx="6">
                  <c:v>1891.0</c:v>
                </c:pt>
                <c:pt idx="7">
                  <c:v>2338.0</c:v>
                </c:pt>
                <c:pt idx="8">
                  <c:v>1537.0</c:v>
                </c:pt>
                <c:pt idx="9">
                  <c:v>2325.0</c:v>
                </c:pt>
                <c:pt idx="10">
                  <c:v>1711.0</c:v>
                </c:pt>
                <c:pt idx="11">
                  <c:v>2720.0</c:v>
                </c:pt>
                <c:pt idx="12">
                  <c:v>4512.0</c:v>
                </c:pt>
                <c:pt idx="13">
                  <c:v>4117.0</c:v>
                </c:pt>
                <c:pt idx="14">
                  <c:v>4677.0</c:v>
                </c:pt>
                <c:pt idx="15">
                  <c:v>6581.0</c:v>
                </c:pt>
                <c:pt idx="16">
                  <c:v>7010.0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272136"/>
        <c:axId val="2134565112"/>
      </c:lineChart>
      <c:lineChart>
        <c:grouping val="standard"/>
        <c:varyColors val="0"/>
        <c:ser>
          <c:idx val="1"/>
          <c:order val="1"/>
          <c:tx>
            <c:strRef>
              <c:f>'D. Project &amp; Samples'!$C$2</c:f>
              <c:strCache>
                <c:ptCount val="1"/>
                <c:pt idx="0">
                  <c:v>Projects</c:v>
                </c:pt>
              </c:strCache>
            </c:strRef>
          </c:tx>
          <c:marker>
            <c:symbol val="none"/>
          </c:marker>
          <c:cat>
            <c:strRef>
              <c:f>'D. Project &amp; Samples'!$A$3:$A$19</c:f>
              <c:strCache>
                <c:ptCount val="17"/>
                <c:pt idx="0">
                  <c:v>Q3-10</c:v>
                </c:pt>
                <c:pt idx="1">
                  <c:v>Q4-10</c:v>
                </c:pt>
                <c:pt idx="2">
                  <c:v>Q1-11</c:v>
                </c:pt>
                <c:pt idx="3">
                  <c:v>Q2-11</c:v>
                </c:pt>
                <c:pt idx="4">
                  <c:v>Q3-11</c:v>
                </c:pt>
                <c:pt idx="5">
                  <c:v>Q4-11</c:v>
                </c:pt>
                <c:pt idx="6">
                  <c:v>Q1-12</c:v>
                </c:pt>
                <c:pt idx="7">
                  <c:v>Q2-12</c:v>
                </c:pt>
                <c:pt idx="8">
                  <c:v>Q3-12</c:v>
                </c:pt>
                <c:pt idx="9">
                  <c:v>Q4-12</c:v>
                </c:pt>
                <c:pt idx="10">
                  <c:v>Q1-13</c:v>
                </c:pt>
                <c:pt idx="11">
                  <c:v>Q2-13</c:v>
                </c:pt>
                <c:pt idx="12">
                  <c:v>Q3-13</c:v>
                </c:pt>
                <c:pt idx="13">
                  <c:v>Q4-13</c:v>
                </c:pt>
                <c:pt idx="14">
                  <c:v>Q1-14</c:v>
                </c:pt>
                <c:pt idx="15">
                  <c:v>Q2-14</c:v>
                </c:pt>
                <c:pt idx="16">
                  <c:v>Q3-14</c:v>
                </c:pt>
              </c:strCache>
            </c:strRef>
          </c:cat>
          <c:val>
            <c:numRef>
              <c:f>'D. Project &amp; Samples'!$C$3:$C$19</c:f>
              <c:numCache>
                <c:formatCode>General</c:formatCode>
                <c:ptCount val="17"/>
                <c:pt idx="0">
                  <c:v>21.0</c:v>
                </c:pt>
                <c:pt idx="1">
                  <c:v>25.0</c:v>
                </c:pt>
                <c:pt idx="2">
                  <c:v>51.0</c:v>
                </c:pt>
                <c:pt idx="3">
                  <c:v>71.0</c:v>
                </c:pt>
                <c:pt idx="4">
                  <c:v>69.0</c:v>
                </c:pt>
                <c:pt idx="5">
                  <c:v>73.0</c:v>
                </c:pt>
                <c:pt idx="6">
                  <c:v>99.0</c:v>
                </c:pt>
                <c:pt idx="7">
                  <c:v>96.0</c:v>
                </c:pt>
                <c:pt idx="8">
                  <c:v>88.0</c:v>
                </c:pt>
                <c:pt idx="9">
                  <c:v>105.0</c:v>
                </c:pt>
                <c:pt idx="10">
                  <c:v>105.0</c:v>
                </c:pt>
                <c:pt idx="11">
                  <c:v>115.0</c:v>
                </c:pt>
                <c:pt idx="12">
                  <c:v>147.0</c:v>
                </c:pt>
                <c:pt idx="13">
                  <c:v>152.0</c:v>
                </c:pt>
                <c:pt idx="14">
                  <c:v>179.0</c:v>
                </c:pt>
                <c:pt idx="15">
                  <c:v>223.0</c:v>
                </c:pt>
                <c:pt idx="16">
                  <c:v>168.0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1157736"/>
        <c:axId val="2138115640"/>
      </c:lineChart>
      <c:catAx>
        <c:axId val="2136272136"/>
        <c:scaling>
          <c:orientation val="minMax"/>
        </c:scaling>
        <c:delete val="0"/>
        <c:axPos val="b"/>
        <c:majorTickMark val="out"/>
        <c:minorTickMark val="none"/>
        <c:tickLblPos val="nextTo"/>
        <c:crossAx val="2134565112"/>
        <c:crosses val="autoZero"/>
        <c:auto val="1"/>
        <c:lblAlgn val="ctr"/>
        <c:lblOffset val="100"/>
        <c:noMultiLvlLbl val="0"/>
      </c:catAx>
      <c:valAx>
        <c:axId val="213456511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samples</a:t>
                </a:r>
              </a:p>
            </c:rich>
          </c:tx>
          <c:layout>
            <c:manualLayout>
              <c:xMode val="edge"/>
              <c:yMode val="edge"/>
              <c:x val="0.0417391304347826"/>
              <c:y val="0.016981651849178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6272136"/>
        <c:crosses val="autoZero"/>
        <c:crossBetween val="between"/>
      </c:valAx>
      <c:valAx>
        <c:axId val="2138115640"/>
        <c:scaling>
          <c:orientation val="minMax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projects</a:t>
                </a:r>
              </a:p>
            </c:rich>
          </c:tx>
          <c:layout>
            <c:manualLayout>
              <c:xMode val="edge"/>
              <c:yMode val="edge"/>
              <c:x val="0.776872851763095"/>
              <c:y val="0.01791710554422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31157736"/>
        <c:crosses val="max"/>
        <c:crossBetween val="between"/>
      </c:valAx>
      <c:catAx>
        <c:axId val="2131157736"/>
        <c:scaling>
          <c:orientation val="minMax"/>
        </c:scaling>
        <c:delete val="1"/>
        <c:axPos val="b"/>
        <c:majorTickMark val="out"/>
        <c:minorTickMark val="none"/>
        <c:tickLblPos val="nextTo"/>
        <c:crossAx val="2138115640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845817836050275"/>
          <c:y val="0.458684914151868"/>
          <c:w val="0.115921305000095"/>
          <c:h val="0.075146542135928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70A45-E2ED-404B-A1C0-A59C8740BBC9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280671-7F99-3D4E-995E-AE32B803BC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606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94794-A686-6A40-B55A-03C10FEB4F38}" type="slidenum">
              <a:rPr lang="en-US"/>
              <a:pPr/>
              <a:t>17</a:t>
            </a:fld>
            <a:endParaRPr lang="en-US"/>
          </a:p>
        </p:txBody>
      </p:sp>
      <p:sp>
        <p:nvSpPr>
          <p:cNvPr id="12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3D8299-52F8-EA4C-BFFD-47FC10744EA2}" type="slidenum">
              <a:rPr lang="en-US"/>
              <a:pPr/>
              <a:t>18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3B2864-FD78-0446-943C-F172E8BC485E}" type="slidenum">
              <a:rPr lang="en-US"/>
              <a:pPr/>
              <a:t>19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6188E-5FFD-A14C-A5A5-344DE4B9843F}" type="slidenum">
              <a:rPr lang="en-US"/>
              <a:pPr/>
              <a:t>21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</a:t>
            </a:r>
            <a:r>
              <a:rPr lang="en-US" dirty="0" err="1" smtClean="0"/>
              <a:t>sekvensningen</a:t>
            </a:r>
            <a:r>
              <a:rPr lang="en-US" dirty="0" smtClean="0"/>
              <a:t> </a:t>
            </a:r>
            <a:r>
              <a:rPr lang="en-US" dirty="0" err="1" smtClean="0"/>
              <a:t>utförs</a:t>
            </a:r>
            <a:r>
              <a:rPr lang="en-US" baseline="0" dirty="0" smtClean="0"/>
              <a:t> 1-4 </a:t>
            </a:r>
            <a:r>
              <a:rPr lang="en-US" baseline="0" dirty="0" err="1" smtClean="0"/>
              <a:t>läsningar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beroende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typ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sekvensning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R1, I1, R2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280671-7F99-3D4E-995E-AE32B803BCD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87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F872C-A1E3-A94B-A79E-884480CB8842}" type="slidenum">
              <a:rPr lang="en-US"/>
              <a:pPr/>
              <a:t>24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7ABAB9-D0B3-4340-9C1C-D70284F728ED}" type="slidenum">
              <a:rPr lang="en-US"/>
              <a:pPr/>
              <a:t>26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0460DB-EA98-FC46-8639-73E9EE93C890}" type="slidenum">
              <a:rPr lang="en-US"/>
              <a:pPr/>
              <a:t>3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GB">
                <a:latin typeface="Calibri" charset="0"/>
              </a:rPr>
              <a:t>Tight schedule, Lunch (wrap) at level 2, Dinner at level 2, speakers hand in USB, Thanks to Anders Andersson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72B3DB26-5074-4F4B-9FAD-E2D6292A0089}" type="slidenum">
              <a:rPr lang="sv-SE" sz="1200"/>
              <a:pPr algn="r"/>
              <a:t>28</a:t>
            </a:fld>
            <a:endParaRPr lang="sv-SE" sz="120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39FC48-0AFE-C14A-95E7-C3BDF7F315F9}" type="slidenum">
              <a:rPr lang="en-US"/>
              <a:pPr/>
              <a:t>30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D38D1B-05FA-2A4E-9B05-691B1EB98909}" type="slidenum">
              <a:rPr lang="en-US"/>
              <a:pPr/>
              <a:t>31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3C8402-8319-6B45-A9FA-5D82BFB8DB5F}" type="slidenum">
              <a:rPr lang="en-US"/>
              <a:pPr/>
              <a:t>48</a:t>
            </a:fld>
            <a:endParaRPr lang="en-US"/>
          </a:p>
        </p:txBody>
      </p:sp>
      <p:sp>
        <p:nvSpPr>
          <p:cNvPr id="279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sv-SE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D36BDB-48E3-8947-BBEA-F37656EAF561}" type="slidenum">
              <a:rPr lang="en-US"/>
              <a:pPr/>
              <a:t>54</a:t>
            </a:fld>
            <a:endParaRPr lang="en-US"/>
          </a:p>
        </p:txBody>
      </p:sp>
      <p:sp>
        <p:nvSpPr>
          <p:cNvPr id="289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sv-SE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defTabSz="457200">
              <a:spcBef>
                <a:spcPct val="0"/>
              </a:spcBef>
            </a:pPr>
            <a:endParaRPr lang="sv-SE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Placeholder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Placeholder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4D0978-D5BB-B349-A7A8-5BA9FA586A61}" type="slidenum">
              <a:rPr lang="en-US"/>
              <a:pPr/>
              <a:t>12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864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70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4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7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50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3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57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51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38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5A1F8-496A-9B41-8581-71C1BCC1F1E7}" type="datetimeFigureOut">
              <a:rPr lang="en-US" smtClean="0"/>
              <a:t>14/09/15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6022B-1AC0-1941-BB8B-B78CFED60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1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hyperlink" Target="http://journals.plos.org/plosbiology/article?id=10.1371/journal.pbio.100174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jpeg"/><Relationship Id="rId10" Type="http://schemas.openxmlformats.org/officeDocument/2006/relationships/image" Target="../media/image51.jpeg"/><Relationship Id="rId11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66.jpeg"/><Relationship Id="rId5" Type="http://schemas.microsoft.com/office/2007/relationships/hdphoto" Target="../media/hdphoto2.wdp"/><Relationship Id="rId6" Type="http://schemas.openxmlformats.org/officeDocument/2006/relationships/image" Target="../media/image67.png"/><Relationship Id="rId7" Type="http://schemas.openxmlformats.org/officeDocument/2006/relationships/image" Target="../media/image39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00.png"/><Relationship Id="rId21" Type="http://schemas.openxmlformats.org/officeDocument/2006/relationships/image" Target="../media/image101.png"/><Relationship Id="rId22" Type="http://schemas.openxmlformats.org/officeDocument/2006/relationships/image" Target="../media/image102.png"/><Relationship Id="rId23" Type="http://schemas.openxmlformats.org/officeDocument/2006/relationships/image" Target="../media/image103.png"/><Relationship Id="rId24" Type="http://schemas.openxmlformats.org/officeDocument/2006/relationships/image" Target="../media/image104.png"/><Relationship Id="rId25" Type="http://schemas.openxmlformats.org/officeDocument/2006/relationships/image" Target="../media/image105.png"/><Relationship Id="rId26" Type="http://schemas.openxmlformats.org/officeDocument/2006/relationships/image" Target="../media/image106.png"/><Relationship Id="rId27" Type="http://schemas.openxmlformats.org/officeDocument/2006/relationships/image" Target="../media/image107.png"/><Relationship Id="rId28" Type="http://schemas.openxmlformats.org/officeDocument/2006/relationships/image" Target="../media/image108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30" Type="http://schemas.openxmlformats.org/officeDocument/2006/relationships/image" Target="../media/image110.png"/><Relationship Id="rId31" Type="http://schemas.openxmlformats.org/officeDocument/2006/relationships/image" Target="../media/image111.png"/><Relationship Id="rId32" Type="http://schemas.openxmlformats.org/officeDocument/2006/relationships/image" Target="../media/image112.png"/><Relationship Id="rId9" Type="http://schemas.openxmlformats.org/officeDocument/2006/relationships/image" Target="../media/image89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8" Type="http://schemas.openxmlformats.org/officeDocument/2006/relationships/image" Target="../media/image88.png"/><Relationship Id="rId33" Type="http://schemas.openxmlformats.org/officeDocument/2006/relationships/image" Target="../media/image113.png"/><Relationship Id="rId34" Type="http://schemas.openxmlformats.org/officeDocument/2006/relationships/image" Target="../media/image114.png"/><Relationship Id="rId35" Type="http://schemas.openxmlformats.org/officeDocument/2006/relationships/image" Target="../media/image115.png"/><Relationship Id="rId36" Type="http://schemas.openxmlformats.org/officeDocument/2006/relationships/image" Target="../media/image116.png"/><Relationship Id="rId10" Type="http://schemas.openxmlformats.org/officeDocument/2006/relationships/image" Target="../media/image90.png"/><Relationship Id="rId11" Type="http://schemas.openxmlformats.org/officeDocument/2006/relationships/image" Target="../media/image91.png"/><Relationship Id="rId12" Type="http://schemas.openxmlformats.org/officeDocument/2006/relationships/image" Target="../media/image92.png"/><Relationship Id="rId13" Type="http://schemas.openxmlformats.org/officeDocument/2006/relationships/image" Target="../media/image93.png"/><Relationship Id="rId14" Type="http://schemas.openxmlformats.org/officeDocument/2006/relationships/image" Target="../media/image94.png"/><Relationship Id="rId15" Type="http://schemas.openxmlformats.org/officeDocument/2006/relationships/image" Target="../media/image95.png"/><Relationship Id="rId16" Type="http://schemas.openxmlformats.org/officeDocument/2006/relationships/image" Target="../media/image96.png"/><Relationship Id="rId17" Type="http://schemas.openxmlformats.org/officeDocument/2006/relationships/image" Target="../media/image97.png"/><Relationship Id="rId18" Type="http://schemas.openxmlformats.org/officeDocument/2006/relationships/image" Target="../media/image98.png"/><Relationship Id="rId19" Type="http://schemas.openxmlformats.org/officeDocument/2006/relationships/image" Target="../media/image99.png"/><Relationship Id="rId37" Type="http://schemas.openxmlformats.org/officeDocument/2006/relationships/image" Target="../media/image117.png"/><Relationship Id="rId38" Type="http://schemas.openxmlformats.org/officeDocument/2006/relationships/image" Target="../media/image118.png"/><Relationship Id="rId39" Type="http://schemas.openxmlformats.org/officeDocument/2006/relationships/image" Target="../media/image119.png"/><Relationship Id="rId40" Type="http://schemas.openxmlformats.org/officeDocument/2006/relationships/image" Target="../media/image120.png"/><Relationship Id="rId41" Type="http://schemas.openxmlformats.org/officeDocument/2006/relationships/image" Target="../media/image121.png"/><Relationship Id="rId42" Type="http://schemas.openxmlformats.org/officeDocument/2006/relationships/image" Target="../media/image122.png"/><Relationship Id="rId43" Type="http://schemas.openxmlformats.org/officeDocument/2006/relationships/image" Target="../media/image12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image" Target="../media/image1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6" Type="http://schemas.openxmlformats.org/officeDocument/2006/relationships/image" Target="../media/image134.png"/><Relationship Id="rId7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4" Type="http://schemas.openxmlformats.org/officeDocument/2006/relationships/image" Target="../media/image138.png"/><Relationship Id="rId5" Type="http://schemas.openxmlformats.org/officeDocument/2006/relationships/image" Target="../media/image139.png"/><Relationship Id="rId6" Type="http://schemas.openxmlformats.org/officeDocument/2006/relationships/image" Target="../media/image140.png"/><Relationship Id="rId7" Type="http://schemas.openxmlformats.org/officeDocument/2006/relationships/image" Target="../media/image141.png"/><Relationship Id="rId8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Genetics" TargetMode="External"/><Relationship Id="rId4" Type="http://schemas.openxmlformats.org/officeDocument/2006/relationships/hyperlink" Target="http://en.wikipedia.org/wiki/Biochemistry" TargetMode="External"/><Relationship Id="rId5" Type="http://schemas.openxmlformats.org/officeDocument/2006/relationships/hyperlink" Target="http://en.wikipedia.org/wiki/Primary_structure" TargetMode="External"/><Relationship Id="rId6" Type="http://schemas.openxmlformats.org/officeDocument/2006/relationships/hyperlink" Target="http://en.wikipedia.org/wiki/Biopolymer" TargetMode="Externa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525" y="2130425"/>
            <a:ext cx="9022299" cy="147002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Next Generation Sequencing –</a:t>
            </a:r>
            <a:b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</a:br>
            <a:r>
              <a:rPr lang="en-US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An Overview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9525" y="4366760"/>
            <a:ext cx="8009343" cy="175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Olga Vinnere Pettersson, PhD</a:t>
            </a:r>
          </a:p>
          <a:p>
            <a:r>
              <a:rPr lang="en-US" sz="3000" dirty="0" smtClean="0"/>
              <a:t>National Genomics Infrastructure hosted by </a:t>
            </a:r>
            <a:r>
              <a:rPr lang="en-US" sz="3000" dirty="0" err="1" smtClean="0"/>
              <a:t>ScilifeLab</a:t>
            </a:r>
            <a:r>
              <a:rPr lang="en-US" sz="3000" dirty="0" smtClean="0"/>
              <a:t>,</a:t>
            </a:r>
          </a:p>
          <a:p>
            <a:r>
              <a:rPr lang="en-US" sz="3000" dirty="0" smtClean="0"/>
              <a:t>Uppsala Node (UGC)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974" y="37049"/>
            <a:ext cx="3221851" cy="1090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76" y="389025"/>
            <a:ext cx="2370111" cy="738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17338" y="6457767"/>
            <a:ext cx="159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Version 5.2.3.d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76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/>
          </p:cNvSpPr>
          <p:nvPr>
            <p:ph type="title"/>
          </p:nvPr>
        </p:nvSpPr>
        <p:spPr>
          <a:xfrm>
            <a:off x="457200" y="47466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>
                <a:ea typeface="ＭＳ Ｐゴシック" charset="-128"/>
                <a:cs typeface="ＭＳ Ｐゴシック" charset="-128"/>
              </a:rPr>
              <a:t>At the very beginning of genome sequencing era…</a:t>
            </a:r>
          </a:p>
        </p:txBody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>
          <a:xfrm>
            <a:off x="328246" y="1960564"/>
            <a:ext cx="8921262" cy="4352925"/>
          </a:xfrm>
        </p:spPr>
        <p:txBody>
          <a:bodyPr/>
          <a:lstStyle/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genome: virus </a:t>
            </a:r>
            <a:r>
              <a:rPr lang="sv-SE" sz="2200">
                <a:ea typeface="ＭＳ Ｐゴシック" charset="-128"/>
                <a:cs typeface="ＭＳ Ｐゴシック" charset="-128"/>
                <a:sym typeface="Symbol" charset="2"/>
              </a:rPr>
              <a:t> </a:t>
            </a:r>
            <a:r>
              <a:rPr lang="sv-SE" sz="2200">
                <a:ea typeface="ＭＳ Ｐゴシック" charset="-128"/>
                <a:cs typeface="ＭＳ Ｐゴシック" charset="-128"/>
              </a:rPr>
              <a:t>X 174 - 5 368 bp (1977)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Haemophilus influenzae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1.5 Mb (1995)</a:t>
            </a:r>
            <a:endParaRPr lang="sv-SE" sz="2200" i="1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eukaryote: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Saccharomyces cerevisiae - </a:t>
            </a:r>
            <a:r>
              <a:rPr lang="sv-SE" sz="2200">
                <a:ea typeface="ＭＳ Ｐゴシック" charset="-128"/>
                <a:cs typeface="ＭＳ Ｐゴシック" charset="-128"/>
              </a:rPr>
              <a:t>12.4 Mb (1996)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multicellular organism: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Cenorhabditis elegans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- 100 MB (1998-2002)</a:t>
            </a:r>
          </a:p>
          <a:p>
            <a:pPr eaLnBrk="1" hangingPunct="1">
              <a:lnSpc>
                <a:spcPct val="230000"/>
              </a:lnSpc>
            </a:pPr>
            <a:r>
              <a:rPr lang="sv-SE" sz="2200">
                <a:ea typeface="ＭＳ Ｐゴシック" charset="-128"/>
                <a:cs typeface="ＭＳ Ｐゴシック" charset="-128"/>
              </a:rPr>
              <a:t>First plant: </a:t>
            </a:r>
            <a:r>
              <a:rPr lang="sv-SE" sz="2200" i="1">
                <a:ea typeface="ＭＳ Ｐゴシック" charset="-128"/>
                <a:cs typeface="ＭＳ Ｐゴシック" charset="-128"/>
              </a:rPr>
              <a:t>Arabidopsis thaliana</a:t>
            </a:r>
            <a:r>
              <a:rPr lang="sv-SE" sz="2200">
                <a:ea typeface="ＭＳ Ｐゴシック" charset="-128"/>
                <a:cs typeface="ＭＳ Ｐゴシック" charset="-128"/>
              </a:rPr>
              <a:t> - 157 Mb (2000)</a:t>
            </a:r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31" y="5430838"/>
            <a:ext cx="546589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31" y="4614864"/>
            <a:ext cx="559777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854" y="3929063"/>
            <a:ext cx="548054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854" y="2924175"/>
            <a:ext cx="58762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854" y="2271714"/>
            <a:ext cx="587620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3198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sv-SE" sz="4400">
                <a:latin typeface="Calibri" charset="0"/>
              </a:rPr>
              <a:t>Just an interesting comparison:</a:t>
            </a:r>
          </a:p>
        </p:txBody>
      </p:sp>
      <p:sp>
        <p:nvSpPr>
          <p:cNvPr id="54274" name="Rectangle 3"/>
          <p:cNvSpPr>
            <a:spLocks/>
          </p:cNvSpPr>
          <p:nvPr/>
        </p:nvSpPr>
        <p:spPr bwMode="auto">
          <a:xfrm>
            <a:off x="457200" y="18970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sv-SE" sz="3200" dirty="0">
                <a:latin typeface="Calibri" charset="0"/>
              </a:rPr>
              <a:t>Human </a:t>
            </a:r>
            <a:r>
              <a:rPr lang="sv-SE" sz="3200" dirty="0" err="1">
                <a:latin typeface="Calibri" charset="0"/>
              </a:rPr>
              <a:t>genome</a:t>
            </a:r>
            <a:r>
              <a:rPr lang="sv-SE" sz="3200" dirty="0">
                <a:latin typeface="Calibri" charset="0"/>
              </a:rPr>
              <a:t> </a:t>
            </a:r>
            <a:r>
              <a:rPr lang="sv-SE" sz="3200" dirty="0" err="1">
                <a:latin typeface="Calibri" charset="0"/>
              </a:rPr>
              <a:t>project</a:t>
            </a:r>
            <a:r>
              <a:rPr lang="sv-SE" sz="3200" dirty="0">
                <a:latin typeface="Calibri" charset="0"/>
              </a:rPr>
              <a:t>, 2007</a:t>
            </a: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Craig </a:t>
            </a:r>
            <a:r>
              <a:rPr lang="sv-SE" sz="2800" dirty="0" err="1">
                <a:latin typeface="Calibri" charset="0"/>
              </a:rPr>
              <a:t>Wenter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70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 err="1">
                <a:latin typeface="Calibri" charset="0"/>
              </a:rPr>
              <a:t>Sanger’s</a:t>
            </a:r>
            <a:r>
              <a:rPr lang="sv-SE" dirty="0">
                <a:latin typeface="Calibri" charset="0"/>
              </a:rPr>
              <a:t> </a:t>
            </a:r>
            <a:r>
              <a:rPr lang="sv-SE" dirty="0" err="1">
                <a:latin typeface="Calibri" charset="0"/>
              </a:rPr>
              <a:t>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 err="1">
                <a:latin typeface="Calibri" charset="0"/>
              </a:rPr>
              <a:t>Genome</a:t>
            </a:r>
            <a:r>
              <a:rPr lang="sv-SE" sz="2800" dirty="0">
                <a:latin typeface="Calibri" charset="0"/>
              </a:rPr>
              <a:t> </a:t>
            </a:r>
            <a:r>
              <a:rPr lang="sv-SE" sz="2800" dirty="0" err="1">
                <a:latin typeface="Calibri" charset="0"/>
              </a:rPr>
              <a:t>of</a:t>
            </a:r>
            <a:r>
              <a:rPr lang="sv-SE" sz="2800" dirty="0">
                <a:latin typeface="Calibri" charset="0"/>
              </a:rPr>
              <a:t> James Watson </a:t>
            </a:r>
            <a:r>
              <a:rPr lang="sv-SE" sz="2800" dirty="0" err="1">
                <a:latin typeface="Calibri" charset="0"/>
              </a:rPr>
              <a:t>costs</a:t>
            </a:r>
            <a:r>
              <a:rPr lang="sv-SE" sz="2800" dirty="0">
                <a:latin typeface="Calibri" charset="0"/>
              </a:rPr>
              <a:t> 2 </a:t>
            </a:r>
            <a:r>
              <a:rPr lang="sv-SE" sz="2800" dirty="0" err="1">
                <a:latin typeface="Calibri" charset="0"/>
              </a:rPr>
              <a:t>mln</a:t>
            </a:r>
            <a:r>
              <a:rPr lang="sv-SE" sz="2800" dirty="0">
                <a:latin typeface="Calibri" charset="0"/>
              </a:rPr>
              <a:t> $ </a:t>
            </a: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r>
              <a:rPr lang="sv-SE" dirty="0">
                <a:latin typeface="Calibri" charset="0"/>
              </a:rPr>
              <a:t>454 </a:t>
            </a:r>
            <a:r>
              <a:rPr lang="sv-SE" dirty="0" err="1">
                <a:latin typeface="Calibri" charset="0"/>
              </a:rPr>
              <a:t>pyrosequencing</a:t>
            </a:r>
            <a:endParaRPr lang="sv-SE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  <a:p>
            <a:pPr marL="742950" lvl="1" indent="-285750">
              <a:spcBef>
                <a:spcPct val="20000"/>
              </a:spcBef>
              <a:buFont typeface="Arial" charset="0"/>
              <a:buChar char="–"/>
            </a:pPr>
            <a:r>
              <a:rPr lang="sv-SE" sz="2800" dirty="0">
                <a:latin typeface="Calibri" charset="0"/>
              </a:rPr>
              <a:t>Ultimate </a:t>
            </a:r>
            <a:r>
              <a:rPr lang="sv-SE" sz="2800" dirty="0" err="1">
                <a:latin typeface="Calibri" charset="0"/>
              </a:rPr>
              <a:t>goal</a:t>
            </a:r>
            <a:r>
              <a:rPr lang="sv-SE" sz="2800" dirty="0">
                <a:latin typeface="Calibri" charset="0"/>
              </a:rPr>
              <a:t>: 1000 $ / </a:t>
            </a:r>
            <a:r>
              <a:rPr lang="sv-SE" sz="2800" dirty="0" err="1" smtClean="0">
                <a:latin typeface="Calibri" charset="0"/>
              </a:rPr>
              <a:t>individual</a:t>
            </a:r>
            <a:endParaRPr lang="sv-SE" sz="2800" dirty="0" smtClean="0">
              <a:latin typeface="Calibri" charset="0"/>
            </a:endParaRPr>
          </a:p>
          <a:p>
            <a:pPr lvl="2">
              <a:spcBef>
                <a:spcPct val="20000"/>
              </a:spcBef>
            </a:pPr>
            <a:r>
              <a:rPr lang="sv-SE" sz="2800" dirty="0" err="1" smtClean="0">
                <a:latin typeface="Calibri" charset="0"/>
              </a:rPr>
              <a:t>Almost</a:t>
            </a:r>
            <a:r>
              <a:rPr lang="sv-SE" sz="2800" dirty="0" smtClean="0">
                <a:latin typeface="Calibri" charset="0"/>
              </a:rPr>
              <a:t> </a:t>
            </a:r>
            <a:r>
              <a:rPr lang="sv-SE" sz="2800" dirty="0" err="1" smtClean="0">
                <a:latin typeface="Calibri" charset="0"/>
              </a:rPr>
              <a:t>there</a:t>
            </a:r>
            <a:r>
              <a:rPr lang="sv-SE" sz="2800" dirty="0" smtClean="0">
                <a:latin typeface="Calibri" charset="0"/>
              </a:rPr>
              <a:t>! (1200 </a:t>
            </a:r>
            <a:r>
              <a:rPr lang="sv-SE" sz="2800" dirty="0">
                <a:latin typeface="Calibri" charset="0"/>
              </a:rPr>
              <a:t>$</a:t>
            </a:r>
            <a:r>
              <a:rPr lang="sv-SE" sz="2800" dirty="0" smtClean="0">
                <a:latin typeface="Calibri" charset="0"/>
              </a:rPr>
              <a:t>)</a:t>
            </a:r>
            <a:endParaRPr lang="sv-SE" sz="2800" dirty="0">
              <a:latin typeface="Calibri" charset="0"/>
            </a:endParaRPr>
          </a:p>
          <a:p>
            <a:pPr marL="1143000" lvl="2" indent="-228600">
              <a:spcBef>
                <a:spcPct val="20000"/>
              </a:spcBef>
              <a:buFont typeface="Arial" charset="0"/>
              <a:buChar char="•"/>
            </a:pPr>
            <a:endParaRPr lang="sv-SE" dirty="0">
              <a:latin typeface="Calibri" charset="0"/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5731" y="1417639"/>
            <a:ext cx="1776046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3570" y="4826001"/>
            <a:ext cx="265820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8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60399"/>
            <a:ext cx="7772400" cy="1143000"/>
          </a:xfrm>
        </p:spPr>
        <p:txBody>
          <a:bodyPr/>
          <a:lstStyle/>
          <a:p>
            <a:r>
              <a:rPr lang="sv-SE" dirty="0"/>
              <a:t>Paradigm </a:t>
            </a:r>
            <a:r>
              <a:rPr lang="sv-SE" dirty="0" err="1"/>
              <a:t>change</a:t>
            </a:r>
            <a:endParaRPr lang="sv-S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2937" y="1403399"/>
            <a:ext cx="8161534" cy="28194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None/>
            </a:pP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genes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complete</a:t>
            </a:r>
            <a:r>
              <a:rPr lang="sv-SE" sz="2400" dirty="0"/>
              <a:t> </a:t>
            </a:r>
            <a:r>
              <a:rPr lang="sv-SE" sz="2400" dirty="0" err="1"/>
              <a:t>genomes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transcripts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whole</a:t>
            </a:r>
            <a:r>
              <a:rPr lang="sv-SE" sz="2400" dirty="0"/>
              <a:t> </a:t>
            </a:r>
            <a:r>
              <a:rPr lang="sv-SE" sz="2400" dirty="0" err="1"/>
              <a:t>transcriptomes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single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</a:t>
            </a:r>
            <a:r>
              <a:rPr lang="sv-SE" sz="2400" dirty="0" err="1"/>
              <a:t>complex</a:t>
            </a:r>
            <a:r>
              <a:rPr lang="sv-SE" sz="2400" dirty="0"/>
              <a:t> </a:t>
            </a:r>
            <a:r>
              <a:rPr lang="sv-SE" sz="2400" dirty="0" err="1" smtClean="0"/>
              <a:t>metagenomic</a:t>
            </a:r>
            <a:r>
              <a:rPr lang="sv-SE" sz="2400" dirty="0" smtClean="0"/>
              <a:t> pools</a:t>
            </a:r>
            <a:endParaRPr lang="sv-SE" sz="2400" dirty="0"/>
          </a:p>
          <a:p>
            <a:pPr marL="990600" lvl="1" indent="-533400">
              <a:lnSpc>
                <a:spcPct val="120000"/>
              </a:lnSpc>
              <a:buFont typeface="Times" charset="0"/>
              <a:buChar char="•"/>
            </a:pPr>
            <a:r>
              <a:rPr lang="sv-SE" sz="2400" dirty="0"/>
              <a:t>From </a:t>
            </a:r>
            <a:r>
              <a:rPr lang="sv-SE" sz="2400" dirty="0" err="1"/>
              <a:t>model</a:t>
            </a:r>
            <a:r>
              <a:rPr lang="sv-SE" sz="2400" dirty="0"/>
              <a:t> organisms </a:t>
            </a:r>
            <a:r>
              <a:rPr lang="sv-SE" sz="2400" dirty="0" err="1"/>
              <a:t>to</a:t>
            </a:r>
            <a:r>
              <a:rPr lang="sv-SE" sz="2400" dirty="0"/>
              <a:t> the species </a:t>
            </a:r>
            <a:r>
              <a:rPr lang="sv-SE" sz="2400" dirty="0" err="1"/>
              <a:t>you</a:t>
            </a:r>
            <a:r>
              <a:rPr lang="sv-SE" sz="2400" dirty="0"/>
              <a:t> </a:t>
            </a:r>
            <a:r>
              <a:rPr lang="sv-SE" sz="2400" dirty="0" err="1"/>
              <a:t>are</a:t>
            </a:r>
            <a:r>
              <a:rPr lang="sv-SE" sz="2400" dirty="0"/>
              <a:t> </a:t>
            </a:r>
            <a:r>
              <a:rPr lang="sv-SE" sz="2400" dirty="0" err="1"/>
              <a:t>studying</a:t>
            </a:r>
            <a:endParaRPr lang="sv-SE" sz="2400" dirty="0"/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3886200" y="4340225"/>
            <a:ext cx="1905000" cy="2298700"/>
            <a:chOff x="429" y="916"/>
            <a:chExt cx="1052" cy="1353"/>
          </a:xfrm>
        </p:grpSpPr>
        <p:pic>
          <p:nvPicPr>
            <p:cNvPr id="7173" name="Picture 5" descr="bild8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8" t="1329" r="2658" b="1329"/>
            <a:stretch>
              <a:fillRect/>
            </a:stretch>
          </p:blipFill>
          <p:spPr bwMode="auto">
            <a:xfrm>
              <a:off x="429" y="916"/>
              <a:ext cx="1052" cy="1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434" y="2035"/>
              <a:ext cx="102" cy="2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609600" y="4873625"/>
            <a:ext cx="2419350" cy="1708150"/>
            <a:chOff x="2039" y="2703"/>
            <a:chExt cx="1524" cy="1076"/>
          </a:xfrm>
        </p:grpSpPr>
        <p:pic>
          <p:nvPicPr>
            <p:cNvPr id="7176" name="Picture 8" descr="Bild Solex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51" t="26820" r="16504" b="19908"/>
            <a:stretch>
              <a:fillRect/>
            </a:stretch>
          </p:blipFill>
          <p:spPr bwMode="auto">
            <a:xfrm>
              <a:off x="2039" y="2703"/>
              <a:ext cx="1524" cy="8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125" y="3529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sz="2000"/>
            </a:p>
          </p:txBody>
        </p:sp>
      </p:grp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6400800" y="3940175"/>
            <a:ext cx="2133600" cy="2914650"/>
            <a:chOff x="2928" y="1680"/>
            <a:chExt cx="1344" cy="1836"/>
          </a:xfrm>
        </p:grpSpPr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35" r="18015"/>
            <a:stretch>
              <a:fillRect/>
            </a:stretch>
          </p:blipFill>
          <p:spPr bwMode="auto">
            <a:xfrm>
              <a:off x="2928" y="1680"/>
              <a:ext cx="1344" cy="1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80" name="Rectangle 12"/>
            <p:cNvSpPr>
              <a:spLocks noChangeArrowheads="1"/>
            </p:cNvSpPr>
            <p:nvPr/>
          </p:nvSpPr>
          <p:spPr bwMode="auto">
            <a:xfrm>
              <a:off x="2928" y="1828"/>
              <a:ext cx="155" cy="14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1" name="Rectangle 13"/>
            <p:cNvSpPr>
              <a:spLocks noChangeArrowheads="1"/>
            </p:cNvSpPr>
            <p:nvPr/>
          </p:nvSpPr>
          <p:spPr bwMode="auto">
            <a:xfrm>
              <a:off x="3932" y="1824"/>
              <a:ext cx="336" cy="1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2" name="Rectangle 14"/>
            <p:cNvSpPr>
              <a:spLocks noChangeArrowheads="1"/>
            </p:cNvSpPr>
            <p:nvPr/>
          </p:nvSpPr>
          <p:spPr bwMode="auto">
            <a:xfrm>
              <a:off x="3353" y="3280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3" name="Rectangle 15"/>
            <p:cNvSpPr>
              <a:spLocks noChangeArrowheads="1"/>
            </p:cNvSpPr>
            <p:nvPr/>
          </p:nvSpPr>
          <p:spPr bwMode="auto">
            <a:xfrm>
              <a:off x="3479" y="33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4" name="Rectangle 16"/>
            <p:cNvSpPr>
              <a:spLocks noChangeArrowheads="1"/>
            </p:cNvSpPr>
            <p:nvPr/>
          </p:nvSpPr>
          <p:spPr bwMode="auto">
            <a:xfrm>
              <a:off x="3994" y="3203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5" name="Rectangle 17"/>
            <p:cNvSpPr>
              <a:spLocks noChangeArrowheads="1"/>
            </p:cNvSpPr>
            <p:nvPr/>
          </p:nvSpPr>
          <p:spPr bwMode="auto">
            <a:xfrm>
              <a:off x="3917" y="2635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6" name="Rectangle 18"/>
            <p:cNvSpPr>
              <a:spLocks noChangeArrowheads="1"/>
            </p:cNvSpPr>
            <p:nvPr/>
          </p:nvSpPr>
          <p:spPr bwMode="auto">
            <a:xfrm>
              <a:off x="4035" y="2629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" name="Rectangle 19"/>
            <p:cNvSpPr>
              <a:spLocks noChangeArrowheads="1"/>
            </p:cNvSpPr>
            <p:nvPr/>
          </p:nvSpPr>
          <p:spPr bwMode="auto">
            <a:xfrm>
              <a:off x="4184" y="2576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8" name="Rectangle 20"/>
            <p:cNvSpPr>
              <a:spLocks noChangeArrowheads="1"/>
            </p:cNvSpPr>
            <p:nvPr/>
          </p:nvSpPr>
          <p:spPr bwMode="auto">
            <a:xfrm>
              <a:off x="4128" y="2592"/>
              <a:ext cx="66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 flipH="1">
              <a:off x="3552" y="3168"/>
              <a:ext cx="384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0" name="Rectangle 22"/>
            <p:cNvSpPr>
              <a:spLocks noChangeArrowheads="1"/>
            </p:cNvSpPr>
            <p:nvPr/>
          </p:nvSpPr>
          <p:spPr bwMode="auto">
            <a:xfrm>
              <a:off x="3744" y="3216"/>
              <a:ext cx="134" cy="15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 flipH="1" flipV="1">
              <a:off x="3096" y="3076"/>
              <a:ext cx="288" cy="240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 flipH="1" flipV="1">
              <a:off x="3168" y="3216"/>
              <a:ext cx="240" cy="192"/>
            </a:xfrm>
            <a:prstGeom prst="line">
              <a:avLst/>
            </a:prstGeom>
            <a:noFill/>
            <a:ln w="1778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660880" cy="159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002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90" y="163124"/>
            <a:ext cx="1919111" cy="2507638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899" y="1053695"/>
            <a:ext cx="6590530" cy="1933222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890" y="4037405"/>
            <a:ext cx="7182555" cy="1690998"/>
          </a:xfrm>
          <a:prstGeom prst="rect">
            <a:avLst/>
          </a:prstGeom>
        </p:spPr>
      </p:pic>
      <p:sp>
        <p:nvSpPr>
          <p:cNvPr id="9" name="textruta 8"/>
          <p:cNvSpPr txBox="1"/>
          <p:nvPr/>
        </p:nvSpPr>
        <p:spPr>
          <a:xfrm>
            <a:off x="3385556" y="3882891"/>
            <a:ext cx="971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2.9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0" name="textruta 9"/>
          <p:cNvSpPr txBox="1"/>
          <p:nvPr/>
        </p:nvSpPr>
        <p:spPr>
          <a:xfrm>
            <a:off x="5080867" y="941443"/>
            <a:ext cx="1142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IF 31.6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11" name="Ellips 10"/>
          <p:cNvSpPr/>
          <p:nvPr/>
        </p:nvSpPr>
        <p:spPr>
          <a:xfrm>
            <a:off x="2367899" y="941443"/>
            <a:ext cx="1732074" cy="409223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Ellips 11"/>
          <p:cNvSpPr/>
          <p:nvPr/>
        </p:nvSpPr>
        <p:spPr>
          <a:xfrm>
            <a:off x="0" y="3892666"/>
            <a:ext cx="1919111" cy="493888"/>
          </a:xfrm>
          <a:prstGeom prst="ellipse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56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Main hazard - DATA ANALYSIS</a:t>
            </a:r>
          </a:p>
        </p:txBody>
      </p:sp>
      <p:pic>
        <p:nvPicPr>
          <p:cNvPr id="6041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9754" y="1911351"/>
            <a:ext cx="242667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2510205" y="3659188"/>
            <a:ext cx="3007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i="1">
                <a:latin typeface="Calibri" charset="0"/>
              </a:rPr>
              <a:t>http://finchtalk.geospiza.com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1"/>
            <a:ext cx="2272953" cy="77867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000" b="1" dirty="0">
                <a:latin typeface="+mj-lt"/>
                <a:ea typeface="+mn-ea"/>
                <a:cs typeface="BlairMdITC TT-Medium"/>
              </a:rPr>
              <a:t>!</a:t>
            </a:r>
          </a:p>
        </p:txBody>
      </p:sp>
      <p:sp>
        <p:nvSpPr>
          <p:cNvPr id="60421" name="TextBox 8"/>
          <p:cNvSpPr txBox="1">
            <a:spLocks noChangeArrowheads="1"/>
          </p:cNvSpPr>
          <p:nvPr/>
        </p:nvSpPr>
        <p:spPr bwMode="auto">
          <a:xfrm>
            <a:off x="1226527" y="6156326"/>
            <a:ext cx="79922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>
                <a:latin typeface="Calibri" charset="0"/>
              </a:rPr>
              <a:t>=&gt; More bioinformaticians to people!</a:t>
            </a:r>
          </a:p>
        </p:txBody>
      </p:sp>
      <p:grpSp>
        <p:nvGrpSpPr>
          <p:cNvPr id="60422" name="Group 18"/>
          <p:cNvGrpSpPr>
            <a:grpSpLocks/>
          </p:cNvGrpSpPr>
          <p:nvPr/>
        </p:nvGrpSpPr>
        <p:grpSpPr bwMode="auto">
          <a:xfrm>
            <a:off x="5722328" y="2139950"/>
            <a:ext cx="3121269" cy="3735388"/>
            <a:chOff x="6364941" y="1423609"/>
            <a:chExt cx="2525059" cy="2791447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V="1">
              <a:off x="5647573" y="2808667"/>
              <a:ext cx="2061851" cy="296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693317" y="3854410"/>
              <a:ext cx="2196683" cy="237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5" name="TextBox 13"/>
            <p:cNvSpPr txBox="1">
              <a:spLocks noChangeArrowheads="1"/>
            </p:cNvSpPr>
            <p:nvPr/>
          </p:nvSpPr>
          <p:spPr bwMode="auto">
            <a:xfrm>
              <a:off x="6364941" y="1748665"/>
              <a:ext cx="301825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$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282498" y="3634938"/>
              <a:ext cx="439810" cy="21947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955847" y="1792560"/>
              <a:ext cx="554802" cy="206185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60428" name="TextBox 16"/>
            <p:cNvSpPr txBox="1">
              <a:spLocks noChangeArrowheads="1"/>
            </p:cNvSpPr>
            <p:nvPr/>
          </p:nvSpPr>
          <p:spPr bwMode="auto">
            <a:xfrm>
              <a:off x="7090606" y="3941013"/>
              <a:ext cx="1263814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Sequencing</a:t>
              </a:r>
            </a:p>
          </p:txBody>
        </p:sp>
        <p:sp>
          <p:nvSpPr>
            <p:cNvPr id="60429" name="TextBox 17"/>
            <p:cNvSpPr txBox="1">
              <a:spLocks noChangeArrowheads="1"/>
            </p:cNvSpPr>
            <p:nvPr/>
          </p:nvSpPr>
          <p:spPr bwMode="auto">
            <a:xfrm>
              <a:off x="7486190" y="1423609"/>
              <a:ext cx="1403810" cy="274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Data analysis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3414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399"/>
            <a:ext cx="9144000" cy="55129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22058" y="6405368"/>
            <a:ext cx="588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hlinkClick r:id="rId3"/>
              </a:rPr>
              <a:t>http://journals.plos.org/plosbiology/article?id=10.1371/journal.pbio.</a:t>
            </a:r>
            <a:r>
              <a:rPr lang="en-US" sz="1400" i="1" dirty="0" smtClean="0">
                <a:hlinkClick r:id="rId3"/>
              </a:rPr>
              <a:t>1001744</a:t>
            </a:r>
            <a:endParaRPr lang="en-US" sz="1400" i="1" dirty="0" smtClean="0"/>
          </a:p>
          <a:p>
            <a:endParaRPr lang="en-US" sz="1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2810373" y="223407"/>
            <a:ext cx="3647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Recommended reading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20393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95693"/>
            <a:ext cx="8229600" cy="1143000"/>
          </a:xfrm>
        </p:spPr>
        <p:txBody>
          <a:bodyPr/>
          <a:lstStyle/>
          <a:p>
            <a:r>
              <a:rPr lang="en-US" dirty="0" smtClean="0"/>
              <a:t>Major NGS technologies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19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NGS </a:t>
            </a:r>
            <a:r>
              <a:rPr lang="en-US" dirty="0"/>
              <a:t>technologies</a:t>
            </a: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533400" y="6283889"/>
            <a:ext cx="6400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dirty="0" smtClean="0"/>
              <a:t>RIP technologies: </a:t>
            </a:r>
            <a:r>
              <a:rPr lang="en-US" dirty="0" err="1" smtClean="0"/>
              <a:t>Helicos</a:t>
            </a:r>
            <a:r>
              <a:rPr lang="en-US" dirty="0" smtClean="0"/>
              <a:t>, </a:t>
            </a:r>
            <a:r>
              <a:rPr lang="en-US" dirty="0" err="1" smtClean="0"/>
              <a:t>Polonator</a:t>
            </a:r>
            <a:r>
              <a:rPr lang="en-US" dirty="0" smtClean="0"/>
              <a:t>, etc.</a:t>
            </a:r>
          </a:p>
          <a:p>
            <a:r>
              <a:rPr lang="en-US" dirty="0" smtClean="0"/>
              <a:t>In development: Tunneling currents, </a:t>
            </a:r>
            <a:r>
              <a:rPr lang="en-US" dirty="0" err="1" smtClean="0"/>
              <a:t>nanopores</a:t>
            </a:r>
            <a:r>
              <a:rPr lang="en-US" dirty="0" smtClean="0"/>
              <a:t>, etc.</a:t>
            </a:r>
            <a:endParaRPr lang="en-US" dirty="0"/>
          </a:p>
        </p:txBody>
      </p:sp>
      <p:graphicFrame>
        <p:nvGraphicFramePr>
          <p:cNvPr id="11379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762732"/>
              </p:ext>
            </p:extLst>
          </p:nvPr>
        </p:nvGraphicFramePr>
        <p:xfrm>
          <a:off x="533400" y="1466873"/>
          <a:ext cx="8229600" cy="4612006"/>
        </p:xfrm>
        <a:graphic>
          <a:graphicData uri="http://schemas.openxmlformats.org/drawingml/2006/table">
            <a:tbl>
              <a:tblPr/>
              <a:tblGrid>
                <a:gridCol w="2425006"/>
                <a:gridCol w="1630731"/>
                <a:gridCol w="2116463"/>
                <a:gridCol w="20574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Company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Platform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Amplification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Sequencing 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method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Roche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454**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Pyrosequencing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Illumina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Bridge 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LifeTech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SOLiD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**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Wildfire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LifeTech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Torrent Ion Proton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emPCR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 (pH)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Pacific Bioscience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Synthesis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1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Complete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genomics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Nanoballs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Ligation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6A6A6"/>
                    </a:solidFill>
                  </a:tcPr>
                </a:tc>
              </a:tr>
              <a:tr h="47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Oxford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Nanopore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*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GridION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17375E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7375E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035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Differences between platforms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78741"/>
            <a:ext cx="8229600" cy="4525963"/>
          </a:xfrm>
        </p:spPr>
        <p:txBody>
          <a:bodyPr/>
          <a:lstStyle/>
          <a:p>
            <a:r>
              <a:rPr lang="en-US" dirty="0" smtClean="0"/>
              <a:t>Technology: chemistry + signal detection</a:t>
            </a:r>
          </a:p>
          <a:p>
            <a:r>
              <a:rPr lang="en-US" dirty="0" smtClean="0"/>
              <a:t>Run </a:t>
            </a:r>
            <a:r>
              <a:rPr lang="en-US" dirty="0"/>
              <a:t>times vary from hours to days</a:t>
            </a:r>
          </a:p>
          <a:p>
            <a:r>
              <a:rPr lang="en-US" dirty="0"/>
              <a:t>Production range from Mb to Gb</a:t>
            </a:r>
          </a:p>
          <a:p>
            <a:r>
              <a:rPr lang="en-US" dirty="0"/>
              <a:t>Read length from &lt;100 </a:t>
            </a:r>
            <a:r>
              <a:rPr lang="en-US" dirty="0" err="1"/>
              <a:t>bp</a:t>
            </a:r>
            <a:r>
              <a:rPr lang="en-US" dirty="0"/>
              <a:t> to &gt; </a:t>
            </a:r>
            <a:r>
              <a:rPr lang="en-US" dirty="0" smtClean="0"/>
              <a:t>20</a:t>
            </a:r>
            <a:r>
              <a:rPr lang="en-US" dirty="0"/>
              <a:t> </a:t>
            </a:r>
            <a:r>
              <a:rPr lang="en-US" dirty="0" err="1" smtClean="0"/>
              <a:t>Kbp</a:t>
            </a:r>
            <a:endParaRPr lang="en-US" dirty="0"/>
          </a:p>
          <a:p>
            <a:r>
              <a:rPr lang="en-US" dirty="0"/>
              <a:t>Accuracy per base from 0.1% to 15%</a:t>
            </a:r>
          </a:p>
          <a:p>
            <a:r>
              <a:rPr lang="en-US" dirty="0"/>
              <a:t>Cost per base varies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6019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/>
              <a:t>Roche</a:t>
            </a:r>
          </a:p>
        </p:txBody>
      </p:sp>
      <p:graphicFrame>
        <p:nvGraphicFramePr>
          <p:cNvPr id="1539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890265"/>
              </p:ext>
            </p:extLst>
          </p:nvPr>
        </p:nvGraphicFramePr>
        <p:xfrm>
          <a:off x="838200" y="1295400"/>
          <a:ext cx="7620000" cy="2686368"/>
        </p:xfrm>
        <a:graphic>
          <a:graphicData uri="http://schemas.openxmlformats.org/drawingml/2006/table">
            <a:tbl>
              <a:tblPr/>
              <a:tblGrid>
                <a:gridCol w="1446213"/>
                <a:gridCol w="2130425"/>
                <a:gridCol w="1166812"/>
                <a:gridCol w="1320800"/>
                <a:gridCol w="1555750"/>
              </a:tblGrid>
              <a:tr h="652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31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FLX+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0.9 GB, 20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  <a:tr h="654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FLX Titanium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0.5 GB, 10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Indels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 FLX Jr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0.050 GB, 10 hrs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Indels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  <p:sp>
        <p:nvSpPr>
          <p:cNvPr id="15395" name="Rectangle 35"/>
          <p:cNvSpPr>
            <a:spLocks noChangeArrowheads="1"/>
          </p:cNvSpPr>
          <p:nvPr/>
        </p:nvSpPr>
        <p:spPr bwMode="auto">
          <a:xfrm>
            <a:off x="833438" y="4495800"/>
            <a:ext cx="5643562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Main applications: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/>
              <a:t> Microbial genomics and metagenomics</a:t>
            </a:r>
          </a:p>
          <a:p>
            <a:pPr>
              <a:lnSpc>
                <a:spcPct val="140000"/>
              </a:lnSpc>
              <a:buFontTx/>
              <a:buChar char="•"/>
            </a:pPr>
            <a:r>
              <a:rPr lang="en-US"/>
              <a:t> Targeted resequencing</a:t>
            </a:r>
          </a:p>
        </p:txBody>
      </p:sp>
      <p:pic>
        <p:nvPicPr>
          <p:cNvPr id="1539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43400"/>
            <a:ext cx="2271713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3919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-171450" y="139700"/>
            <a:ext cx="8229601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ＭＳ Ｐゴシック" charset="-128"/>
                <a:cs typeface="ＭＳ Ｐゴシック" charset="-128"/>
              </a:rPr>
              <a:t>Today we will talk about: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2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History and current state of genomic research</a:t>
            </a:r>
          </a:p>
          <a:p>
            <a:pPr marL="0" indent="0" eaLnBrk="1" hangingPunct="1">
              <a:buNone/>
            </a:pPr>
            <a:endParaRPr lang="en-US" sz="2600" dirty="0" smtClean="0">
              <a:ea typeface="ＭＳ Ｐゴシック" charset="-128"/>
              <a:cs typeface="ＭＳ Ｐゴシック" charset="-128"/>
            </a:endParaRPr>
          </a:p>
          <a:p>
            <a:pPr eaLnBrk="1" hangingPunct="1"/>
            <a:r>
              <a:rPr lang="en-US" sz="260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sz="2600" dirty="0">
                <a:ea typeface="ＭＳ Ｐゴシック" charset="-128"/>
                <a:cs typeface="ＭＳ Ｐゴシック" charset="-128"/>
              </a:rPr>
              <a:t>S</a:t>
            </a:r>
            <a:r>
              <a:rPr lang="en-US" sz="2600" dirty="0" smtClean="0">
                <a:ea typeface="ＭＳ Ｐゴシック" charset="-128"/>
                <a:cs typeface="ＭＳ Ｐゴシック" charset="-128"/>
              </a:rPr>
              <a:t>equencing technologies:</a:t>
            </a:r>
          </a:p>
          <a:p>
            <a:pPr lvl="1" eaLnBrk="1" hangingPunct="1"/>
            <a:r>
              <a:rPr lang="en-US" sz="2600" dirty="0"/>
              <a:t>T</a:t>
            </a:r>
            <a:r>
              <a:rPr lang="en-US" sz="2600" dirty="0" smtClean="0"/>
              <a:t>ypes</a:t>
            </a:r>
          </a:p>
          <a:p>
            <a:pPr lvl="1" eaLnBrk="1" hangingPunct="1"/>
            <a:r>
              <a:rPr lang="en-US" sz="2600" dirty="0" smtClean="0"/>
              <a:t>Principles (chemistry &amp; workflow)</a:t>
            </a:r>
          </a:p>
          <a:p>
            <a:pPr lvl="1" eaLnBrk="1" hangingPunct="1"/>
            <a:r>
              <a:rPr lang="en-US" sz="2600" dirty="0" smtClean="0"/>
              <a:t>DNA quality requirements</a:t>
            </a:r>
          </a:p>
          <a:p>
            <a:pPr lvl="1" eaLnBrk="1" hangingPunct="1"/>
            <a:r>
              <a:rPr lang="en-US" sz="2600" dirty="0" smtClean="0"/>
              <a:t>Choosing the right technology</a:t>
            </a:r>
          </a:p>
          <a:p>
            <a:pPr lvl="1" eaLnBrk="1" hangingPunct="1"/>
            <a:r>
              <a:rPr lang="en-US" sz="2600" dirty="0" smtClean="0"/>
              <a:t>Couple of pieces of advise</a:t>
            </a:r>
          </a:p>
          <a:p>
            <a:pPr marL="457200" lvl="1" indent="0" eaLnBrk="1" hangingPunct="1">
              <a:buNone/>
            </a:pPr>
            <a:endParaRPr lang="en-US" sz="2600" dirty="0" smtClean="0"/>
          </a:p>
          <a:p>
            <a:r>
              <a:rPr lang="en-US" sz="2600" dirty="0">
                <a:ea typeface="ＭＳ Ｐゴシック" charset="-128"/>
                <a:cs typeface="ＭＳ Ｐゴシック" charset="-128"/>
              </a:rPr>
              <a:t>National Genomics Infrastructure – Sweden</a:t>
            </a:r>
          </a:p>
          <a:p>
            <a:pPr marL="0" indent="0">
              <a:buNone/>
            </a:pPr>
            <a:endParaRPr lang="en-US" sz="2600" dirty="0">
              <a:ea typeface="ＭＳ Ｐゴシック" charset="-128"/>
              <a:cs typeface="ＭＳ Ｐゴシック" charset="-128"/>
            </a:endParaRPr>
          </a:p>
          <a:p>
            <a:pPr marL="457200" lvl="1" indent="0" eaLnBrk="1" hangingPunct="1">
              <a:buNone/>
            </a:pPr>
            <a:endParaRPr lang="en-US" dirty="0" smtClean="0"/>
          </a:p>
        </p:txBody>
      </p:sp>
      <p:pic>
        <p:nvPicPr>
          <p:cNvPr id="17411" name="Picture 10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1738" y="46038"/>
            <a:ext cx="1682262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1029"/>
          <p:cNvSpPr>
            <a:spLocks noChangeArrowheads="1"/>
          </p:cNvSpPr>
          <p:nvPr/>
        </p:nvSpPr>
        <p:spPr bwMode="auto">
          <a:xfrm>
            <a:off x="8229600" y="1325563"/>
            <a:ext cx="842597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sv-SE" sz="600" b="1" i="1"/>
              <a:t>www.robustpm.com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4725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57200" y="7778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454 Titanium GS FLX</a:t>
            </a:r>
          </a:p>
        </p:txBody>
      </p:sp>
      <p:pic>
        <p:nvPicPr>
          <p:cNvPr id="4198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6415" y="955676"/>
            <a:ext cx="6201508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715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>
            <a:normAutofit fontScale="90000"/>
          </a:bodyPr>
          <a:lstStyle/>
          <a:p>
            <a:r>
              <a:rPr lang="en-US"/>
              <a:t>Illumina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051830"/>
            <a:ext cx="6858000" cy="2672820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Whole genome, </a:t>
            </a:r>
            <a:r>
              <a:rPr lang="en-US" sz="2000" dirty="0" err="1"/>
              <a:t>exome</a:t>
            </a:r>
            <a:r>
              <a:rPr lang="en-US" sz="2000" dirty="0"/>
              <a:t> and targeted </a:t>
            </a:r>
            <a:r>
              <a:rPr lang="en-US" sz="2000" dirty="0" err="1"/>
              <a:t>reseq</a:t>
            </a:r>
            <a:endParaRPr lang="en-US" sz="2000" dirty="0"/>
          </a:p>
          <a:p>
            <a:r>
              <a:rPr lang="en-US" sz="2000" dirty="0" err="1"/>
              <a:t>Transcriptome</a:t>
            </a:r>
            <a:r>
              <a:rPr lang="en-US" sz="2000" dirty="0"/>
              <a:t> analyses</a:t>
            </a:r>
          </a:p>
          <a:p>
            <a:r>
              <a:rPr lang="en-US" sz="2000" dirty="0" err="1"/>
              <a:t>Methylome</a:t>
            </a:r>
            <a:r>
              <a:rPr lang="en-US" sz="2000" dirty="0"/>
              <a:t> and </a:t>
            </a:r>
            <a:r>
              <a:rPr lang="en-US" sz="2000" dirty="0" err="1"/>
              <a:t>ChiPSeq</a:t>
            </a:r>
            <a:endParaRPr lang="en-US" sz="2000" dirty="0"/>
          </a:p>
          <a:p>
            <a:r>
              <a:rPr lang="en-US" sz="2000" dirty="0"/>
              <a:t>Rapid targeted </a:t>
            </a:r>
            <a:r>
              <a:rPr lang="en-US" sz="2000" dirty="0" err="1"/>
              <a:t>resequencing</a:t>
            </a:r>
            <a:r>
              <a:rPr lang="en-US" sz="2000" dirty="0"/>
              <a:t> (MiSeq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Human genome </a:t>
            </a:r>
            <a:r>
              <a:rPr lang="en-US" sz="2000" dirty="0" err="1" smtClean="0"/>
              <a:t>seq</a:t>
            </a:r>
            <a:r>
              <a:rPr lang="en-US" sz="2000" dirty="0" smtClean="0"/>
              <a:t> (</a:t>
            </a:r>
            <a:r>
              <a:rPr lang="en-US" sz="2000" dirty="0" err="1" smtClean="0"/>
              <a:t>Xten</a:t>
            </a:r>
            <a:r>
              <a:rPr lang="en-US" sz="2000" dirty="0" smtClean="0"/>
              <a:t>)</a:t>
            </a:r>
            <a:endParaRPr lang="en-US" dirty="0"/>
          </a:p>
        </p:txBody>
      </p:sp>
      <p:graphicFrame>
        <p:nvGraphicFramePr>
          <p:cNvPr id="41026" name="Group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8951441"/>
              </p:ext>
            </p:extLst>
          </p:nvPr>
        </p:nvGraphicFramePr>
        <p:xfrm>
          <a:off x="457200" y="889000"/>
          <a:ext cx="8382000" cy="2865120"/>
        </p:xfrm>
        <a:graphic>
          <a:graphicData uri="http://schemas.openxmlformats.org/drawingml/2006/table">
            <a:tbl>
              <a:tblPr/>
              <a:tblGrid>
                <a:gridCol w="1511300"/>
                <a:gridCol w="2679700"/>
                <a:gridCol w="1676400"/>
                <a:gridCol w="1295400"/>
                <a:gridCol w="1219200"/>
              </a:tblGrid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HiSeq2500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600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27h or standard </a:t>
                      </a:r>
                      <a:r>
                        <a:rPr kumimoji="0" lang="sv-SE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run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100x100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(250x250)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540 Mb – 15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endParaRPr kumimoji="0" lang="sv-SE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(4 – 48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hours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Up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to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350x350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0.1%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Subst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2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HiSeqXten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800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- 1.8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Tb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(3 </a:t>
                      </a:r>
                      <a:r>
                        <a:rPr kumimoji="0" lang="sv-SE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days</a:t>
                      </a: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v-SE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150x150</a:t>
                      </a:r>
                      <a:endParaRPr kumimoji="0" lang="sv-SE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“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1004" name="Picture 2" descr="DSC_0337.JPG"/>
          <p:cNvPicPr>
            <a:picLocks noChangeAspect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953000"/>
            <a:ext cx="26670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568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254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err="1" smtClean="0">
                <a:ea typeface="ＭＳ Ｐゴシック" charset="-128"/>
                <a:cs typeface="ＭＳ Ｐゴシック" charset="-128"/>
              </a:rPr>
              <a:t>Illumina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46082" name="Group 5"/>
          <p:cNvGrpSpPr>
            <a:grpSpLocks/>
          </p:cNvGrpSpPr>
          <p:nvPr/>
        </p:nvGrpSpPr>
        <p:grpSpPr bwMode="auto">
          <a:xfrm>
            <a:off x="232997" y="935038"/>
            <a:ext cx="8453803" cy="5922962"/>
            <a:chOff x="457200" y="1557408"/>
            <a:chExt cx="7861110" cy="5300592"/>
          </a:xfrm>
        </p:grpSpPr>
        <p:pic>
          <p:nvPicPr>
            <p:cNvPr id="46083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7200" y="1557408"/>
              <a:ext cx="4037338" cy="5300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084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494538" y="1557408"/>
              <a:ext cx="3823772" cy="5174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6077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3400" dirty="0" err="1" smtClean="0">
                <a:solidFill>
                  <a:srgbClr val="000000"/>
                </a:solidFill>
              </a:rPr>
              <a:t>Illumina</a:t>
            </a:r>
            <a:r>
              <a:rPr lang="sv-SE" sz="3400" dirty="0" smtClean="0">
                <a:solidFill>
                  <a:srgbClr val="000000"/>
                </a:solidFill>
              </a:rPr>
              <a:t> </a:t>
            </a:r>
            <a:r>
              <a:rPr lang="sv-SE" sz="3400" dirty="0" err="1" smtClean="0">
                <a:solidFill>
                  <a:srgbClr val="000000"/>
                </a:solidFill>
              </a:rPr>
              <a:t>reads</a:t>
            </a:r>
            <a:endParaRPr lang="sv-SE" sz="3400" dirty="0">
              <a:solidFill>
                <a:srgbClr val="000000"/>
              </a:solidFill>
            </a:endParaRPr>
          </a:p>
        </p:txBody>
      </p:sp>
      <p:grpSp>
        <p:nvGrpSpPr>
          <p:cNvPr id="4" name="Group 43"/>
          <p:cNvGrpSpPr/>
          <p:nvPr/>
        </p:nvGrpSpPr>
        <p:grpSpPr>
          <a:xfrm>
            <a:off x="873568" y="2780067"/>
            <a:ext cx="6921585" cy="2178824"/>
            <a:chOff x="1513865" y="4427820"/>
            <a:chExt cx="6921585" cy="2178824"/>
          </a:xfrm>
        </p:grpSpPr>
        <p:sp>
          <p:nvSpPr>
            <p:cNvPr id="5" name="Rectangle 4"/>
            <p:cNvSpPr/>
            <p:nvPr/>
          </p:nvSpPr>
          <p:spPr>
            <a:xfrm>
              <a:off x="1907704" y="5013176"/>
              <a:ext cx="2063250" cy="343837"/>
            </a:xfrm>
            <a:prstGeom prst="rect">
              <a:avLst/>
            </a:prstGeom>
            <a:solidFill>
              <a:srgbClr val="2265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970954" y="5013176"/>
              <a:ext cx="1269692" cy="343837"/>
            </a:xfrm>
            <a:prstGeom prst="rect">
              <a:avLst/>
            </a:prstGeom>
            <a:solidFill>
              <a:srgbClr val="010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195090" y="5013176"/>
              <a:ext cx="2592288" cy="343837"/>
            </a:xfrm>
            <a:prstGeom prst="rect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9226" y="5013176"/>
              <a:ext cx="529038" cy="343836"/>
            </a:xfrm>
            <a:prstGeom prst="rect">
              <a:avLst/>
            </a:prstGeom>
            <a:solidFill>
              <a:srgbClr val="66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954730" y="5661247"/>
              <a:ext cx="2063250" cy="343837"/>
            </a:xfrm>
            <a:prstGeom prst="rect">
              <a:avLst/>
            </a:prstGeom>
            <a:solidFill>
              <a:srgbClr val="2265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70954" y="5661247"/>
              <a:ext cx="1269692" cy="343837"/>
            </a:xfrm>
            <a:prstGeom prst="rect">
              <a:avLst/>
            </a:prstGeom>
            <a:solidFill>
              <a:srgbClr val="010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95090" y="5661247"/>
              <a:ext cx="2592288" cy="343837"/>
            </a:xfrm>
            <a:prstGeom prst="rect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19226" y="5661247"/>
              <a:ext cx="529038" cy="343836"/>
            </a:xfrm>
            <a:prstGeom prst="rect">
              <a:avLst/>
            </a:prstGeom>
            <a:solidFill>
              <a:srgbClr val="66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13865" y="5013175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5’</a:t>
              </a:r>
              <a:endParaRPr lang="en-US" sz="1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22682" y="5661247"/>
              <a:ext cx="423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3’</a:t>
              </a:r>
              <a:endParaRPr lang="en-US" sz="1800" dirty="0"/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339106" y="6167045"/>
              <a:ext cx="1058077" cy="158712"/>
            </a:xfrm>
            <a:prstGeom prst="rightArrow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2912877" y="6167045"/>
              <a:ext cx="1058077" cy="158712"/>
            </a:xfrm>
            <a:prstGeom prst="rightArrow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10800000">
              <a:off x="5195090" y="4725144"/>
              <a:ext cx="1058077" cy="158712"/>
            </a:xfrm>
            <a:prstGeom prst="rightArrow">
              <a:avLst/>
            </a:prstGeom>
            <a:solidFill>
              <a:srgbClr val="0DA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62843" y="6237312"/>
              <a:ext cx="100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Read1 </a:t>
              </a:r>
              <a:endParaRPr lang="en-US" sz="1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39106" y="4427820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Read2</a:t>
              </a:r>
              <a:endParaRPr lang="en-US" sz="1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95090" y="6237312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Index read</a:t>
              </a:r>
              <a:endParaRPr lang="en-US" sz="1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59386" y="5661247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5’</a:t>
              </a:r>
              <a:endParaRPr lang="en-US" sz="1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68203" y="5013175"/>
              <a:ext cx="423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3’</a:t>
              </a:r>
              <a:endParaRPr lang="en-US" sz="18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02000" y="1739900"/>
            <a:ext cx="256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Paired-end sequencing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516051" y="5893064"/>
            <a:ext cx="407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Illumina</a:t>
            </a:r>
            <a:r>
              <a:rPr lang="en-US" dirty="0" smtClean="0"/>
              <a:t> insert length: 180 – 300 – 670 </a:t>
            </a:r>
            <a:r>
              <a:rPr lang="en-US" dirty="0" err="1" smtClean="0"/>
              <a:t>bp</a:t>
            </a:r>
            <a:endParaRPr lang="en-US" dirty="0"/>
          </a:p>
        </p:txBody>
      </p:sp>
      <p:sp>
        <p:nvSpPr>
          <p:cNvPr id="24" name="Up Arrow 23"/>
          <p:cNvSpPr/>
          <p:nvPr/>
        </p:nvSpPr>
        <p:spPr>
          <a:xfrm>
            <a:off x="3807391" y="4678004"/>
            <a:ext cx="202697" cy="121506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45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</p:spPr>
        <p:txBody>
          <a:bodyPr/>
          <a:lstStyle/>
          <a:p>
            <a:r>
              <a:rPr lang="en-US" dirty="0"/>
              <a:t>Life Technologies </a:t>
            </a:r>
            <a:r>
              <a:rPr lang="en-US" dirty="0" err="1" smtClean="0"/>
              <a:t>SOLiD</a:t>
            </a:r>
            <a:endParaRPr lang="en-US" dirty="0"/>
          </a:p>
        </p:txBody>
      </p:sp>
      <p:graphicFrame>
        <p:nvGraphicFramePr>
          <p:cNvPr id="70706" name="Group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634721"/>
              </p:ext>
            </p:extLst>
          </p:nvPr>
        </p:nvGraphicFramePr>
        <p:xfrm>
          <a:off x="457200" y="1066800"/>
          <a:ext cx="8382000" cy="1586865"/>
        </p:xfrm>
        <a:graphic>
          <a:graphicData uri="http://schemas.openxmlformats.org/drawingml/2006/table">
            <a:tbl>
              <a:tblPr/>
              <a:tblGrid>
                <a:gridCol w="1981200"/>
                <a:gridCol w="2165350"/>
                <a:gridCol w="1492250"/>
                <a:gridCol w="1390650"/>
                <a:gridCol w="1352550"/>
              </a:tblGrid>
              <a:tr h="638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SOLiD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5500 wildfire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600 GB, 8 days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75x35 PE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60x60 MP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0.01%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A-T Bias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0685" name="Rectangle 29"/>
          <p:cNvSpPr>
            <a:spLocks noChangeArrowheads="1"/>
          </p:cNvSpPr>
          <p:nvPr/>
        </p:nvSpPr>
        <p:spPr bwMode="auto">
          <a:xfrm>
            <a:off x="2362200" y="38100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70686" name="Rectangle 30"/>
          <p:cNvSpPr>
            <a:spLocks noChangeArrowheads="1"/>
          </p:cNvSpPr>
          <p:nvPr/>
        </p:nvSpPr>
        <p:spPr bwMode="auto">
          <a:xfrm>
            <a:off x="609600" y="3354378"/>
            <a:ext cx="5788764" cy="298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/>
              <a:t>Features</a:t>
            </a:r>
          </a:p>
          <a:p>
            <a:pPr>
              <a:buFontTx/>
              <a:buChar char="•"/>
            </a:pPr>
            <a:r>
              <a:rPr lang="en-US" sz="2000" dirty="0"/>
              <a:t> High accuracy due to two-base encoding</a:t>
            </a:r>
          </a:p>
          <a:p>
            <a:pPr>
              <a:buFontTx/>
              <a:buChar char="•"/>
            </a:pPr>
            <a:r>
              <a:rPr lang="en-US" sz="2000" dirty="0"/>
              <a:t> True paired-end chemistry - ligation from either end</a:t>
            </a:r>
          </a:p>
          <a:p>
            <a:pPr>
              <a:buFontTx/>
              <a:buChar char="•"/>
            </a:pPr>
            <a:r>
              <a:rPr lang="en-US" sz="2000" dirty="0"/>
              <a:t> Mate-pair </a:t>
            </a:r>
            <a:r>
              <a:rPr lang="en-US" sz="2000" dirty="0" smtClean="0"/>
              <a:t>libraries</a:t>
            </a:r>
          </a:p>
          <a:p>
            <a:pPr>
              <a:buFontTx/>
              <a:buChar char="•"/>
            </a:pPr>
            <a:endParaRPr lang="en-US" sz="2000" dirty="0"/>
          </a:p>
          <a:p>
            <a:pPr eaLnBrk="1" hangingPunct="1">
              <a:spcBef>
                <a:spcPct val="20000"/>
              </a:spcBef>
            </a:pPr>
            <a:r>
              <a:rPr lang="en-US" sz="2000" dirty="0"/>
              <a:t>Main </a:t>
            </a:r>
            <a:r>
              <a:rPr lang="en-US" sz="2000" dirty="0" smtClean="0"/>
              <a:t>applications (currently)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000" dirty="0" err="1" smtClean="0"/>
              <a:t>ChiPSeq</a:t>
            </a:r>
            <a:endParaRPr lang="en-US" sz="2000" dirty="0"/>
          </a:p>
          <a:p>
            <a:endParaRPr lang="en-US" sz="2000" dirty="0"/>
          </a:p>
          <a:p>
            <a:pPr>
              <a:buFontTx/>
              <a:buChar char="•"/>
            </a:pPr>
            <a:endParaRPr lang="en-US" sz="2000" dirty="0"/>
          </a:p>
        </p:txBody>
      </p:sp>
      <p:pic>
        <p:nvPicPr>
          <p:cNvPr id="7068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89641"/>
            <a:ext cx="1681163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89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08" y="49731"/>
            <a:ext cx="5667461" cy="1096963"/>
          </a:xfrm>
        </p:spPr>
        <p:txBody>
          <a:bodyPr/>
          <a:lstStyle/>
          <a:p>
            <a:r>
              <a:rPr lang="en-US" dirty="0" err="1" smtClean="0"/>
              <a:t>SOLiD</a:t>
            </a:r>
            <a:r>
              <a:rPr lang="en-US" dirty="0" smtClean="0"/>
              <a:t> - ligation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170" y="4508500"/>
            <a:ext cx="2476500" cy="2171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99" y="1069497"/>
            <a:ext cx="4121827" cy="2470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7759" y="846707"/>
            <a:ext cx="3833365" cy="1639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278" y="2649191"/>
            <a:ext cx="3885846" cy="16769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100" y="3632200"/>
            <a:ext cx="4106487" cy="28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4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dirty="0"/>
              <a:t>Life Technologies - Ion </a:t>
            </a:r>
            <a:r>
              <a:rPr lang="en-US" sz="3200" dirty="0" smtClean="0"/>
              <a:t>Torrent &amp; Ion Proton</a:t>
            </a:r>
            <a:endParaRPr lang="en-US" sz="3200" dirty="0"/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724400"/>
            <a:ext cx="4876800" cy="1946239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b="1" dirty="0"/>
              <a:t>Main applications</a:t>
            </a:r>
          </a:p>
          <a:p>
            <a:r>
              <a:rPr lang="en-US" sz="2000" dirty="0"/>
              <a:t>Microbial and </a:t>
            </a:r>
            <a:r>
              <a:rPr lang="en-US" sz="2000" dirty="0" err="1"/>
              <a:t>metagenomic</a:t>
            </a:r>
            <a:r>
              <a:rPr lang="en-US" sz="2000" dirty="0"/>
              <a:t> sequencing</a:t>
            </a:r>
          </a:p>
          <a:p>
            <a:r>
              <a:rPr lang="en-US" sz="2000" dirty="0"/>
              <a:t>Targeted </a:t>
            </a:r>
            <a:r>
              <a:rPr lang="en-US" sz="2000" dirty="0" smtClean="0"/>
              <a:t>re-sequencing (gene panels)</a:t>
            </a:r>
            <a:endParaRPr lang="en-US" sz="2000" dirty="0"/>
          </a:p>
          <a:p>
            <a:r>
              <a:rPr lang="en-US" sz="2000" dirty="0"/>
              <a:t>Clinical sequencing</a:t>
            </a:r>
            <a:endParaRPr lang="en-US" dirty="0"/>
          </a:p>
        </p:txBody>
      </p:sp>
      <p:graphicFrame>
        <p:nvGraphicFramePr>
          <p:cNvPr id="296988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627005"/>
              </p:ext>
            </p:extLst>
          </p:nvPr>
        </p:nvGraphicFramePr>
        <p:xfrm>
          <a:off x="685800" y="1401921"/>
          <a:ext cx="5154593" cy="2990215"/>
        </p:xfrm>
        <a:graphic>
          <a:graphicData uri="http://schemas.openxmlformats.org/drawingml/2006/table">
            <a:tbl>
              <a:tblPr/>
              <a:tblGrid>
                <a:gridCol w="1561667"/>
                <a:gridCol w="1970693"/>
                <a:gridCol w="1622233"/>
              </a:tblGrid>
              <a:tr h="7651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Chip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-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314, 316, 318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PGM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 – 1 Gb Gb,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–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P-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Proton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10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520, 530, 540 (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 Gb – 10 Gb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hrs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6986" name="Picture 26" descr="Skärmavbild 2012-05-06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3276600" cy="227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0548" y="3647844"/>
            <a:ext cx="2856102" cy="215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47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975447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      </a:t>
            </a:r>
            <a:r>
              <a:rPr lang="sv-SE" sz="2400" dirty="0" smtClean="0"/>
              <a:t>314 chip	           316 chip                 318 chip                    PI chip</a:t>
            </a:r>
            <a:endParaRPr lang="sv-SE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21818"/>
            <a:ext cx="6575108" cy="192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2" y="1794972"/>
            <a:ext cx="2160240" cy="1994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Brace 8"/>
          <p:cNvSpPr/>
          <p:nvPr/>
        </p:nvSpPr>
        <p:spPr>
          <a:xfrm rot="16200000">
            <a:off x="3149843" y="-1449542"/>
            <a:ext cx="468051" cy="5832648"/>
          </a:xfrm>
          <a:prstGeom prst="rightBrac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692696"/>
            <a:ext cx="1680245" cy="112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870379" cy="89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9512" y="4633972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 smtClean="0"/>
              <a:t>        </a:t>
            </a:r>
            <a:r>
              <a:rPr lang="sv-SE" sz="2800" b="1" dirty="0" smtClean="0"/>
              <a:t>10 Mb	           100 Mb               1 Gb                    10 Gb</a:t>
            </a:r>
            <a:endParaRPr lang="sv-SE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23528" y="5858108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virus, bacteria, small eukaryote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4248" y="585810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eukaryote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528" y="5282044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200 – 400 bp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04248" y="5282044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b="1" dirty="0" smtClean="0"/>
              <a:t>200 bp</a:t>
            </a:r>
          </a:p>
        </p:txBody>
      </p:sp>
      <p:sp>
        <p:nvSpPr>
          <p:cNvPr id="4" name="Up Arrow 3"/>
          <p:cNvSpPr/>
          <p:nvPr/>
        </p:nvSpPr>
        <p:spPr>
          <a:xfrm>
            <a:off x="6754620" y="3375366"/>
            <a:ext cx="157132" cy="169340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64765" y="5180075"/>
            <a:ext cx="5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 S5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23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eatmap 316 400 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5517232"/>
            <a:ext cx="905783" cy="923653"/>
          </a:xfrm>
          <a:prstGeom prst="rect">
            <a:avLst/>
          </a:prstGeom>
        </p:spPr>
      </p:pic>
      <p:pic>
        <p:nvPicPr>
          <p:cNvPr id="20" name="Picture 19" descr="heat map 316 ratt 400 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3645024"/>
            <a:ext cx="1340257" cy="12184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642112"/>
            <a:ext cx="3730000" cy="105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241" y="2043483"/>
            <a:ext cx="3630967" cy="11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1916832"/>
            <a:ext cx="1182707" cy="119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241" y="5293733"/>
            <a:ext cx="3534096" cy="11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Oval 24"/>
          <p:cNvSpPr/>
          <p:nvPr/>
        </p:nvSpPr>
        <p:spPr>
          <a:xfrm>
            <a:off x="6409876" y="1695717"/>
            <a:ext cx="914400" cy="15939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Oval 25"/>
          <p:cNvSpPr/>
          <p:nvPr/>
        </p:nvSpPr>
        <p:spPr>
          <a:xfrm>
            <a:off x="6409876" y="3485516"/>
            <a:ext cx="914400" cy="15939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Oval 26"/>
          <p:cNvSpPr/>
          <p:nvPr/>
        </p:nvSpPr>
        <p:spPr>
          <a:xfrm>
            <a:off x="6409876" y="5219418"/>
            <a:ext cx="914400" cy="15939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0482" name="Picture 8" descr="31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03" y="3755330"/>
            <a:ext cx="106838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053281" y="3140968"/>
            <a:ext cx="3124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316 chip (100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Mbp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003175" y="1301551"/>
            <a:ext cx="29008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314 chip (10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Mbp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8" name="Picture 10" descr="SequencingChip_ful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9584"/>
            <a:ext cx="10668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2" descr="Ion_318_65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88843"/>
            <a:ext cx="12954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045468" y="4941168"/>
            <a:ext cx="29008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318 chip (1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Gbp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itle 19"/>
          <p:cNvSpPr txBox="1">
            <a:spLocks/>
          </p:cNvSpPr>
          <p:nvPr/>
        </p:nvSpPr>
        <p:spPr>
          <a:xfrm>
            <a:off x="609600" y="269032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GB" sz="4400" dirty="0" err="1" smtClean="0"/>
              <a:t>IonTorrent</a:t>
            </a:r>
            <a:r>
              <a:rPr lang="en-GB" sz="4400" dirty="0" smtClean="0"/>
              <a:t> Throughput - </a:t>
            </a:r>
            <a:r>
              <a:rPr lang="en-GB" sz="4400" b="1" dirty="0" smtClean="0">
                <a:solidFill>
                  <a:srgbClr val="FF0000"/>
                </a:solidFill>
              </a:rPr>
              <a:t>400bp</a:t>
            </a:r>
            <a:endParaRPr lang="en-GB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55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ubrik 1"/>
          <p:cNvSpPr>
            <a:spLocks noGrp="1"/>
          </p:cNvSpPr>
          <p:nvPr>
            <p:ph type="title" idx="4294967295"/>
          </p:nvPr>
        </p:nvSpPr>
        <p:spPr>
          <a:xfrm>
            <a:off x="957263" y="204788"/>
            <a:ext cx="7881937" cy="1090612"/>
          </a:xfrm>
        </p:spPr>
        <p:txBody>
          <a:bodyPr anchor="ctr"/>
          <a:lstStyle/>
          <a:p>
            <a:pPr algn="ctr"/>
            <a:r>
              <a:rPr lang="en-GB" sz="4400" dirty="0">
                <a:latin typeface="Arial" charset="0"/>
                <a:ea typeface="ＭＳ Ｐゴシック" charset="0"/>
                <a:cs typeface="ＭＳ Ｐゴシック" charset="0"/>
              </a:rPr>
              <a:t>Ion Proton - Throughput</a:t>
            </a:r>
          </a:p>
        </p:txBody>
      </p:sp>
      <p:sp>
        <p:nvSpPr>
          <p:cNvPr id="307233" name="Rectangle 3"/>
          <p:cNvSpPr>
            <a:spLocks noChangeArrowheads="1"/>
          </p:cNvSpPr>
          <p:nvPr/>
        </p:nvSpPr>
        <p:spPr bwMode="auto">
          <a:xfrm>
            <a:off x="304800" y="1600200"/>
            <a:ext cx="8534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  <a:buFontTx/>
              <a:buChar char="•"/>
            </a:pPr>
            <a:r>
              <a:rPr lang="en-US" sz="2800" b="0" dirty="0"/>
              <a:t>We now get 10-</a:t>
            </a:r>
            <a:r>
              <a:rPr lang="en-US" sz="2800" b="0" dirty="0" smtClean="0"/>
              <a:t>16GB </a:t>
            </a:r>
            <a:r>
              <a:rPr lang="en-US" sz="2800" b="0" dirty="0"/>
              <a:t>data from the PI chip</a:t>
            </a:r>
            <a:endParaRPr lang="en-US" altLang="ja-JP" sz="2800" b="0" dirty="0"/>
          </a:p>
        </p:txBody>
      </p:sp>
      <p:sp>
        <p:nvSpPr>
          <p:cNvPr id="307234" name="Rectangle 3"/>
          <p:cNvSpPr>
            <a:spLocks noChangeArrowheads="1"/>
          </p:cNvSpPr>
          <p:nvPr/>
        </p:nvSpPr>
        <p:spPr bwMode="auto">
          <a:xfrm>
            <a:off x="1143000" y="2514600"/>
            <a:ext cx="2590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</a:pPr>
            <a:r>
              <a:rPr lang="en-US" altLang="ja-JP" sz="2800" b="0"/>
              <a:t>&gt; 90M reads</a:t>
            </a:r>
          </a:p>
        </p:txBody>
      </p:sp>
      <p:sp>
        <p:nvSpPr>
          <p:cNvPr id="307235" name="Rectangle 3"/>
          <p:cNvSpPr>
            <a:spLocks noChangeArrowheads="1"/>
          </p:cNvSpPr>
          <p:nvPr/>
        </p:nvSpPr>
        <p:spPr bwMode="auto">
          <a:xfrm>
            <a:off x="5257800" y="2514600"/>
            <a:ext cx="3581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35000"/>
              </a:spcBef>
            </a:pPr>
            <a:r>
              <a:rPr lang="en-US" altLang="ja-JP" sz="2800" b="0"/>
              <a:t>~ 150bp read length</a:t>
            </a:r>
          </a:p>
        </p:txBody>
      </p:sp>
      <p:pic>
        <p:nvPicPr>
          <p:cNvPr id="307237" name="Picture 37" descr="Bead_density_1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76600"/>
            <a:ext cx="35433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8" name="Picture 38" descr="readLenHisto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2"/>
          <a:stretch>
            <a:fillRect/>
          </a:stretch>
        </p:blipFill>
        <p:spPr bwMode="auto">
          <a:xfrm>
            <a:off x="4876800" y="3124200"/>
            <a:ext cx="4191000" cy="29495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10230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16" descr="seq_evolution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74"/>
          <a:stretch>
            <a:fillRect/>
          </a:stretch>
        </p:blipFill>
        <p:spPr bwMode="auto">
          <a:xfrm>
            <a:off x="193675" y="1130300"/>
            <a:ext cx="8950325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rot="16200000" flipH="1">
            <a:off x="3752851" y="2232025"/>
            <a:ext cx="615950" cy="4667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4" name="TextBox 13"/>
          <p:cNvSpPr txBox="1">
            <a:spLocks noChangeArrowheads="1"/>
          </p:cNvSpPr>
          <p:nvPr/>
        </p:nvSpPr>
        <p:spPr bwMode="auto">
          <a:xfrm>
            <a:off x="1941513" y="1806575"/>
            <a:ext cx="41386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Massively parallel sequencing (454, Illumina, Life Tech)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532607" y="3231356"/>
            <a:ext cx="990600" cy="3825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6" name="TextBox 13"/>
          <p:cNvSpPr txBox="1">
            <a:spLocks noChangeArrowheads="1"/>
          </p:cNvSpPr>
          <p:nvPr/>
        </p:nvSpPr>
        <p:spPr bwMode="auto">
          <a:xfrm>
            <a:off x="836613" y="2465388"/>
            <a:ext cx="13382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Human genome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6169819" y="2318544"/>
            <a:ext cx="1079500" cy="4651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6488" name="TextBox 13"/>
          <p:cNvSpPr txBox="1">
            <a:spLocks noChangeArrowheads="1"/>
          </p:cNvSpPr>
          <p:nvPr/>
        </p:nvSpPr>
        <p:spPr bwMode="auto">
          <a:xfrm>
            <a:off x="5410200" y="3092450"/>
            <a:ext cx="1925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0000"/>
                </a:solidFill>
                <a:latin typeface="Calibri" charset="0"/>
              </a:rPr>
              <a:t>James Watsons genome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924800" y="4800600"/>
            <a:ext cx="9779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 bwMode="auto">
          <a:xfrm>
            <a:off x="239713" y="228600"/>
            <a:ext cx="8664575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 anchor="ctr"/>
          <a:lstStyle/>
          <a:p>
            <a:pPr algn="ctr"/>
            <a:r>
              <a:rPr lang="en-US" sz="2800">
                <a:solidFill>
                  <a:srgbClr val="000000"/>
                </a:solidFill>
                <a:latin typeface="Calibri" charset="0"/>
              </a:rPr>
              <a:t>DNA sequencing revolution</a:t>
            </a:r>
          </a:p>
        </p:txBody>
      </p:sp>
      <p:sp>
        <p:nvSpPr>
          <p:cNvPr id="276491" name="Rectangle 20"/>
          <p:cNvSpPr>
            <a:spLocks noChangeArrowheads="1"/>
          </p:cNvSpPr>
          <p:nvPr/>
        </p:nvSpPr>
        <p:spPr bwMode="auto">
          <a:xfrm>
            <a:off x="5181600" y="4343400"/>
            <a:ext cx="24177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Center for Metagenomic</a:t>
            </a:r>
          </a:p>
          <a:p>
            <a:pPr algn="ctr"/>
            <a:r>
              <a:rPr lang="en-US" sz="1400"/>
              <a:t>   Sequence Analysis (KAW)</a:t>
            </a:r>
          </a:p>
        </p:txBody>
      </p:sp>
      <p:sp>
        <p:nvSpPr>
          <p:cNvPr id="276492" name="Rectangle 21"/>
          <p:cNvSpPr>
            <a:spLocks noChangeArrowheads="1"/>
          </p:cNvSpPr>
          <p:nvPr/>
        </p:nvSpPr>
        <p:spPr bwMode="auto">
          <a:xfrm>
            <a:off x="6858000" y="5943600"/>
            <a:ext cx="2032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Science for Life </a:t>
            </a:r>
          </a:p>
          <a:p>
            <a:pPr algn="ctr"/>
            <a:r>
              <a:rPr lang="en-US" sz="1400"/>
              <a:t>Laboratory (SciLifeLab)</a:t>
            </a:r>
          </a:p>
        </p:txBody>
      </p:sp>
      <p:sp>
        <p:nvSpPr>
          <p:cNvPr id="276493" name="Rectangle 22"/>
          <p:cNvSpPr>
            <a:spLocks noChangeArrowheads="1"/>
          </p:cNvSpPr>
          <p:nvPr/>
        </p:nvSpPr>
        <p:spPr bwMode="auto">
          <a:xfrm>
            <a:off x="6172200" y="5029200"/>
            <a:ext cx="270351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400"/>
              <a:t>Swedish National Infrastructure </a:t>
            </a:r>
          </a:p>
          <a:p>
            <a:pPr algn="ctr"/>
            <a:r>
              <a:rPr lang="en-US" sz="1400"/>
              <a:t>for Large-Scale Sequencing </a:t>
            </a:r>
          </a:p>
          <a:p>
            <a:pPr algn="ctr"/>
            <a:r>
              <a:rPr lang="en-US" sz="1400"/>
              <a:t>(SNISS)</a:t>
            </a:r>
          </a:p>
        </p:txBody>
      </p:sp>
      <p:cxnSp>
        <p:nvCxnSpPr>
          <p:cNvPr id="4" name="Straight Arrow Connector 19"/>
          <p:cNvCxnSpPr/>
          <p:nvPr/>
        </p:nvCxnSpPr>
        <p:spPr>
          <a:xfrm flipV="1">
            <a:off x="4800600" y="4191000"/>
            <a:ext cx="3124200" cy="12700"/>
          </a:xfrm>
          <a:prstGeom prst="straightConnector1">
            <a:avLst/>
          </a:prstGeom>
          <a:ln w="31750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72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/>
              <a:t>Ion Torrent - H</a:t>
            </a:r>
            <a:r>
              <a:rPr lang="en-US" baseline="30000"/>
              <a:t>+</a:t>
            </a:r>
            <a:r>
              <a:rPr lang="en-US"/>
              <a:t> ion-sensitive field effect transistors </a:t>
            </a:r>
          </a:p>
        </p:txBody>
      </p:sp>
      <p:pic>
        <p:nvPicPr>
          <p:cNvPr id="123907" name="Picture 3" descr="Skärmavbild 2011-10-20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963"/>
            <a:ext cx="9144000" cy="3830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09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Skärmavbild 2011-10-23 k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876675"/>
            <a:ext cx="32004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6458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526054"/>
              </p:ext>
            </p:extLst>
          </p:nvPr>
        </p:nvGraphicFramePr>
        <p:xfrm>
          <a:off x="381000" y="1328293"/>
          <a:ext cx="8382000" cy="1920875"/>
        </p:xfrm>
        <a:graphic>
          <a:graphicData uri="http://schemas.openxmlformats.org/drawingml/2006/table">
            <a:tbl>
              <a:tblPr/>
              <a:tblGrid>
                <a:gridCol w="1672167"/>
                <a:gridCol w="2474383"/>
                <a:gridCol w="1492250"/>
                <a:gridCol w="1390650"/>
                <a:gridCol w="1352550"/>
              </a:tblGrid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Instrument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Yield and run time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rate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Error type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38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RS II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500 Mb – 1.3 Gb /180 - 240 min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SMRTCell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250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– 20 000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(70 000 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%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(on a single passage!)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Insertions, 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random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  <p:sp>
        <p:nvSpPr>
          <p:cNvPr id="146455" name="Rectangle 23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60960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/>
              <a:t>Pacific Bioscience</a:t>
            </a:r>
          </a:p>
        </p:txBody>
      </p:sp>
      <p:pic>
        <p:nvPicPr>
          <p:cNvPr id="146456" name="Picture 24" descr="Skärmavbild 2011-10-20 k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0788"/>
            <a:ext cx="5638800" cy="309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457" name="Rectangle 25"/>
          <p:cNvSpPr>
            <a:spLocks noChangeArrowheads="1"/>
          </p:cNvSpPr>
          <p:nvPr/>
        </p:nvSpPr>
        <p:spPr bwMode="auto">
          <a:xfrm>
            <a:off x="685800" y="3227388"/>
            <a:ext cx="7772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800" dirty="0">
                <a:solidFill>
                  <a:schemeClr val="tx2"/>
                </a:solidFill>
              </a:rPr>
              <a:t>Single-Molecule, Real-Time DNA sequencing</a:t>
            </a:r>
            <a:endParaRPr lang="en-US" sz="4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74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500"/>
            <a:ext cx="9144000" cy="620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29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76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571500"/>
            <a:ext cx="78994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47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6" y="1066800"/>
            <a:ext cx="6007100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00" y="0"/>
            <a:ext cx="3149600" cy="1841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167" y="254000"/>
            <a:ext cx="4493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Oxford </a:t>
            </a:r>
            <a:r>
              <a:rPr lang="en-US" sz="3200" dirty="0" err="1" smtClean="0"/>
              <a:t>Nanopore</a:t>
            </a:r>
            <a:r>
              <a:rPr lang="en-US" sz="3200" dirty="0" smtClean="0"/>
              <a:t> </a:t>
            </a:r>
            <a:r>
              <a:rPr lang="en-US" sz="3200" dirty="0" err="1" smtClean="0"/>
              <a:t>MinION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55833" y="2796000"/>
            <a:ext cx="241033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Reads up to 100k</a:t>
            </a:r>
          </a:p>
          <a:p>
            <a:r>
              <a:rPr lang="en-US" sz="2400" dirty="0" smtClean="0"/>
              <a:t>1D and 2D reads</a:t>
            </a:r>
          </a:p>
          <a:p>
            <a:r>
              <a:rPr lang="en-US" sz="2400" dirty="0" smtClean="0"/>
              <a:t>15-40% error rate</a:t>
            </a:r>
          </a:p>
          <a:p>
            <a:r>
              <a:rPr lang="en-US" sz="2400" dirty="0" smtClean="0"/>
              <a:t>Life time 5 days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667" y="5593314"/>
            <a:ext cx="1185333" cy="126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33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549711"/>
              </p:ext>
            </p:extLst>
          </p:nvPr>
        </p:nvGraphicFramePr>
        <p:xfrm>
          <a:off x="235678" y="197958"/>
          <a:ext cx="7439587" cy="6100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9753"/>
                <a:gridCol w="1143464"/>
                <a:gridCol w="1177244"/>
                <a:gridCol w="1233042"/>
                <a:gridCol w="1233042"/>
                <a:gridCol w="1233042"/>
              </a:tblGrid>
              <a:tr h="61424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Illumina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HiSeq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Illumina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MiSeq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Ion Torrent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Ion</a:t>
                      </a:r>
                      <a:r>
                        <a:rPr lang="en-US" baseline="0" dirty="0" smtClean="0"/>
                        <a:t> Proton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PacBio</a:t>
                      </a:r>
                      <a:endParaRPr lang="en-US" dirty="0"/>
                    </a:p>
                  </a:txBody>
                  <a:tcPr/>
                </a:tc>
              </a:tr>
              <a:tr h="773175">
                <a:tc>
                  <a:txBody>
                    <a:bodyPr/>
                    <a:lstStyle/>
                    <a:p>
                      <a:r>
                        <a:rPr lang="en-US" dirty="0" smtClean="0"/>
                        <a:t>Read length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 +</a:t>
                      </a:r>
                    </a:p>
                    <a:p>
                      <a:r>
                        <a:rPr lang="en-US" dirty="0" smtClean="0"/>
                        <a:t>100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sz="1100" dirty="0" smtClean="0"/>
                        <a:t>(150+150 </a:t>
                      </a:r>
                      <a:r>
                        <a:rPr lang="en-US" sz="1100" dirty="0" err="1" smtClean="0"/>
                        <a:t>bp</a:t>
                      </a:r>
                      <a:r>
                        <a:rPr lang="en-US" sz="1100" dirty="0" smtClean="0"/>
                        <a:t>)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 +</a:t>
                      </a:r>
                    </a:p>
                    <a:p>
                      <a:r>
                        <a:rPr lang="en-US" dirty="0" smtClean="0"/>
                        <a:t>250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sz="1200" dirty="0" smtClean="0"/>
                        <a:t>(350+350 </a:t>
                      </a:r>
                      <a:r>
                        <a:rPr lang="en-US" sz="1200" dirty="0" err="1" smtClean="0"/>
                        <a:t>bp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400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sz="1200" dirty="0" smtClean="0"/>
                        <a:t>(500 </a:t>
                      </a:r>
                      <a:r>
                        <a:rPr lang="en-US" sz="1200" dirty="0" err="1" smtClean="0"/>
                        <a:t>bp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 </a:t>
                      </a:r>
                      <a:r>
                        <a:rPr lang="en-US" dirty="0" err="1" smtClean="0"/>
                        <a:t>bp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200 </a:t>
                      </a:r>
                      <a:r>
                        <a:rPr lang="en-US" dirty="0" err="1" smtClean="0"/>
                        <a:t>bp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bp</a:t>
                      </a:r>
                      <a:r>
                        <a:rPr lang="en-US" dirty="0" smtClean="0"/>
                        <a:t> – 40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Kbp</a:t>
                      </a:r>
                      <a:endParaRPr lang="en-US" dirty="0"/>
                    </a:p>
                  </a:txBody>
                  <a:tcPr/>
                </a:tc>
              </a:tr>
              <a:tr h="877489">
                <a:tc>
                  <a:txBody>
                    <a:bodyPr/>
                    <a:lstStyle/>
                    <a:p>
                      <a:r>
                        <a:rPr lang="en-US" dirty="0" smtClean="0"/>
                        <a:t>WGS:</a:t>
                      </a:r>
                    </a:p>
                    <a:p>
                      <a:r>
                        <a:rPr lang="en-US" dirty="0" smtClean="0"/>
                        <a:t>-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human</a:t>
                      </a:r>
                    </a:p>
                    <a:p>
                      <a:r>
                        <a:rPr lang="en-US" dirty="0" smtClean="0"/>
                        <a:t>- small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+++</a:t>
                      </a:r>
                      <a:r>
                        <a:rPr lang="en-US" b="1" dirty="0" smtClean="0"/>
                        <a:t>++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</a:t>
                      </a:r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</a:t>
                      </a:r>
                      <a:r>
                        <a:rPr lang="en-US" b="1" dirty="0" smtClean="0"/>
                        <a:t>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</a:t>
                      </a:r>
                    </a:p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(+++++)</a:t>
                      </a:r>
                    </a:p>
                    <a:p>
                      <a:pPr algn="ctr"/>
                      <a:r>
                        <a:rPr lang="en-US" b="1" dirty="0" smtClean="0"/>
                        <a:t>+++++</a:t>
                      </a:r>
                      <a:endParaRPr lang="en-US" b="1" dirty="0"/>
                    </a:p>
                  </a:txBody>
                  <a:tcPr/>
                </a:tc>
              </a:tr>
              <a:tr h="383795">
                <a:tc>
                  <a:txBody>
                    <a:bodyPr/>
                    <a:lstStyle/>
                    <a:p>
                      <a:r>
                        <a:rPr lang="en-US" dirty="0" smtClean="0"/>
                        <a:t>De novo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</a:t>
                      </a:r>
                      <a:r>
                        <a:rPr lang="en-US" b="1" dirty="0" smtClean="0"/>
                        <a:t>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+++++</a:t>
                      </a:r>
                      <a:endParaRPr lang="en-US" b="1" dirty="0"/>
                    </a:p>
                  </a:txBody>
                  <a:tcPr/>
                </a:tc>
              </a:tr>
              <a:tr h="684646">
                <a:tc>
                  <a:txBody>
                    <a:bodyPr/>
                    <a:lstStyle/>
                    <a:p>
                      <a:r>
                        <a:rPr lang="en-US" dirty="0" smtClean="0"/>
                        <a:t>RNA-</a:t>
                      </a:r>
                      <a:r>
                        <a:rPr lang="en-US" dirty="0" err="1" smtClean="0"/>
                        <a:t>seq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miRNA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r>
                        <a:rPr lang="en-US" b="1" dirty="0" smtClean="0"/>
                        <a:t>++</a:t>
                      </a:r>
                      <a:endParaRPr lang="en-US" b="1" dirty="0" smtClean="0"/>
                    </a:p>
                    <a:p>
                      <a:pPr algn="ctr"/>
                      <a:r>
                        <a:rPr lang="en-US" b="1" dirty="0" smtClean="0"/>
                        <a:t>++</a:t>
                      </a:r>
                      <a:r>
                        <a:rPr lang="en-US" b="1" dirty="0" smtClean="0"/>
                        <a:t>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 smtClean="0"/>
                    </a:p>
                    <a:p>
                      <a:pPr algn="ctr"/>
                      <a:endParaRPr 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+++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+++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+++*</a:t>
                      </a:r>
                      <a:endParaRPr lang="en-US" b="1" dirty="0"/>
                    </a:p>
                  </a:txBody>
                  <a:tcPr/>
                </a:tc>
              </a:tr>
              <a:tr h="43817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43817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Amplicon</a:t>
                      </a:r>
                      <a:r>
                        <a:rPr lang="en-US" dirty="0" smtClean="0"/>
                        <a:t>**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++++</a:t>
                      </a:r>
                      <a:endParaRPr lang="en-US" b="1" dirty="0"/>
                    </a:p>
                  </a:txBody>
                  <a:tcPr/>
                </a:tc>
              </a:tr>
              <a:tr h="343634">
                <a:tc>
                  <a:txBody>
                    <a:bodyPr/>
                    <a:lstStyle/>
                    <a:p>
                      <a:r>
                        <a:rPr lang="en-US" dirty="0" smtClean="0"/>
                        <a:t>Methylation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++++***</a:t>
                      </a:r>
                      <a:endParaRPr lang="en-US" b="1" dirty="0"/>
                    </a:p>
                  </a:txBody>
                  <a:tcPr/>
                </a:tc>
              </a:tr>
              <a:tr h="657260">
                <a:tc>
                  <a:txBody>
                    <a:bodyPr/>
                    <a:lstStyle/>
                    <a:p>
                      <a:r>
                        <a:rPr lang="en-US" dirty="0" smtClean="0"/>
                        <a:t>Target re-</a:t>
                      </a:r>
                      <a:r>
                        <a:rPr lang="en-US" dirty="0" err="1" smtClean="0"/>
                        <a:t>seq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(+</a:t>
                      </a:r>
                      <a:r>
                        <a:rPr lang="en-US" b="1" dirty="0" smtClean="0"/>
                        <a:t>+</a:t>
                      </a:r>
                      <a:r>
                        <a:rPr lang="en-US" b="1" dirty="0" smtClean="0"/>
                        <a:t>+)</a:t>
                      </a:r>
                      <a:endParaRPr lang="en-US" b="1" dirty="0"/>
                    </a:p>
                  </a:txBody>
                  <a:tcPr/>
                </a:tc>
              </a:tr>
              <a:tr h="75525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Exome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</a:t>
                      </a:r>
                      <a:r>
                        <a:rPr lang="en-US" b="1" dirty="0" smtClean="0"/>
                        <a:t>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++++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(+)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1285" y="6475098"/>
            <a:ext cx="8086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Only whole-length transcripts; ** Depends on </a:t>
            </a:r>
            <a:r>
              <a:rPr lang="en-US" dirty="0" err="1" smtClean="0"/>
              <a:t>amplicon</a:t>
            </a:r>
            <a:r>
              <a:rPr lang="en-US" dirty="0" smtClean="0"/>
              <a:t> size; *** Only prokaryotes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733637" y="5128905"/>
            <a:ext cx="14566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+ 	Acceptable</a:t>
            </a:r>
          </a:p>
          <a:p>
            <a:r>
              <a:rPr lang="en-US" sz="1400" dirty="0" smtClean="0"/>
              <a:t>++	OK</a:t>
            </a:r>
          </a:p>
          <a:p>
            <a:r>
              <a:rPr lang="en-US" sz="1400" dirty="0" smtClean="0"/>
              <a:t>+++ 	Good</a:t>
            </a:r>
          </a:p>
          <a:p>
            <a:r>
              <a:rPr lang="en-US" sz="1400" dirty="0" smtClean="0"/>
              <a:t>++++ 	Very good</a:t>
            </a:r>
          </a:p>
          <a:p>
            <a:r>
              <a:rPr lang="en-US" sz="1400" dirty="0" smtClean="0"/>
              <a:t>+++++ Excellent</a:t>
            </a:r>
          </a:p>
          <a:p>
            <a:r>
              <a:rPr lang="en-US" sz="1400" dirty="0" smtClean="0"/>
              <a:t>(…) 	It depends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8370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684"/>
            <a:ext cx="8229600" cy="11430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is The BEST?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0"/>
                    </a14:imgEffect>
                    <a14:imgEffect>
                      <a14:brightnessContrast brigh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183" y="3318157"/>
            <a:ext cx="2218137" cy="26146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2275" y="3318157"/>
            <a:ext cx="2380969" cy="26146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183" y="1246684"/>
            <a:ext cx="2208697" cy="16669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263" y="1132265"/>
            <a:ext cx="2478981" cy="1873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8605" y="1223973"/>
            <a:ext cx="2478195" cy="17819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9798" y="3318157"/>
            <a:ext cx="2370881" cy="261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26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893" y="0"/>
            <a:ext cx="7066072" cy="1143000"/>
          </a:xfrm>
        </p:spPr>
        <p:txBody>
          <a:bodyPr/>
          <a:lstStyle/>
          <a:p>
            <a:r>
              <a:rPr lang="en-US" dirty="0" smtClean="0"/>
              <a:t>Making a NGS library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22" y="1443967"/>
            <a:ext cx="3828417" cy="1945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2522" y="3440300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DNA QC – </a:t>
            </a:r>
            <a:r>
              <a:rPr lang="en-US" b="1" dirty="0" smtClean="0">
                <a:solidFill>
                  <a:srgbClr val="FF0000"/>
                </a:solidFill>
              </a:rPr>
              <a:t>paramount importance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303" y="1310216"/>
            <a:ext cx="3407527" cy="2079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0263" y="3389385"/>
            <a:ext cx="239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Sharing &amp; size selection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83734" y="42404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4072907" y="4187490"/>
            <a:ext cx="1137626" cy="132298"/>
            <a:chOff x="727552" y="4127699"/>
            <a:chExt cx="1137626" cy="132298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/>
          <p:cNvCxnSpPr/>
          <p:nvPr/>
        </p:nvCxnSpPr>
        <p:spPr>
          <a:xfrm>
            <a:off x="836134" y="4392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52547" y="45452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40934" y="4843137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65308" y="4969592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06257" y="46976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598134" y="51548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98693" y="52939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334121" y="544637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3854" y="5612009"/>
            <a:ext cx="1137626" cy="132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4648749" y="5180754"/>
            <a:ext cx="1137626" cy="132298"/>
            <a:chOff x="727552" y="4127699"/>
            <a:chExt cx="1137626" cy="132298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146629" y="4928359"/>
            <a:ext cx="1137626" cy="132298"/>
            <a:chOff x="727552" y="4127699"/>
            <a:chExt cx="1137626" cy="132298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841829" y="5293465"/>
            <a:ext cx="1137626" cy="132298"/>
            <a:chOff x="727552" y="4127699"/>
            <a:chExt cx="1137626" cy="132298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410642" y="4620288"/>
            <a:ext cx="1137626" cy="132298"/>
            <a:chOff x="727552" y="4127699"/>
            <a:chExt cx="1137626" cy="132298"/>
          </a:xfrm>
        </p:grpSpPr>
        <p:cxnSp>
          <p:nvCxnSpPr>
            <p:cNvPr id="51" name="Straight Connector 50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537029" y="4318759"/>
            <a:ext cx="1137626" cy="132298"/>
            <a:chOff x="727552" y="4127699"/>
            <a:chExt cx="1137626" cy="132298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410642" y="5582463"/>
            <a:ext cx="1137626" cy="132298"/>
            <a:chOff x="727552" y="4127699"/>
            <a:chExt cx="1137626" cy="132298"/>
          </a:xfrm>
        </p:grpSpPr>
        <p:cxnSp>
          <p:nvCxnSpPr>
            <p:cNvPr id="60" name="Straight Connector 59"/>
            <p:cNvCxnSpPr/>
            <p:nvPr/>
          </p:nvCxnSpPr>
          <p:spPr>
            <a:xfrm>
              <a:off x="727552" y="4246767"/>
              <a:ext cx="1137626" cy="132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/>
            <p:cNvSpPr/>
            <p:nvPr/>
          </p:nvSpPr>
          <p:spPr>
            <a:xfrm>
              <a:off x="727552" y="4127699"/>
              <a:ext cx="238107" cy="11906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06257" y="6178870"/>
            <a:ext cx="507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Ligation of sequencing adaptors, technology specific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6703834" y="4581527"/>
            <a:ext cx="2124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Amplification</a:t>
            </a:r>
            <a:endParaRPr lang="en-US" sz="2800" dirty="0"/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2972600" y="4856367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5969065" y="4862982"/>
            <a:ext cx="564429" cy="132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>
            <a:off x="7024179" y="0"/>
            <a:ext cx="2140396" cy="152885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47132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4024463"/>
              </p:ext>
            </p:extLst>
          </p:nvPr>
        </p:nvGraphicFramePr>
        <p:xfrm>
          <a:off x="470355" y="987693"/>
          <a:ext cx="8043075" cy="554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5492" y="329230"/>
            <a:ext cx="512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Workload at NGI – Sweden 2010-2014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6458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8200"/>
            <a:ext cx="8229600" cy="5665019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Garbage in – garbage out:</a:t>
            </a:r>
            <a:br>
              <a:rPr lang="en-US" sz="4800" b="1" dirty="0" smtClean="0"/>
            </a:br>
            <a:r>
              <a:rPr lang="en-US" sz="4800" b="1" dirty="0"/>
              <a:t/>
            </a:r>
            <a:br>
              <a:rPr lang="en-US" sz="4800" b="1" dirty="0"/>
            </a:br>
            <a:r>
              <a:rPr lang="en-US" dirty="0" smtClean="0"/>
              <a:t>sequencing success to </a:t>
            </a:r>
            <a:r>
              <a:rPr lang="en-US" b="1" dirty="0" smtClean="0"/>
              <a:t>90%</a:t>
            </a:r>
            <a:r>
              <a:rPr lang="en-US" dirty="0" smtClean="0"/>
              <a:t> depends on the </a:t>
            </a:r>
            <a:r>
              <a:rPr lang="en-US" b="1" dirty="0" smtClean="0">
                <a:solidFill>
                  <a:srgbClr val="FF0000"/>
                </a:solidFill>
              </a:rPr>
              <a:t>sample quality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1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213"/>
            <a:ext cx="8229600" cy="1143000"/>
          </a:xfrm>
        </p:spPr>
        <p:txBody>
          <a:bodyPr/>
          <a:lstStyle/>
          <a:p>
            <a:r>
              <a:rPr lang="en-US" dirty="0" smtClean="0"/>
              <a:t>What do absorption ratios tell us?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213"/>
            <a:ext cx="8445554" cy="53065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/280: 1.8 – 2.0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 1.8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 Too little DNA compared to other components of the solution; presence of organic contaminants: proteins and phenol; glycogen - </a:t>
            </a:r>
            <a:r>
              <a:rPr lang="en-US" sz="1800" b="1" dirty="0" smtClean="0">
                <a:solidFill>
                  <a:srgbClr val="0000FF"/>
                </a:solidFill>
              </a:rPr>
              <a:t>absorb at 280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 2.0</a:t>
            </a:r>
            <a:r>
              <a:rPr lang="en-US" sz="1800" dirty="0" smtClean="0"/>
              <a:t>: </a:t>
            </a:r>
          </a:p>
          <a:p>
            <a:pPr marL="0" indent="0">
              <a:buNone/>
            </a:pPr>
            <a:r>
              <a:rPr lang="en-US" sz="1800" dirty="0" smtClean="0"/>
              <a:t>High share of RNA.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Pure DNA </a:t>
            </a:r>
            <a:r>
              <a:rPr lang="en-US" sz="2400" b="1" u="sng" dirty="0" smtClean="0">
                <a:solidFill>
                  <a:srgbClr val="FF0000"/>
                </a:solidFill>
              </a:rPr>
              <a:t>260</a:t>
            </a:r>
            <a:r>
              <a:rPr lang="en-US" sz="2400" b="1" dirty="0" smtClean="0">
                <a:solidFill>
                  <a:srgbClr val="FF0000"/>
                </a:solidFill>
              </a:rPr>
              <a:t>/230: 2.0 – 2.2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/>
              <a:t>&lt;2.0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Salt contamination, </a:t>
            </a:r>
            <a:r>
              <a:rPr lang="en-US" sz="1800" dirty="0" err="1" smtClean="0"/>
              <a:t>humic</a:t>
            </a:r>
            <a:r>
              <a:rPr lang="en-US" sz="1800" dirty="0" smtClean="0"/>
              <a:t> acids, peptides, aromatic compounds, polyphenols, </a:t>
            </a:r>
            <a:r>
              <a:rPr lang="en-US" sz="1800" dirty="0"/>
              <a:t>urea, guanidine, </a:t>
            </a:r>
            <a:r>
              <a:rPr lang="en-US" sz="1800" dirty="0" err="1"/>
              <a:t>thiocyanates</a:t>
            </a:r>
            <a:r>
              <a:rPr lang="en-US" sz="1800" dirty="0"/>
              <a:t> (latter </a:t>
            </a:r>
            <a:r>
              <a:rPr lang="en-US" sz="1800" dirty="0" smtClean="0"/>
              <a:t>three </a:t>
            </a:r>
            <a:r>
              <a:rPr lang="en-US" sz="1800" dirty="0"/>
              <a:t>are common kit components</a:t>
            </a:r>
            <a:r>
              <a:rPr lang="en-US" sz="1800" dirty="0" smtClean="0"/>
              <a:t>) – </a:t>
            </a:r>
            <a:r>
              <a:rPr lang="en-US" sz="1800" b="1" dirty="0" smtClean="0">
                <a:solidFill>
                  <a:srgbClr val="0000FF"/>
                </a:solidFill>
              </a:rPr>
              <a:t>absorb at 230 nm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b="1" dirty="0" smtClean="0"/>
              <a:t>&gt;2.2</a:t>
            </a:r>
            <a:r>
              <a:rPr lang="en-US" sz="1800" dirty="0" smtClean="0"/>
              <a:t>:</a:t>
            </a:r>
          </a:p>
          <a:p>
            <a:pPr marL="0" indent="0">
              <a:buNone/>
            </a:pPr>
            <a:r>
              <a:rPr lang="en-US" sz="1800" dirty="0" smtClean="0"/>
              <a:t>High share of RNA, very high share of phenol, </a:t>
            </a:r>
            <a:r>
              <a:rPr lang="en-US" sz="1800" b="1" dirty="0" smtClean="0"/>
              <a:t>high turbidity, </a:t>
            </a:r>
            <a:r>
              <a:rPr lang="en-US" sz="1800" dirty="0"/>
              <a:t>dirty </a:t>
            </a:r>
            <a:r>
              <a:rPr lang="en-US" sz="1800" dirty="0" smtClean="0"/>
              <a:t>instrument, wrong blank.</a:t>
            </a: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 algn="r">
              <a:buNone/>
            </a:pPr>
            <a:r>
              <a:rPr lang="en-US" sz="1800" i="1" dirty="0" err="1" smtClean="0"/>
              <a:t>Photometrically</a:t>
            </a:r>
            <a:r>
              <a:rPr lang="en-US" sz="1800" i="1" dirty="0" smtClean="0"/>
              <a:t> active contaminants: </a:t>
            </a:r>
          </a:p>
          <a:p>
            <a:pPr marL="0" indent="0" algn="r">
              <a:buNone/>
            </a:pPr>
            <a:r>
              <a:rPr lang="en-US" sz="1800" i="1" dirty="0" smtClean="0"/>
              <a:t>phenol, polyphenols, EDTA, </a:t>
            </a:r>
            <a:r>
              <a:rPr lang="en-US" sz="1800" i="1" dirty="0" err="1" smtClean="0"/>
              <a:t>thiocyanate</a:t>
            </a:r>
            <a:r>
              <a:rPr lang="en-US" sz="1800" i="1" dirty="0" smtClean="0"/>
              <a:t>, protein, </a:t>
            </a:r>
          </a:p>
          <a:p>
            <a:pPr marL="0" indent="0" algn="r">
              <a:buNone/>
            </a:pPr>
            <a:r>
              <a:rPr lang="en-US" sz="1800" i="1" dirty="0" smtClean="0"/>
              <a:t>RNA, nucleotides (fragments below 5 </a:t>
            </a:r>
            <a:r>
              <a:rPr lang="en-US" sz="1800" i="1" dirty="0" err="1" smtClean="0"/>
              <a:t>bp</a:t>
            </a:r>
            <a:r>
              <a:rPr lang="en-US" sz="1800" i="1" dirty="0" smtClean="0"/>
              <a:t>)</a:t>
            </a:r>
          </a:p>
          <a:p>
            <a:pPr marL="0" indent="0" algn="r">
              <a:buNone/>
            </a:pPr>
            <a:endParaRPr lang="en-US" sz="1800" i="1" dirty="0" smtClean="0"/>
          </a:p>
        </p:txBody>
      </p:sp>
    </p:spTree>
    <p:extLst>
      <p:ext uri="{BB962C8B-B14F-4D97-AF65-F5344CB8AC3E}">
        <p14:creationId xmlns:p14="http://schemas.microsoft.com/office/powerpoint/2010/main" val="32584352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to make a correct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8135"/>
            <a:ext cx="7611310" cy="39801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Thaw DNA completely</a:t>
            </a:r>
          </a:p>
          <a:p>
            <a:r>
              <a:rPr lang="en-US" sz="2400" dirty="0" smtClean="0"/>
              <a:t>Mix gently (</a:t>
            </a:r>
            <a:r>
              <a:rPr lang="en-US" sz="2400" b="1" dirty="0" smtClean="0">
                <a:solidFill>
                  <a:srgbClr val="FF0000"/>
                </a:solidFill>
              </a:rPr>
              <a:t>never vortex!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Put the sample on a </a:t>
            </a:r>
            <a:r>
              <a:rPr lang="en-US" sz="2400" dirty="0" err="1" smtClean="0"/>
              <a:t>thermoblock</a:t>
            </a:r>
            <a:r>
              <a:rPr lang="en-US" sz="2400" dirty="0" smtClean="0"/>
              <a:t>: 37°C, 15-30 min</a:t>
            </a:r>
          </a:p>
          <a:p>
            <a:r>
              <a:rPr lang="en-US" sz="2400" dirty="0" smtClean="0"/>
              <a:t>Mix gently </a:t>
            </a:r>
          </a:p>
          <a:p>
            <a:r>
              <a:rPr lang="en-US" sz="2400" b="1" dirty="0" smtClean="0"/>
              <a:t>Dilute 1:100 </a:t>
            </a:r>
            <a:r>
              <a:rPr lang="en-US" sz="2400" dirty="0" smtClean="0"/>
              <a:t>(if HMW)</a:t>
            </a:r>
          </a:p>
          <a:p>
            <a:r>
              <a:rPr lang="en-US" sz="2400" dirty="0" smtClean="0"/>
              <a:t>Mix gently</a:t>
            </a:r>
          </a:p>
          <a:p>
            <a:r>
              <a:rPr lang="en-US" sz="2400" dirty="0" smtClean="0"/>
              <a:t>Make a measurement with an appropriate blank</a:t>
            </a:r>
            <a:endParaRPr lang="en-US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5702742" y="1417638"/>
            <a:ext cx="1070821" cy="2230830"/>
            <a:chOff x="6649050" y="1417638"/>
            <a:chExt cx="560313" cy="1689269"/>
          </a:xfrm>
        </p:grpSpPr>
        <p:sp>
          <p:nvSpPr>
            <p:cNvPr id="7" name="Can 6"/>
            <p:cNvSpPr/>
            <p:nvPr/>
          </p:nvSpPr>
          <p:spPr>
            <a:xfrm>
              <a:off x="6649050" y="1417638"/>
              <a:ext cx="560313" cy="1689269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>
              <a:off x="6649050" y="2091955"/>
              <a:ext cx="560313" cy="1014952"/>
            </a:xfrm>
            <a:prstGeom prst="can">
              <a:avLst/>
            </a:prstGeom>
            <a:gradFill flip="none" rotWithShape="1">
              <a:gsLst>
                <a:gs pos="43000">
                  <a:schemeClr val="accent3">
                    <a:lumMod val="75000"/>
                    <a:alpha val="95000"/>
                  </a:schemeClr>
                </a:gs>
                <a:gs pos="88000">
                  <a:srgbClr val="FFFFFF">
                    <a:alpha val="87000"/>
                  </a:srgbClr>
                </a:gs>
              </a:gsLst>
              <a:lin ang="16560000" scaled="0"/>
              <a:tileRect/>
            </a:gradFill>
            <a:ln>
              <a:gradFill flip="none" rotWithShape="1">
                <a:gsLst>
                  <a:gs pos="29000">
                    <a:schemeClr val="accent1">
                      <a:shade val="95000"/>
                      <a:satMod val="105000"/>
                    </a:schemeClr>
                  </a:gs>
                  <a:gs pos="100000">
                    <a:srgbClr val="FFFFFF"/>
                  </a:gs>
                  <a:gs pos="64000">
                    <a:schemeClr val="accent1">
                      <a:shade val="95000"/>
                      <a:satMod val="10500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097301" y="2337532"/>
            <a:ext cx="19779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concentration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High concentration</a:t>
            </a:r>
            <a:endParaRPr lang="en-US" dirty="0"/>
          </a:p>
        </p:txBody>
      </p:sp>
      <p:sp>
        <p:nvSpPr>
          <p:cNvPr id="11" name="Left Arrow 10"/>
          <p:cNvSpPr/>
          <p:nvPr/>
        </p:nvSpPr>
        <p:spPr>
          <a:xfrm flipV="1">
            <a:off x="6599244" y="2503147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flipV="1">
            <a:off x="6599244" y="3234789"/>
            <a:ext cx="498057" cy="223955"/>
          </a:xfrm>
          <a:prstGeom prst="leftArrow">
            <a:avLst/>
          </a:prstGeom>
          <a:ln w="57150" cap="rnd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702742" y="2624961"/>
            <a:ext cx="1070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DNA </a:t>
            </a:r>
            <a:endParaRPr lang="en-US" dirty="0"/>
          </a:p>
          <a:p>
            <a:pPr algn="ctr"/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349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507811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Sample prep: general recommendations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4296" y="3137674"/>
            <a:ext cx="2834677" cy="2016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871" y="1529310"/>
            <a:ext cx="83024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Treat DNA as a crystal vase: it is fragile when in solution</a:t>
            </a:r>
          </a:p>
          <a:p>
            <a:endParaRPr lang="en-US" sz="2400" dirty="0"/>
          </a:p>
          <a:p>
            <a:r>
              <a:rPr lang="en-US" sz="2400" dirty="0" smtClean="0"/>
              <a:t>As soon as DNA is released from the cells – use wide-bore tips</a:t>
            </a:r>
          </a:p>
          <a:p>
            <a:endParaRPr lang="en-US" sz="2400" dirty="0"/>
          </a:p>
          <a:p>
            <a:r>
              <a:rPr lang="en-US" sz="2400" dirty="0" smtClean="0"/>
              <a:t>Limit pipetting to minimum</a:t>
            </a:r>
          </a:p>
          <a:p>
            <a:endParaRPr lang="en-US" sz="2400" dirty="0"/>
          </a:p>
          <a:p>
            <a:r>
              <a:rPr lang="en-US" sz="2400" dirty="0" smtClean="0"/>
              <a:t>Never vortex!</a:t>
            </a:r>
          </a:p>
          <a:p>
            <a:endParaRPr lang="en-US" sz="2400" dirty="0"/>
          </a:p>
          <a:p>
            <a:r>
              <a:rPr lang="en-US" sz="2400" dirty="0" smtClean="0"/>
              <a:t>Do not heat above 65°C</a:t>
            </a:r>
          </a:p>
          <a:p>
            <a:endParaRPr lang="en-US" sz="2400" dirty="0"/>
          </a:p>
          <a:p>
            <a:r>
              <a:rPr lang="en-US" sz="2400" dirty="0" smtClean="0"/>
              <a:t>Reduce amount of freeze-thaw cycles to minimum </a:t>
            </a:r>
          </a:p>
          <a:p>
            <a:endParaRPr lang="en-US" sz="2400" dirty="0"/>
          </a:p>
          <a:p>
            <a:r>
              <a:rPr lang="en-US" sz="2400" dirty="0" smtClean="0"/>
              <a:t>Make several </a:t>
            </a:r>
            <a:r>
              <a:rPr lang="en-US" sz="2400" dirty="0" err="1" smtClean="0"/>
              <a:t>aliquotes</a:t>
            </a:r>
            <a:r>
              <a:rPr lang="en-US" sz="2400" dirty="0" smtClean="0"/>
              <a:t> of the stock DNA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700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7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Post-extraction cleanup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72" y="1331714"/>
            <a:ext cx="970661" cy="2168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9218" y="1997283"/>
            <a:ext cx="2670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Protein contamination</a:t>
            </a:r>
          </a:p>
          <a:p>
            <a:r>
              <a:rPr lang="en-US" dirty="0" smtClean="0"/>
              <a:t>- Apply phenol-chloroform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590" y="3732982"/>
            <a:ext cx="3147173" cy="1978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43" y="3732983"/>
            <a:ext cx="1006991" cy="26907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9591" y="5777374"/>
            <a:ext cx="214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Phenol carry-over or </a:t>
            </a:r>
          </a:p>
          <a:p>
            <a:r>
              <a:rPr lang="en-US" b="1" dirty="0" smtClean="0"/>
              <a:t>overloaded sample?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331714"/>
            <a:ext cx="1840223" cy="232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72719" y="1997283"/>
            <a:ext cx="24140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RNA contamination</a:t>
            </a:r>
          </a:p>
          <a:p>
            <a:r>
              <a:rPr lang="en-US" dirty="0" smtClean="0"/>
              <a:t>- Apply </a:t>
            </a:r>
            <a:r>
              <a:rPr lang="en-US" dirty="0" err="1" smtClean="0"/>
              <a:t>RNase</a:t>
            </a:r>
            <a:r>
              <a:rPr lang="en-US" dirty="0" smtClean="0"/>
              <a:t>, followed</a:t>
            </a:r>
          </a:p>
          <a:p>
            <a:r>
              <a:rPr lang="en-US" dirty="0"/>
              <a:t>b</a:t>
            </a:r>
            <a:r>
              <a:rPr lang="en-US" dirty="0" smtClean="0"/>
              <a:t>y phenol-chloroform</a:t>
            </a:r>
          </a:p>
          <a:p>
            <a:r>
              <a:rPr lang="en-US" dirty="0" smtClean="0"/>
              <a:t>extraction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26113" y="5711330"/>
            <a:ext cx="42932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If unsure, make dilution series.</a:t>
            </a:r>
          </a:p>
          <a:p>
            <a:r>
              <a:rPr lang="en-US" dirty="0" smtClean="0"/>
              <a:t>If problem persists – try </a:t>
            </a:r>
            <a:r>
              <a:rPr lang="en-US" dirty="0" err="1" smtClean="0"/>
              <a:t>MoBio</a:t>
            </a:r>
            <a:r>
              <a:rPr lang="en-US" dirty="0" smtClean="0"/>
              <a:t> </a:t>
            </a:r>
            <a:r>
              <a:rPr lang="en-US" dirty="0" err="1" smtClean="0"/>
              <a:t>clean-up</a:t>
            </a:r>
            <a:r>
              <a:rPr lang="en-US" dirty="0" smtClean="0"/>
              <a:t> kit,</a:t>
            </a:r>
          </a:p>
          <a:p>
            <a:r>
              <a:rPr lang="en-US" dirty="0" smtClean="0"/>
              <a:t>or re-extract DNA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381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QC control at NGI: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3100"/>
            <a:ext cx="8229600" cy="4183063"/>
          </a:xfrm>
        </p:spPr>
        <p:txBody>
          <a:bodyPr>
            <a:normAutofit fontScale="92500"/>
          </a:bodyPr>
          <a:lstStyle/>
          <a:p>
            <a:r>
              <a:rPr lang="en-US" dirty="0" err="1" smtClean="0"/>
              <a:t>Qubit</a:t>
            </a:r>
            <a:r>
              <a:rPr lang="en-US" dirty="0" smtClean="0"/>
              <a:t> for DNA</a:t>
            </a:r>
          </a:p>
          <a:p>
            <a:pPr lvl="1"/>
            <a:r>
              <a:rPr lang="en-US" dirty="0" smtClean="0"/>
              <a:t>Measures content of </a:t>
            </a:r>
            <a:r>
              <a:rPr lang="en-US" dirty="0" err="1" smtClean="0"/>
              <a:t>dsDNA</a:t>
            </a:r>
            <a:r>
              <a:rPr lang="en-US" dirty="0" smtClean="0"/>
              <a:t> only</a:t>
            </a:r>
          </a:p>
          <a:p>
            <a:pPr lvl="1"/>
            <a:r>
              <a:rPr lang="en-US" dirty="0" err="1" smtClean="0"/>
              <a:t>Nanodrop</a:t>
            </a:r>
            <a:r>
              <a:rPr lang="en-US" dirty="0" smtClean="0"/>
              <a:t> &amp; </a:t>
            </a:r>
            <a:r>
              <a:rPr lang="en-US" dirty="0" err="1" smtClean="0"/>
              <a:t>NanoVue</a:t>
            </a:r>
            <a:r>
              <a:rPr lang="en-US" dirty="0" smtClean="0"/>
              <a:t> overestimate concentrations up to 300%!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 smtClean="0"/>
              <a:t>Bioanalyzer</a:t>
            </a:r>
            <a:r>
              <a:rPr lang="en-US" dirty="0" smtClean="0"/>
              <a:t> for RNA and </a:t>
            </a:r>
            <a:r>
              <a:rPr lang="en-US" dirty="0" err="1" smtClean="0"/>
              <a:t>amplicons</a:t>
            </a:r>
            <a:endParaRPr lang="en-US" dirty="0" smtClean="0"/>
          </a:p>
          <a:p>
            <a:pPr lvl="1"/>
            <a:r>
              <a:rPr lang="en-US" dirty="0" smtClean="0"/>
              <a:t>RNA: RIN values and concentrations</a:t>
            </a:r>
          </a:p>
          <a:p>
            <a:pPr lvl="1"/>
            <a:r>
              <a:rPr lang="en-US" dirty="0" err="1" smtClean="0"/>
              <a:t>Amplicons</a:t>
            </a:r>
            <a:r>
              <a:rPr lang="en-US" dirty="0" smtClean="0"/>
              <a:t>: size distribution (extremely important!)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6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795" y="3547115"/>
            <a:ext cx="4358924" cy="19615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104" y="5331767"/>
            <a:ext cx="37112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2: several sizes, </a:t>
            </a:r>
          </a:p>
          <a:p>
            <a:r>
              <a:rPr lang="en-US" dirty="0" smtClean="0"/>
              <a:t>fractionation is needed </a:t>
            </a:r>
          </a:p>
          <a:p>
            <a:r>
              <a:rPr lang="en-US" dirty="0" smtClean="0"/>
              <a:t>=&gt; we HAVE to make several libraries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27170" y="5380334"/>
            <a:ext cx="238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3: broad peak;</a:t>
            </a:r>
          </a:p>
          <a:p>
            <a:r>
              <a:rPr lang="en-US" dirty="0" smtClean="0"/>
              <a:t>size selection is needed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889" y="1630680"/>
            <a:ext cx="4052711" cy="1823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99" y="3547115"/>
            <a:ext cx="3438361" cy="16090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65840" y="113724"/>
            <a:ext cx="57072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Bioanalyzer</a:t>
            </a:r>
            <a:r>
              <a:rPr lang="en-US" sz="3200" dirty="0" smtClean="0"/>
              <a:t>: </a:t>
            </a:r>
            <a:r>
              <a:rPr lang="en-US" sz="3200" dirty="0" err="1" smtClean="0"/>
              <a:t>amplicon</a:t>
            </a:r>
            <a:r>
              <a:rPr lang="en-US" sz="3200" dirty="0" smtClean="0"/>
              <a:t> size check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3857460" y="1075710"/>
            <a:ext cx="52758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FOR ANY NGS TECHNOLOGY </a:t>
            </a:r>
          </a:p>
          <a:p>
            <a:endParaRPr lang="en-US" dirty="0" smtClean="0"/>
          </a:p>
          <a:p>
            <a:r>
              <a:rPr lang="en-US" dirty="0" smtClean="0"/>
              <a:t>Size difference among fragments </a:t>
            </a:r>
            <a:r>
              <a:rPr lang="en-US" b="1" dirty="0" smtClean="0"/>
              <a:t>must not </a:t>
            </a:r>
          </a:p>
          <a:p>
            <a:r>
              <a:rPr lang="en-US" dirty="0" smtClean="0"/>
              <a:t>exceed 80 </a:t>
            </a:r>
            <a:r>
              <a:rPr lang="en-US" dirty="0" err="1" smtClean="0"/>
              <a:t>bp</a:t>
            </a:r>
            <a:r>
              <a:rPr lang="en-US" dirty="0" smtClean="0"/>
              <a:t> (optimally 50 </a:t>
            </a:r>
            <a:r>
              <a:rPr lang="en-US" dirty="0" err="1" smtClean="0"/>
              <a:t>bp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Reason – preferential amplification of short fragments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9889" y="1029544"/>
            <a:ext cx="387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Example 1: OK size distribution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803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prep: take home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3188"/>
            <a:ext cx="8229600" cy="33557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PCR-quality sample and </a:t>
            </a:r>
          </a:p>
          <a:p>
            <a:pPr marL="0" indent="0" algn="ctr">
              <a:buNone/>
            </a:pPr>
            <a:r>
              <a:rPr lang="en-US" sz="4400" dirty="0" smtClean="0"/>
              <a:t>NGS-quality sample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are two completely different things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645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609600"/>
          </a:xfrm>
          <a:solidFill>
            <a:srgbClr val="A9E4FF"/>
          </a:solidFill>
        </p:spPr>
        <p:txBody>
          <a:bodyPr/>
          <a:lstStyle/>
          <a:p>
            <a:r>
              <a:rPr lang="en-US" sz="3200" dirty="0" smtClean="0"/>
              <a:t>NGS technologies - SUMMARY</a:t>
            </a:r>
            <a:endParaRPr lang="en-US" sz="3200" dirty="0"/>
          </a:p>
        </p:txBody>
      </p:sp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1143000" y="6248400"/>
            <a:ext cx="64008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7853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969408"/>
              </p:ext>
            </p:extLst>
          </p:nvPr>
        </p:nvGraphicFramePr>
        <p:xfrm>
          <a:off x="609600" y="1332223"/>
          <a:ext cx="7924800" cy="5013548"/>
        </p:xfrm>
        <a:graphic>
          <a:graphicData uri="http://schemas.openxmlformats.org/drawingml/2006/table">
            <a:tbl>
              <a:tblPr/>
              <a:tblGrid>
                <a:gridCol w="1295400"/>
                <a:gridCol w="1524000"/>
                <a:gridCol w="2057400"/>
                <a:gridCol w="3048000"/>
              </a:tblGrid>
              <a:tr h="4399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Platform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Read length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Accuracy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Projects / applications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454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Medium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Homo-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polymer runs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Microbial + targeted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reseq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HiSeq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MiSeq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Short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Medium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Whole genome +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transcriptome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exome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SOLiD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Short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Whole genome +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transcriptome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seq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exome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</a:tr>
              <a:tr h="4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Torrent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Medium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Microbial + targeted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reseq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Ion Proton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Short/Medium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Exome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transcriptome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genome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PacBio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Low – ultra high*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Microbial + targeted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reseq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Gap closure &amp; scaffolding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MinION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Long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Low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Gap closure, scaffolding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structural variants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9E4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661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6349" y="208979"/>
            <a:ext cx="8601025" cy="612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Check list: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Have others done similar work?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Is your </a:t>
            </a:r>
            <a:r>
              <a:rPr lang="en-US" sz="2800" b="1" dirty="0" smtClean="0"/>
              <a:t>methodology</a:t>
            </a:r>
            <a:r>
              <a:rPr lang="en-US" sz="2800" dirty="0" smtClean="0"/>
              <a:t> sound? Sample size? Repetitions?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Is there </a:t>
            </a:r>
            <a:r>
              <a:rPr lang="en-US" sz="2800" b="1" dirty="0" smtClean="0"/>
              <a:t>people</a:t>
            </a:r>
            <a:r>
              <a:rPr lang="en-US" sz="2800" dirty="0" smtClean="0"/>
              <a:t> to analyze the data?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Is there </a:t>
            </a:r>
            <a:r>
              <a:rPr lang="en-US" sz="2800" b="1" dirty="0" smtClean="0"/>
              <a:t>computer capacity </a:t>
            </a:r>
            <a:r>
              <a:rPr lang="en-US" sz="2800" dirty="0" smtClean="0"/>
              <a:t>to analyze the data?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Will you be able to </a:t>
            </a:r>
            <a:r>
              <a:rPr lang="en-US" sz="2800" b="1" dirty="0" smtClean="0"/>
              <a:t>publish</a:t>
            </a:r>
            <a:r>
              <a:rPr lang="en-US" sz="2800" dirty="0" smtClean="0"/>
              <a:t> NGS data by yourself?</a:t>
            </a:r>
            <a:endParaRPr lang="en-US" sz="28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b="1" dirty="0">
                <a:solidFill>
                  <a:srgbClr val="FF0000"/>
                </a:solidFill>
              </a:rPr>
              <a:t>PLEASE consult the sequencing </a:t>
            </a:r>
            <a:r>
              <a:rPr lang="en-US" sz="2800" b="1" dirty="0" smtClean="0">
                <a:solidFill>
                  <a:srgbClr val="FF0000"/>
                </a:solidFill>
              </a:rPr>
              <a:t>facility &amp; BILS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PRIOR </a:t>
            </a:r>
            <a:r>
              <a:rPr lang="en-US" sz="2800" b="1" dirty="0" smtClean="0">
                <a:solidFill>
                  <a:srgbClr val="FF0000"/>
                </a:solidFill>
              </a:rPr>
              <a:t>to onset </a:t>
            </a:r>
            <a:r>
              <a:rPr lang="en-US" sz="2800" b="1" dirty="0">
                <a:solidFill>
                  <a:srgbClr val="FF0000"/>
                </a:solidFill>
              </a:rPr>
              <a:t>of your project</a:t>
            </a:r>
            <a:r>
              <a:rPr lang="en-US" sz="2800" b="1" dirty="0" smtClean="0">
                <a:solidFill>
                  <a:srgbClr val="FF0000"/>
                </a:solidFill>
              </a:rPr>
              <a:t>!</a:t>
            </a: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endParaRPr lang="en-US" sz="2000" dirty="0" smtClean="0"/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37" y="4748866"/>
            <a:ext cx="3169464" cy="210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1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49238" y="2712896"/>
            <a:ext cx="54376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/>
              <a:t>What is sequencing?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06993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840" y="301472"/>
            <a:ext cx="8877224" cy="5905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200" b="1" dirty="0" smtClean="0"/>
              <a:t>Common </a:t>
            </a:r>
            <a:r>
              <a:rPr lang="en-US" sz="4200" b="1" dirty="0"/>
              <a:t>pitfalls and a piece of advise</a:t>
            </a:r>
            <a:r>
              <a:rPr lang="en-US" sz="4200" b="1" dirty="0" smtClean="0"/>
              <a:t>:</a:t>
            </a:r>
          </a:p>
          <a:p>
            <a:endParaRPr lang="en-US" sz="2600" dirty="0" smtClean="0"/>
          </a:p>
          <a:p>
            <a:r>
              <a:rPr lang="en-US" sz="2600" dirty="0" smtClean="0"/>
              <a:t>If you give us low quality DNA/RNA - expect low quality data</a:t>
            </a:r>
          </a:p>
          <a:p>
            <a:r>
              <a:rPr lang="en-US" sz="2600" dirty="0" smtClean="0"/>
              <a:t>If you give us too little DNA/RNA – expect biased data</a:t>
            </a:r>
          </a:p>
          <a:p>
            <a:pPr marL="0" indent="0">
              <a:buNone/>
            </a:pPr>
            <a:endParaRPr lang="en-US" sz="2600" dirty="0"/>
          </a:p>
          <a:p>
            <a:pPr marL="285750" indent="-285750"/>
            <a:r>
              <a:rPr lang="en-US" sz="2600" dirty="0"/>
              <a:t>Do not try to do everything by yourself</a:t>
            </a:r>
          </a:p>
          <a:p>
            <a:pPr marL="285750" indent="-285750"/>
            <a:r>
              <a:rPr lang="en-US" sz="2600" dirty="0"/>
              <a:t>Make sure there is a dedicated </a:t>
            </a:r>
            <a:r>
              <a:rPr lang="en-US" sz="2600" dirty="0" err="1"/>
              <a:t>bioinformatician</a:t>
            </a:r>
            <a:r>
              <a:rPr lang="en-US" sz="2600" dirty="0"/>
              <a:t> available</a:t>
            </a:r>
          </a:p>
          <a:p>
            <a:pPr marL="285750" indent="-285750"/>
            <a:r>
              <a:rPr lang="en-US" sz="2600" dirty="0"/>
              <a:t>Never underestimate time and money needed for data </a:t>
            </a:r>
            <a:r>
              <a:rPr lang="en-US" sz="2600" dirty="0" smtClean="0"/>
              <a:t>analysis</a:t>
            </a:r>
          </a:p>
          <a:p>
            <a:pPr marL="285750" indent="-285750"/>
            <a:endParaRPr lang="en-US" sz="2600" dirty="0"/>
          </a:p>
          <a:p>
            <a:pPr marL="285750" indent="-285750"/>
            <a:r>
              <a:rPr lang="en-US" sz="2600" dirty="0"/>
              <a:t>Google often!</a:t>
            </a:r>
          </a:p>
          <a:p>
            <a:pPr marL="285750" indent="-285750"/>
            <a:r>
              <a:rPr lang="en-US" sz="2600" dirty="0"/>
              <a:t>Use online forums, e.g. </a:t>
            </a:r>
            <a:r>
              <a:rPr lang="en-US" sz="2600" dirty="0" err="1"/>
              <a:t>SeqAnswers.com</a:t>
            </a:r>
            <a:endParaRPr lang="en-US" sz="2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025" y="5260261"/>
            <a:ext cx="2400975" cy="159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8614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563833" y="274638"/>
            <a:ext cx="4528719" cy="1143000"/>
          </a:xfrm>
        </p:spPr>
        <p:txBody>
          <a:bodyPr/>
          <a:lstStyle/>
          <a:p>
            <a:pPr algn="l" eaLnBrk="1" hangingPunct="1"/>
            <a:r>
              <a:rPr lang="sv-SE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a typeface="ＭＳ Ｐゴシック" charset="-128"/>
                <a:cs typeface="ＭＳ Ｐゴシック" charset="-128"/>
              </a:rPr>
              <a:t>Summary</a:t>
            </a:r>
            <a:endParaRPr lang="sv-SE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228600" y="205343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sv-SE" dirty="0" smtClean="0">
                <a:ea typeface="ＭＳ Ｐゴシック" charset="-128"/>
                <a:cs typeface="ＭＳ Ｐゴシック" charset="-128"/>
              </a:rPr>
              <a:t>Progress is FAST-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keep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yourselves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updated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!</a:t>
            </a:r>
          </a:p>
          <a:p>
            <a:pPr marL="0" indent="0">
              <a:lnSpc>
                <a:spcPct val="90000"/>
              </a:lnSpc>
              <a:buNone/>
            </a:pPr>
            <a:endParaRPr lang="sv-SE" dirty="0" smtClean="0">
              <a:ea typeface="ＭＳ Ｐゴシック" charset="-128"/>
              <a:cs typeface="ＭＳ Ｐゴシック" charset="-128"/>
            </a:endParaRPr>
          </a:p>
          <a:p>
            <a:pPr>
              <a:lnSpc>
                <a:spcPct val="90000"/>
              </a:lnSpc>
            </a:pPr>
            <a:r>
              <a:rPr lang="sv-SE" dirty="0" smtClean="0">
                <a:ea typeface="ＭＳ Ｐゴシック" charset="-128"/>
                <a:cs typeface="ＭＳ Ｐゴシック" charset="-128"/>
              </a:rPr>
              <a:t>Chose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technology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based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on:</a:t>
            </a:r>
          </a:p>
          <a:p>
            <a:pPr lvl="1">
              <a:lnSpc>
                <a:spcPct val="90000"/>
              </a:lnSpc>
            </a:pPr>
            <a:r>
              <a:rPr lang="sv-SE" dirty="0" err="1" smtClean="0">
                <a:ea typeface="ＭＳ Ｐゴシック" charset="-128"/>
                <a:cs typeface="ＭＳ Ｐゴシック" charset="-128"/>
              </a:rPr>
              <a:t>What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is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most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feasible</a:t>
            </a:r>
            <a:endParaRPr lang="sv-SE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r>
              <a:rPr lang="sv-SE" dirty="0" err="1" smtClean="0">
                <a:ea typeface="ＭＳ Ｐゴシック" charset="-128"/>
                <a:cs typeface="ＭＳ Ｐゴシック" charset="-128"/>
              </a:rPr>
              <a:t>What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is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most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accessible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sv-SE" dirty="0" err="1" smtClean="0">
                <a:ea typeface="ＭＳ Ｐゴシック" charset="-128"/>
                <a:cs typeface="ＭＳ Ｐゴシック" charset="-128"/>
              </a:rPr>
              <a:t>What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is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most</a:t>
            </a:r>
            <a:r>
              <a:rPr lang="sv-SE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 smtClean="0">
                <a:ea typeface="ＭＳ Ｐゴシック" charset="-128"/>
                <a:cs typeface="ＭＳ Ｐゴシック" charset="-128"/>
              </a:rPr>
              <a:t>cost-effective</a:t>
            </a:r>
            <a:endParaRPr lang="sv-SE" dirty="0" smtClean="0">
              <a:ea typeface="ＭＳ Ｐゴシック" charset="-128"/>
              <a:cs typeface="ＭＳ Ｐゴシック" charset="-128"/>
            </a:endParaRPr>
          </a:p>
          <a:p>
            <a:pPr lvl="1">
              <a:lnSpc>
                <a:spcPct val="90000"/>
              </a:lnSpc>
            </a:pPr>
            <a:endParaRPr lang="sv-SE" dirty="0">
              <a:ea typeface="ＭＳ Ｐゴシック" charset="-128"/>
              <a:cs typeface="ＭＳ Ｐゴシック" charset="-128"/>
            </a:endParaRPr>
          </a:p>
          <a:p>
            <a:pPr marL="457200" lvl="1" indent="0">
              <a:lnSpc>
                <a:spcPct val="90000"/>
              </a:lnSpc>
              <a:buNone/>
            </a:pP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SciLifeLab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Genomics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&amp;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Bioinformatics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are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here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 for </a:t>
            </a:r>
            <a:r>
              <a:rPr lang="sv-SE" b="1" dirty="0" err="1" smtClean="0">
                <a:ea typeface="ＭＳ Ｐゴシック" charset="-128"/>
                <a:cs typeface="ＭＳ Ｐゴシック" charset="-128"/>
              </a:rPr>
              <a:t>you</a:t>
            </a:r>
            <a:r>
              <a:rPr lang="sv-SE" b="1" dirty="0" smtClean="0">
                <a:ea typeface="ＭＳ Ｐゴシック" charset="-128"/>
                <a:cs typeface="ＭＳ Ｐゴシック" charset="-128"/>
              </a:rPr>
              <a:t>!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sv-SE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671512" y="39497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sv-SE" sz="180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6926" y="0"/>
            <a:ext cx="2017074" cy="186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52194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4976813"/>
            <a:ext cx="1179513" cy="82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925" y="5437188"/>
            <a:ext cx="979488" cy="979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13" y="2076450"/>
            <a:ext cx="1903412" cy="119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88" y="2730500"/>
            <a:ext cx="1258887" cy="1136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763" y="36513"/>
            <a:ext cx="1104900" cy="106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6800" y="320675"/>
            <a:ext cx="969963" cy="776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" y="136525"/>
            <a:ext cx="908050" cy="107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2150" y="1016000"/>
            <a:ext cx="1042988" cy="10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16063" y="1004888"/>
            <a:ext cx="1362075" cy="1182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160463"/>
            <a:ext cx="862013" cy="110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1138" y="2057400"/>
            <a:ext cx="1514476" cy="88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8638" y="496888"/>
            <a:ext cx="1208087" cy="989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5438" y="1381125"/>
            <a:ext cx="1027112" cy="935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16063" y="3997325"/>
            <a:ext cx="722312" cy="1487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8263" y="2217738"/>
            <a:ext cx="1063625" cy="85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87788" y="1884363"/>
            <a:ext cx="1244600" cy="862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28925" y="3143250"/>
            <a:ext cx="920750" cy="6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329113" y="881063"/>
            <a:ext cx="1071562" cy="85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832225" y="2951163"/>
            <a:ext cx="1038225" cy="116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43150" y="3897313"/>
            <a:ext cx="969963" cy="89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16063" y="2943225"/>
            <a:ext cx="946150" cy="866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417888" y="4235450"/>
            <a:ext cx="1035050" cy="828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5588" y="3889375"/>
            <a:ext cx="1211262" cy="93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9775" y="4975225"/>
            <a:ext cx="1430338" cy="89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194550" y="3736975"/>
            <a:ext cx="363538" cy="382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456363" y="4449763"/>
            <a:ext cx="519112" cy="527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97700" y="4305300"/>
            <a:ext cx="635000" cy="63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68413" y="5919788"/>
            <a:ext cx="1512887" cy="790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2063" y="4741863"/>
            <a:ext cx="1104900" cy="106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405688" y="6218238"/>
            <a:ext cx="835025" cy="55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4681538" y="6029325"/>
            <a:ext cx="1079500" cy="79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32700" y="5194300"/>
            <a:ext cx="992188" cy="78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827713" y="6181725"/>
            <a:ext cx="696912" cy="646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610475" y="3298825"/>
            <a:ext cx="785813" cy="8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288088" y="3295650"/>
            <a:ext cx="844550" cy="1073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0800" y="4940300"/>
            <a:ext cx="755650" cy="765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271463" y="5976938"/>
            <a:ext cx="841375" cy="779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6229350" y="4976813"/>
            <a:ext cx="1284288" cy="114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357688" y="136525"/>
            <a:ext cx="1106487" cy="811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453063" y="417513"/>
            <a:ext cx="1220787" cy="87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632700" y="4305300"/>
            <a:ext cx="608013" cy="75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132638" y="2417763"/>
            <a:ext cx="852487" cy="850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41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219"/>
            <a:ext cx="9144000" cy="4502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91" y="7259"/>
            <a:ext cx="8593503" cy="182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975" y="758223"/>
            <a:ext cx="2370111" cy="73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6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7772400" cy="838200"/>
          </a:xfrm>
          <a:solidFill>
            <a:srgbClr val="A9E4FF"/>
          </a:solidFill>
        </p:spPr>
        <p:txBody>
          <a:bodyPr/>
          <a:lstStyle/>
          <a:p>
            <a:r>
              <a:rPr lang="en-US" sz="3200" b="1">
                <a:solidFill>
                  <a:schemeClr val="tx1"/>
                </a:solidFill>
              </a:rPr>
              <a:t>National Genomics Infrastructure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288771" name="Platshållare för innehåll 4" descr="vetenskapsradet-logoty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088" b="-21088"/>
          <a:stretch>
            <a:fillRect/>
          </a:stretch>
        </p:blipFill>
        <p:spPr bwMode="auto">
          <a:xfrm>
            <a:off x="76200" y="5334000"/>
            <a:ext cx="1303338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Bildobjekt 5" descr="showpic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257800"/>
            <a:ext cx="1287463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50" y="2154238"/>
            <a:ext cx="22860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4" name="TextBox 15"/>
          <p:cNvSpPr txBox="1">
            <a:spLocks noChangeArrowheads="1"/>
          </p:cNvSpPr>
          <p:nvPr/>
        </p:nvSpPr>
        <p:spPr bwMode="auto">
          <a:xfrm>
            <a:off x="4883150" y="3624263"/>
            <a:ext cx="8286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chemeClr val="bg1"/>
                </a:solidFill>
              </a:rPr>
              <a:t>Mid 2010</a:t>
            </a:r>
          </a:p>
        </p:txBody>
      </p:sp>
      <p:pic>
        <p:nvPicPr>
          <p:cNvPr id="288775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2151063"/>
            <a:ext cx="2286000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3962400"/>
            <a:ext cx="22860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8777" name="AutoShape 27"/>
          <p:cNvSpPr>
            <a:spLocks noChangeArrowheads="1"/>
          </p:cNvSpPr>
          <p:nvPr/>
        </p:nvSpPr>
        <p:spPr bwMode="auto">
          <a:xfrm>
            <a:off x="3587750" y="2827338"/>
            <a:ext cx="1858963" cy="442912"/>
          </a:xfrm>
          <a:prstGeom prst="leftRightArrow">
            <a:avLst>
              <a:gd name="adj1" fmla="val 50000"/>
              <a:gd name="adj2" fmla="val 839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78" name="TextBox 12"/>
          <p:cNvSpPr txBox="1">
            <a:spLocks noChangeArrowheads="1"/>
          </p:cNvSpPr>
          <p:nvPr/>
        </p:nvSpPr>
        <p:spPr bwMode="auto">
          <a:xfrm>
            <a:off x="1149350" y="1676400"/>
            <a:ext cx="2635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Stockholm</a:t>
            </a:r>
          </a:p>
        </p:txBody>
      </p:sp>
      <p:sp>
        <p:nvSpPr>
          <p:cNvPr id="288779" name="TextBox 13"/>
          <p:cNvSpPr txBox="1">
            <a:spLocks noChangeArrowheads="1"/>
          </p:cNvSpPr>
          <p:nvPr/>
        </p:nvSpPr>
        <p:spPr bwMode="auto">
          <a:xfrm>
            <a:off x="5721350" y="1600200"/>
            <a:ext cx="2355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/>
              <a:t>SciLifeLab, Uppsala</a:t>
            </a:r>
          </a:p>
        </p:txBody>
      </p:sp>
      <p:sp>
        <p:nvSpPr>
          <p:cNvPr id="288780" name="TextBox 14"/>
          <p:cNvSpPr txBox="1">
            <a:spLocks noChangeArrowheads="1"/>
          </p:cNvSpPr>
          <p:nvPr/>
        </p:nvSpPr>
        <p:spPr bwMode="auto">
          <a:xfrm>
            <a:off x="3359150" y="5816750"/>
            <a:ext cx="236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 dirty="0" err="1"/>
              <a:t>Uppmax</a:t>
            </a:r>
            <a:r>
              <a:rPr lang="en-US" sz="1800" b="1" dirty="0"/>
              <a:t>, Uppsala</a:t>
            </a:r>
          </a:p>
        </p:txBody>
      </p:sp>
      <p:sp>
        <p:nvSpPr>
          <p:cNvPr id="288781" name="AutoShape 16"/>
          <p:cNvSpPr>
            <a:spLocks noChangeArrowheads="1"/>
          </p:cNvSpPr>
          <p:nvPr/>
        </p:nvSpPr>
        <p:spPr bwMode="auto">
          <a:xfrm>
            <a:off x="6254750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8782" name="AutoShape 17"/>
          <p:cNvSpPr>
            <a:spLocks noChangeArrowheads="1"/>
          </p:cNvSpPr>
          <p:nvPr/>
        </p:nvSpPr>
        <p:spPr bwMode="auto">
          <a:xfrm rot="5392400">
            <a:off x="1755775" y="4267200"/>
            <a:ext cx="990600" cy="990600"/>
          </a:xfrm>
          <a:custGeom>
            <a:avLst/>
            <a:gdLst>
              <a:gd name="T0" fmla="*/ 608937 w 21600"/>
              <a:gd name="T1" fmla="*/ 0 h 21600"/>
              <a:gd name="T2" fmla="*/ 365346 w 21600"/>
              <a:gd name="T3" fmla="*/ 243551 h 21600"/>
              <a:gd name="T4" fmla="*/ 243551 w 21600"/>
              <a:gd name="T5" fmla="*/ 365346 h 21600"/>
              <a:gd name="T6" fmla="*/ 0 w 21600"/>
              <a:gd name="T7" fmla="*/ 608937 h 21600"/>
              <a:gd name="T8" fmla="*/ 243551 w 21600"/>
              <a:gd name="T9" fmla="*/ 852488 h 21600"/>
              <a:gd name="T10" fmla="*/ 487142 w 21600"/>
              <a:gd name="T11" fmla="*/ 730693 h 21600"/>
              <a:gd name="T12" fmla="*/ 730693 w 21600"/>
              <a:gd name="T13" fmla="*/ 487142 h 21600"/>
              <a:gd name="T14" fmla="*/ 852488 w 21600"/>
              <a:gd name="T15" fmla="*/ 243551 h 21600"/>
              <a:gd name="T16" fmla="*/ 3 60000 65536"/>
              <a:gd name="T17" fmla="*/ 2 60000 65536"/>
              <a:gd name="T18" fmla="*/ 3 60000 65536"/>
              <a:gd name="T19" fmla="*/ 2 60000 65536"/>
              <a:gd name="T20" fmla="*/ 1 60000 65536"/>
              <a:gd name="T21" fmla="*/ 1 60000 65536"/>
              <a:gd name="T22" fmla="*/ 0 60000 65536"/>
              <a:gd name="T23" fmla="*/ 0 60000 65536"/>
              <a:gd name="T24" fmla="*/ 3085 w 21600"/>
              <a:gd name="T25" fmla="*/ 12343 h 21600"/>
              <a:gd name="T26" fmla="*/ 18514 w 21600"/>
              <a:gd name="T27" fmla="*/ 18514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429" y="0"/>
                </a:moveTo>
                <a:lnTo>
                  <a:pt x="9257" y="6171"/>
                </a:lnTo>
                <a:lnTo>
                  <a:pt x="12343" y="6171"/>
                </a:lnTo>
                <a:lnTo>
                  <a:pt x="12343" y="12343"/>
                </a:lnTo>
                <a:lnTo>
                  <a:pt x="6171" y="12343"/>
                </a:lnTo>
                <a:lnTo>
                  <a:pt x="6171" y="9257"/>
                </a:lnTo>
                <a:lnTo>
                  <a:pt x="0" y="15429"/>
                </a:lnTo>
                <a:lnTo>
                  <a:pt x="6171" y="21600"/>
                </a:lnTo>
                <a:lnTo>
                  <a:pt x="6171" y="18514"/>
                </a:lnTo>
                <a:lnTo>
                  <a:pt x="18514" y="18514"/>
                </a:lnTo>
                <a:lnTo>
                  <a:pt x="18514" y="6171"/>
                </a:lnTo>
                <a:lnTo>
                  <a:pt x="21600" y="6171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1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3308350" y="228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</a:rPr>
              <a:t>Projects at CMS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3838" y="187325"/>
            <a:ext cx="8666162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/>
          <a:lstStyle/>
          <a:p>
            <a:pPr defTabSz="912813">
              <a:defRPr/>
            </a:pPr>
            <a:endParaRPr lang="en-US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439988" y="296863"/>
            <a:ext cx="420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3. 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Access to genomics platform</a:t>
            </a:r>
          </a:p>
        </p:txBody>
      </p:sp>
      <p:sp>
        <p:nvSpPr>
          <p:cNvPr id="59405" name="Rectangle 14"/>
          <p:cNvSpPr>
            <a:spLocks noChangeArrowheads="1"/>
          </p:cNvSpPr>
          <p:nvPr/>
        </p:nvSpPr>
        <p:spPr bwMode="auto">
          <a:xfrm>
            <a:off x="444500" y="309563"/>
            <a:ext cx="8140700" cy="519112"/>
          </a:xfrm>
          <a:prstGeom prst="rect">
            <a:avLst/>
          </a:prstGeom>
          <a:solidFill>
            <a:srgbClr val="7C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hangingPunct="1"/>
            <a:r>
              <a:rPr lang="en-US" sz="2800" dirty="0" smtClean="0"/>
              <a:t>Portal project flow</a:t>
            </a:r>
            <a:endParaRPr lang="en-US" sz="2800" dirty="0"/>
          </a:p>
        </p:txBody>
      </p:sp>
      <p:pic>
        <p:nvPicPr>
          <p:cNvPr id="32" name="Picture 12" descr="Screen shot 2013-03-12 at 12.49.5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2103"/>
            <a:ext cx="2439988" cy="168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57147" y="1191952"/>
            <a:ext cx="6032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NGI Project coordinators meet every second day via Skype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19004" y="6055680"/>
            <a:ext cx="7216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 is then assigned to a certain node and a coordinator contacts the PI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59590" y="3631611"/>
            <a:ext cx="3762568" cy="252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r>
              <a:rPr lang="en-US" sz="2000" b="1" dirty="0" smtClean="0"/>
              <a:t>Project distribution is based on:</a:t>
            </a:r>
          </a:p>
          <a:p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Wish of PI</a:t>
            </a:r>
          </a:p>
          <a:p>
            <a:pPr marL="342900" indent="-342900">
              <a:buFontTx/>
              <a:buAutoNum type="arabicPeriod"/>
            </a:pPr>
            <a:r>
              <a:rPr lang="en-US" sz="2000" dirty="0" smtClean="0"/>
              <a:t>Type of sequencing technology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Type of application 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Queue at technology platforms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737" y="3896465"/>
            <a:ext cx="1708720" cy="1143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5504" y="2623282"/>
            <a:ext cx="1566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Ulrika </a:t>
            </a:r>
            <a:r>
              <a:rPr lang="en-US" dirty="0" err="1" smtClean="0"/>
              <a:t>Liljedahl</a:t>
            </a:r>
            <a:endParaRPr lang="en-US" dirty="0"/>
          </a:p>
          <a:p>
            <a:r>
              <a:rPr lang="en-US" dirty="0" smtClean="0"/>
              <a:t>SNP&amp;SEQ</a:t>
            </a:r>
          </a:p>
          <a:p>
            <a:r>
              <a:rPr lang="en-US" dirty="0" smtClean="0"/>
              <a:t>Uppsala node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6747" y="2688294"/>
            <a:ext cx="19328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Mattias</a:t>
            </a:r>
            <a:r>
              <a:rPr lang="en-US" dirty="0" smtClean="0"/>
              <a:t> </a:t>
            </a:r>
            <a:r>
              <a:rPr lang="en-US" dirty="0" err="1" smtClean="0"/>
              <a:t>Ormestad</a:t>
            </a:r>
            <a:endParaRPr lang="en-US" dirty="0" smtClean="0"/>
          </a:p>
          <a:p>
            <a:r>
              <a:rPr lang="en-US" dirty="0" smtClean="0"/>
              <a:t>Stockholm Node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17401" y="2623282"/>
            <a:ext cx="2450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Olga Vinnere Pettersson</a:t>
            </a:r>
          </a:p>
          <a:p>
            <a:r>
              <a:rPr lang="en-US" dirty="0" smtClean="0"/>
              <a:t>UGC</a:t>
            </a:r>
          </a:p>
          <a:p>
            <a:r>
              <a:rPr lang="en-US" dirty="0" smtClean="0"/>
              <a:t>Uppsala Node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147" y="1607282"/>
            <a:ext cx="825500" cy="101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482" y="1519227"/>
            <a:ext cx="887021" cy="11489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071" y="1652130"/>
            <a:ext cx="1016000" cy="1016000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4030707" y="3634351"/>
            <a:ext cx="621258" cy="36967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232400" y="3334625"/>
            <a:ext cx="44975" cy="45574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959711" y="3615447"/>
            <a:ext cx="583492" cy="34985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42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70"/>
          <p:cNvSpPr txBox="1">
            <a:spLocks noChangeArrowheads="1"/>
          </p:cNvSpPr>
          <p:nvPr/>
        </p:nvSpPr>
        <p:spPr bwMode="auto">
          <a:xfrm>
            <a:off x="364815" y="1007439"/>
            <a:ext cx="9103036" cy="4815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74" tIns="64274" rIns="64274" bIns="6427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endParaRPr lang="en-US" sz="2000" dirty="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Illumina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  <a:sym typeface="Arial" charset="0"/>
              </a:rPr>
              <a:t>HiSeq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 2000/2500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	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17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cs typeface="Arial" charset="0"/>
                <a:sym typeface="Arial" charset="0"/>
              </a:rPr>
              <a:t>Illumina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 MiSeq		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			3</a:t>
            </a: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srgbClr val="000000"/>
                </a:solidFill>
                <a:cs typeface="Arial" charset="0"/>
                <a:sym typeface="Arial" charset="0"/>
              </a:rPr>
              <a:t>Illumina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 X										10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Life 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Technologies </a:t>
            </a:r>
            <a:r>
              <a:rPr lang="en-US" sz="2000" dirty="0" err="1">
                <a:solidFill>
                  <a:srgbClr val="000000"/>
                </a:solidFill>
                <a:cs typeface="Arial" charset="0"/>
                <a:sym typeface="Arial" charset="0"/>
              </a:rPr>
              <a:t>SOLiD</a:t>
            </a: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 5500wildfire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1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Life Technologies Ion Torrent	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2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Life Technologies Ion Proton	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6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Life Technologies Sanger ABI3730			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	2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  <a:sym typeface="Arial" charset="0"/>
              </a:rPr>
              <a:t>Pacific Biosciences RSII							2</a:t>
            </a:r>
            <a:endParaRPr lang="en-US" sz="2000" dirty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  <a:cs typeface="Arial" charset="0"/>
                <a:sym typeface="Arial" charset="0"/>
              </a:rPr>
              <a:t>Argus Whole Genome Mapping System			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6734" y="237074"/>
            <a:ext cx="34327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NGI Equipment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2532" y="6165502"/>
            <a:ext cx="5928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One of 5 best-equipped NGS sites in Europe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476" y="488247"/>
            <a:ext cx="1219191" cy="9134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184" y="1527519"/>
            <a:ext cx="1099875" cy="898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0949" y="2325021"/>
            <a:ext cx="907768" cy="779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443" y="3104331"/>
            <a:ext cx="964218" cy="680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987" y="3826081"/>
            <a:ext cx="1252680" cy="891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7228" y="4413767"/>
            <a:ext cx="882758" cy="8695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8661" y="5283283"/>
            <a:ext cx="1104006" cy="88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Box 1"/>
          <p:cNvSpPr txBox="1">
            <a:spLocks noChangeArrowheads="1"/>
          </p:cNvSpPr>
          <p:nvPr/>
        </p:nvSpPr>
        <p:spPr bwMode="auto">
          <a:xfrm>
            <a:off x="3308350" y="228600"/>
            <a:ext cx="192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000000"/>
                </a:solidFill>
              </a:rPr>
              <a:t>Projects at CMS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223838" y="187325"/>
            <a:ext cx="8666162" cy="723900"/>
          </a:xfrm>
          <a:prstGeom prst="rect">
            <a:avLst/>
          </a:prstGeom>
          <a:solidFill>
            <a:srgbClr val="7CD2FF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lIns="91430" tIns="45716" rIns="91430" bIns="45716"/>
          <a:lstStyle/>
          <a:p>
            <a:pPr defTabSz="912813">
              <a:defRPr/>
            </a:pPr>
            <a:endParaRPr lang="en-US" sz="1800">
              <a:solidFill>
                <a:srgbClr val="000000"/>
              </a:solidFill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2439988" y="296863"/>
            <a:ext cx="42052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6" rIns="91430" bIns="45716">
            <a:spAutoFit/>
          </a:bodyPr>
          <a:lstStyle>
            <a:lvl1pPr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2000" b="1">
                <a:solidFill>
                  <a:srgbClr val="000000"/>
                </a:solidFill>
                <a:latin typeface="Verdana" charset="0"/>
                <a:cs typeface="Verdana" charset="0"/>
              </a:rPr>
              <a:t>3. </a:t>
            </a:r>
            <a:r>
              <a:rPr lang="en-US" sz="2000">
                <a:solidFill>
                  <a:srgbClr val="000000"/>
                </a:solidFill>
                <a:latin typeface="Verdana" charset="0"/>
                <a:cs typeface="Verdana" charset="0"/>
              </a:rPr>
              <a:t>Access to genomics platform</a:t>
            </a:r>
          </a:p>
        </p:txBody>
      </p:sp>
      <p:sp>
        <p:nvSpPr>
          <p:cNvPr id="59405" name="Rectangle 14"/>
          <p:cNvSpPr>
            <a:spLocks noChangeArrowheads="1"/>
          </p:cNvSpPr>
          <p:nvPr/>
        </p:nvSpPr>
        <p:spPr bwMode="auto">
          <a:xfrm>
            <a:off x="444500" y="309563"/>
            <a:ext cx="8140700" cy="519112"/>
          </a:xfrm>
          <a:prstGeom prst="rect">
            <a:avLst/>
          </a:prstGeom>
          <a:solidFill>
            <a:srgbClr val="7CD2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 eaLnBrk="1" hangingPunct="1"/>
            <a:r>
              <a:rPr lang="en-US" sz="2800" dirty="0" smtClean="0"/>
              <a:t>Project meeting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793100" y="1360827"/>
            <a:ext cx="77921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we can help you with:</a:t>
            </a:r>
          </a:p>
          <a:p>
            <a:endParaRPr lang="en-US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Design your experiment based on the scientific question.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Chose the best suited application for your project.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Find the most optimal sequencing setup.</a:t>
            </a:r>
          </a:p>
          <a:p>
            <a:pPr marL="342900" indent="-342900">
              <a:lnSpc>
                <a:spcPct val="150000"/>
              </a:lnSpc>
              <a:buFont typeface="Arial"/>
              <a:buChar char="•"/>
            </a:pPr>
            <a:r>
              <a:rPr lang="en-US" sz="2000" dirty="0" smtClean="0"/>
              <a:t>Answer all questions about our technologies and applications, as well as bioinformatics.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 special cases, we can give extra-support with bioinformatics analysis – development of novel methods and applications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48451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59683" y="193810"/>
            <a:ext cx="59179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Downstream Data Analysis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9773" y="1735327"/>
            <a:ext cx="2652988" cy="13706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Bioinformatics competence IS present in research group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809738" y="1144311"/>
            <a:ext cx="4350394" cy="220059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Bioinformatics competence IS NOT present in research group</a:t>
            </a:r>
            <a:endParaRPr lang="en-US" sz="2000" dirty="0"/>
          </a:p>
        </p:txBody>
      </p:sp>
      <p:sp>
        <p:nvSpPr>
          <p:cNvPr id="7" name="Rounded Rectangle 6"/>
          <p:cNvSpPr/>
          <p:nvPr/>
        </p:nvSpPr>
        <p:spPr>
          <a:xfrm>
            <a:off x="3608564" y="3646701"/>
            <a:ext cx="2376371" cy="174790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BILS</a:t>
            </a:r>
            <a:r>
              <a:rPr lang="en-US" dirty="0" smtClean="0"/>
              <a:t>: </a:t>
            </a:r>
          </a:p>
          <a:p>
            <a:r>
              <a:rPr lang="en-US" dirty="0" smtClean="0"/>
              <a:t>Bioinformatics Infrastructure </a:t>
            </a:r>
          </a:p>
          <a:p>
            <a:r>
              <a:rPr lang="en-US" dirty="0" smtClean="0"/>
              <a:t>for Life </a:t>
            </a:r>
          </a:p>
          <a:p>
            <a:r>
              <a:rPr lang="en-US" dirty="0" smtClean="0"/>
              <a:t>Sciences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12430" y="3659276"/>
            <a:ext cx="2467529" cy="173532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WABI: </a:t>
            </a:r>
          </a:p>
          <a:p>
            <a:r>
              <a:rPr lang="en-US" dirty="0" smtClean="0"/>
              <a:t>Wallenberg </a:t>
            </a:r>
          </a:p>
          <a:p>
            <a:r>
              <a:rPr lang="en-US" dirty="0" smtClean="0"/>
              <a:t>Advanced</a:t>
            </a:r>
          </a:p>
          <a:p>
            <a:r>
              <a:rPr lang="en-US" dirty="0" smtClean="0"/>
              <a:t>Bioinformatics</a:t>
            </a:r>
          </a:p>
          <a:p>
            <a:r>
              <a:rPr lang="en-US" dirty="0" smtClean="0"/>
              <a:t>Initiative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50255" y="559113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Short-term commitment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50425" y="5578564"/>
            <a:ext cx="2429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Long-term commitment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77202" y="3659275"/>
            <a:ext cx="2665559" cy="1735327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Cooperation with platform personnel: R&amp;D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005871" y="5594390"/>
            <a:ext cx="151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Co-authorship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5" idx="0"/>
          </p:cNvCxnSpPr>
          <p:nvPr/>
        </p:nvCxnSpPr>
        <p:spPr>
          <a:xfrm flipH="1">
            <a:off x="1716267" y="892815"/>
            <a:ext cx="1326495" cy="8425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431706" y="892815"/>
            <a:ext cx="213747" cy="2263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653398" y="3105985"/>
            <a:ext cx="6285" cy="55329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2857710" y="3105984"/>
            <a:ext cx="952028" cy="553292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" idx="0"/>
          </p:cNvCxnSpPr>
          <p:nvPr/>
        </p:nvCxnSpPr>
        <p:spPr>
          <a:xfrm>
            <a:off x="7118060" y="3344907"/>
            <a:ext cx="528135" cy="314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4796750" y="3332332"/>
            <a:ext cx="660050" cy="3143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29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“In </a:t>
            </a:r>
            <a:r>
              <a:rPr lang="en-US" smtClean="0">
                <a:ea typeface="ＭＳ Ｐゴシック" charset="-128"/>
                <a:cs typeface="ＭＳ Ｐゴシック" charset="-128"/>
                <a:hlinkClick r:id="rId3" tooltip="Genetics"/>
              </a:rPr>
              <a:t>genetics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and </a:t>
            </a:r>
            <a:r>
              <a:rPr lang="en-US" smtClean="0">
                <a:ea typeface="ＭＳ Ｐゴシック" charset="-128"/>
                <a:cs typeface="ＭＳ Ｐゴシック" charset="-128"/>
                <a:hlinkClick r:id="rId4" tooltip="Biochemistry"/>
              </a:rPr>
              <a:t>biochemistry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, </a:t>
            </a:r>
            <a:r>
              <a:rPr lang="en-US" b="1" smtClean="0">
                <a:ea typeface="ＭＳ Ｐゴシック" charset="-128"/>
                <a:cs typeface="ＭＳ Ｐゴシック" charset="-128"/>
              </a:rPr>
              <a:t>sequencing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means to determine the </a:t>
            </a:r>
            <a:r>
              <a:rPr lang="en-US" smtClean="0">
                <a:ea typeface="ＭＳ Ｐゴシック" charset="-128"/>
                <a:cs typeface="ＭＳ Ｐゴシック" charset="-128"/>
                <a:hlinkClick r:id="rId5" tooltip="Primary structure"/>
              </a:rPr>
              <a:t>primary structure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 (or primary sequence) of an unbranched </a:t>
            </a:r>
            <a:r>
              <a:rPr lang="en-US" smtClean="0">
                <a:ea typeface="ＭＳ Ｐゴシック" charset="-128"/>
                <a:cs typeface="ＭＳ Ｐゴシック" charset="-128"/>
                <a:hlinkClick r:id="rId6" tooltip="Biopolymer"/>
              </a:rPr>
              <a:t>biopolymer</a:t>
            </a:r>
            <a:r>
              <a:rPr lang="en-US" smtClean="0">
                <a:ea typeface="ＭＳ Ｐゴシック" charset="-128"/>
                <a:cs typeface="ＭＳ Ｐゴシック" charset="-128"/>
              </a:rPr>
              <a:t>.”  </a:t>
            </a:r>
          </a:p>
          <a:p>
            <a:pPr algn="r"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	(http://en.wikipedia.org/wiki/Sequencing)</a:t>
            </a:r>
          </a:p>
        </p:txBody>
      </p:sp>
      <p:pic>
        <p:nvPicPr>
          <p:cNvPr id="19458" name="Picture 3"/>
          <p:cNvPicPr>
            <a:picLocks noChangeAspect="1"/>
          </p:cNvPicPr>
          <p:nvPr/>
        </p:nvPicPr>
        <p:blipFill>
          <a:blip r:embed="rId7">
            <a:clrChange>
              <a:clrFrom>
                <a:srgbClr val="777777"/>
              </a:clrFrom>
              <a:clrTo>
                <a:srgbClr val="777777">
                  <a:alpha val="0"/>
                </a:srgbClr>
              </a:clrTo>
            </a:clrChange>
            <a:alphaModFix amt="19000"/>
          </a:blip>
          <a:srcRect/>
          <a:stretch>
            <a:fillRect/>
          </a:stretch>
        </p:blipFill>
        <p:spPr bwMode="auto">
          <a:xfrm>
            <a:off x="729762" y="22582"/>
            <a:ext cx="7957038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252046" y="695325"/>
            <a:ext cx="24061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Calibri" charset="0"/>
              </a:rPr>
              <a:t>DEFINITION</a:t>
            </a:r>
          </a:p>
        </p:txBody>
      </p:sp>
    </p:spTree>
    <p:extLst>
      <p:ext uri="{BB962C8B-B14F-4D97-AF65-F5344CB8AC3E}">
        <p14:creationId xmlns:p14="http://schemas.microsoft.com/office/powerpoint/2010/main" val="3731768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Once upon a time…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914400" y="1600201"/>
            <a:ext cx="8229600" cy="4525963"/>
          </a:xfrm>
        </p:spPr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Fredrik Sanger and Alan Coulson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 Chain Termination Sequencing (1977)</a:t>
            </a:r>
          </a:p>
          <a:p>
            <a:pPr eaLnBrk="1" hangingPunct="1">
              <a:buFont typeface="Arial" charset="0"/>
              <a:buNone/>
            </a:pPr>
            <a:r>
              <a:rPr lang="en-US" smtClean="0">
                <a:ea typeface="ＭＳ Ｐゴシック" charset="-128"/>
                <a:cs typeface="ＭＳ Ｐゴシック" charset="-128"/>
              </a:rPr>
              <a:t>Nobel prize 1980</a:t>
            </a: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charset="-128"/>
              <a:cs typeface="ＭＳ Ｐゴシック" charset="-128"/>
            </a:endParaRPr>
          </a:p>
          <a:p>
            <a:pPr eaLnBrk="1" hangingPunct="1">
              <a:buFont typeface="Arial" charset="0"/>
              <a:buNone/>
            </a:pPr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5" name="Picture 6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>
            <a:off x="457201" y="0"/>
            <a:ext cx="831605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7"/>
          <p:cNvSpPr txBox="1">
            <a:spLocks noChangeArrowheads="1"/>
          </p:cNvSpPr>
          <p:nvPr/>
        </p:nvSpPr>
        <p:spPr bwMode="auto">
          <a:xfrm>
            <a:off x="457201" y="3910014"/>
            <a:ext cx="6626333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latin typeface="Calibri" charset="0"/>
              </a:rPr>
              <a:t>Principle: 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	SYNTHESIS of DNA is randomly  </a:t>
            </a:r>
            <a:r>
              <a:rPr lang="en-US">
                <a:solidFill>
                  <a:srgbClr val="FE0F12"/>
                </a:solidFill>
                <a:latin typeface="Calibri" charset="0"/>
              </a:rPr>
              <a:t>TERMINATED</a:t>
            </a:r>
            <a:r>
              <a:rPr lang="en-US">
                <a:latin typeface="Calibri" charset="0"/>
              </a:rPr>
              <a:t> at different points</a:t>
            </a:r>
          </a:p>
          <a:p>
            <a:endParaRPr lang="en-US">
              <a:latin typeface="Calibri" charset="0"/>
            </a:endParaRPr>
          </a:p>
          <a:p>
            <a:r>
              <a:rPr lang="en-US">
                <a:latin typeface="Calibri" charset="0"/>
              </a:rPr>
              <a:t>	Separation of fragments that are 1 nucleotide different in size</a:t>
            </a:r>
          </a:p>
          <a:p>
            <a:r>
              <a:rPr lang="en-US" sz="1800">
                <a:latin typeface="Calibri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00756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Sanger’s sequencing</a:t>
            </a:r>
          </a:p>
        </p:txBody>
      </p:sp>
      <p:pic>
        <p:nvPicPr>
          <p:cNvPr id="25602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5624" y="4056064"/>
            <a:ext cx="3936023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603" name="Group 10"/>
          <p:cNvGrpSpPr>
            <a:grpSpLocks/>
          </p:cNvGrpSpPr>
          <p:nvPr/>
        </p:nvGrpSpPr>
        <p:grpSpPr bwMode="auto">
          <a:xfrm>
            <a:off x="0" y="935038"/>
            <a:ext cx="4749263" cy="2655331"/>
            <a:chOff x="0" y="1120340"/>
            <a:chExt cx="4748634" cy="2655187"/>
          </a:xfrm>
        </p:grpSpPr>
        <p:pic>
          <p:nvPicPr>
            <p:cNvPr id="25610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120340"/>
              <a:ext cx="3399181" cy="2471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xtBox 6"/>
            <p:cNvSpPr txBox="1">
              <a:spLocks noChangeArrowheads="1"/>
            </p:cNvSpPr>
            <p:nvPr/>
          </p:nvSpPr>
          <p:spPr bwMode="auto">
            <a:xfrm>
              <a:off x="219779" y="3406215"/>
              <a:ext cx="4528855" cy="369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Calibri" charset="0"/>
                </a:rPr>
                <a:t>Lack of OH-group at 3’ position of deoxyribose</a:t>
              </a:r>
            </a:p>
          </p:txBody>
        </p:sp>
        <p:sp>
          <p:nvSpPr>
            <p:cNvPr id="25612" name="TextBox 7"/>
            <p:cNvSpPr txBox="1">
              <a:spLocks noChangeArrowheads="1"/>
            </p:cNvSpPr>
            <p:nvPr/>
          </p:nvSpPr>
          <p:spPr bwMode="auto">
            <a:xfrm>
              <a:off x="1446143" y="2980789"/>
              <a:ext cx="259810" cy="369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  <a:latin typeface="Calibri" charset="0"/>
                </a:rPr>
                <a:t>!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872513" y="3139530"/>
              <a:ext cx="92307" cy="7302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10" name="Right Arrow 9"/>
            <p:cNvSpPr>
              <a:spLocks noChangeArrowheads="1"/>
            </p:cNvSpPr>
            <p:nvPr/>
          </p:nvSpPr>
          <p:spPr bwMode="auto">
            <a:xfrm flipV="1">
              <a:off x="1731734" y="3212551"/>
              <a:ext cx="141268" cy="149217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 rot="10800000" anchor="ctr">
              <a:prstTxWarp prst="textNoShape">
                <a:avLst/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604" name="TextBox 12"/>
          <p:cNvSpPr txBox="1">
            <a:spLocks noChangeArrowheads="1"/>
          </p:cNvSpPr>
          <p:nvPr/>
        </p:nvSpPr>
        <p:spPr bwMode="auto">
          <a:xfrm>
            <a:off x="552450" y="4957763"/>
            <a:ext cx="28400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Fluorescent dye terminators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1234343" y="4264880"/>
            <a:ext cx="996950" cy="1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37389" y="2171701"/>
            <a:ext cx="1236785" cy="3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7" name="TextBox 17"/>
          <p:cNvSpPr txBox="1">
            <a:spLocks noChangeArrowheads="1"/>
          </p:cNvSpPr>
          <p:nvPr/>
        </p:nvSpPr>
        <p:spPr bwMode="auto">
          <a:xfrm>
            <a:off x="5093677" y="1990726"/>
            <a:ext cx="20196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P</a:t>
            </a:r>
            <a:r>
              <a:rPr lang="en-US" sz="1800" baseline="30000">
                <a:latin typeface="Calibri" charset="0"/>
              </a:rPr>
              <a:t>32</a:t>
            </a:r>
            <a:r>
              <a:rPr lang="en-US" sz="1800">
                <a:latin typeface="Calibri" charset="0"/>
              </a:rPr>
              <a:t> labelled ddNTPs</a:t>
            </a:r>
            <a:endParaRPr lang="en-US" sz="1800" baseline="30000">
              <a:latin typeface="Calibri" charset="0"/>
            </a:endParaRPr>
          </a:p>
        </p:txBody>
      </p:sp>
      <p:pic>
        <p:nvPicPr>
          <p:cNvPr id="2560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0127" y="100013"/>
            <a:ext cx="1311519" cy="330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TextBox 20"/>
          <p:cNvSpPr txBox="1">
            <a:spLocks noChangeArrowheads="1"/>
          </p:cNvSpPr>
          <p:nvPr/>
        </p:nvSpPr>
        <p:spPr bwMode="auto">
          <a:xfrm>
            <a:off x="219808" y="6210301"/>
            <a:ext cx="432581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rgbClr val="000090"/>
                </a:solidFill>
                <a:latin typeface="Century Gothic" charset="0"/>
                <a:ea typeface="Century Gothic" charset="0"/>
                <a:cs typeface="Century Gothic" charset="0"/>
              </a:rPr>
              <a:t>Max fragment length – 750 bp</a:t>
            </a:r>
          </a:p>
        </p:txBody>
      </p:sp>
    </p:spTree>
    <p:extLst>
      <p:ext uri="{BB962C8B-B14F-4D97-AF65-F5344CB8AC3E}">
        <p14:creationId xmlns:p14="http://schemas.microsoft.com/office/powerpoint/2010/main" val="3204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/>
          </p:cNvSpPr>
          <p:nvPr>
            <p:ph type="title"/>
          </p:nvPr>
        </p:nvSpPr>
        <p:spPr>
          <a:xfrm>
            <a:off x="1052146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sv-SE">
                <a:ea typeface="ＭＳ Ｐゴシック" charset="-128"/>
                <a:cs typeface="ＭＳ Ｐゴシック" charset="-128"/>
              </a:rPr>
              <a:t>Sequencing genomes </a:t>
            </a:r>
            <a:br>
              <a:rPr lang="sv-SE">
                <a:ea typeface="ＭＳ Ｐゴシック" charset="-128"/>
                <a:cs typeface="ＭＳ Ｐゴシック" charset="-128"/>
              </a:rPr>
            </a:br>
            <a:r>
              <a:rPr lang="sv-SE">
                <a:ea typeface="ＭＳ Ｐゴシック" charset="-128"/>
                <a:cs typeface="ＭＳ Ｐゴシック" charset="-128"/>
              </a:rPr>
              <a:t>using </a:t>
            </a:r>
            <a:r>
              <a:rPr lang="sv-SE" b="1">
                <a:solidFill>
                  <a:srgbClr val="FE0F12"/>
                </a:solidFill>
                <a:ea typeface="ＭＳ Ｐゴシック" charset="-128"/>
                <a:cs typeface="ＭＳ Ｐゴシック" charset="-128"/>
              </a:rPr>
              <a:t>Sanger</a:t>
            </a:r>
            <a:r>
              <a:rPr lang="sv-SE">
                <a:ea typeface="ＭＳ Ｐゴシック" charset="-128"/>
                <a:cs typeface="ＭＳ Ｐゴシック" charset="-128"/>
              </a:rPr>
              <a:t>’s method</a:t>
            </a:r>
          </a:p>
        </p:txBody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>
          <a:xfrm>
            <a:off x="457200" y="2080172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Extract</a:t>
            </a:r>
            <a:r>
              <a:rPr lang="sv-SE" dirty="0">
                <a:ea typeface="ＭＳ Ｐゴシック" charset="-128"/>
                <a:cs typeface="ＭＳ Ｐゴシック" charset="-128"/>
              </a:rPr>
              <a:t> &amp;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purify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genomic</a:t>
            </a:r>
            <a:r>
              <a:rPr lang="sv-SE" dirty="0">
                <a:ea typeface="ＭＳ Ｐゴシック" charset="-128"/>
                <a:cs typeface="ＭＳ Ｐゴシック" charset="-128"/>
              </a:rPr>
              <a:t> DNA</a:t>
            </a: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Fragmentation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-128"/>
                <a:cs typeface="ＭＳ Ｐゴシック" charset="-128"/>
              </a:rPr>
              <a:t>Make a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clone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library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Sequence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clones</a:t>
            </a: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Align</a:t>
            </a:r>
            <a:r>
              <a:rPr lang="sv-SE" dirty="0">
                <a:ea typeface="ＭＳ Ｐゴシック" charset="-128"/>
                <a:cs typeface="ＭＳ Ｐゴシック" charset="-128"/>
              </a:rPr>
              <a:t>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sequencies</a:t>
            </a:r>
            <a:r>
              <a:rPr lang="sv-SE" dirty="0">
                <a:ea typeface="ＭＳ Ｐゴシック" charset="-128"/>
                <a:cs typeface="ＭＳ Ｐゴシック" charset="-128"/>
              </a:rPr>
              <a:t> ( -&gt;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contigs</a:t>
            </a:r>
            <a:r>
              <a:rPr lang="sv-SE" dirty="0">
                <a:ea typeface="ＭＳ Ｐゴシック" charset="-128"/>
                <a:cs typeface="ＭＳ Ｐゴシック" charset="-128"/>
              </a:rPr>
              <a:t> -&gt;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scaffolds</a:t>
            </a:r>
            <a:r>
              <a:rPr lang="sv-SE" dirty="0">
                <a:ea typeface="ＭＳ Ｐゴシック" charset="-128"/>
                <a:cs typeface="ＭＳ Ｐゴシック" charset="-128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sv-SE" dirty="0">
                <a:ea typeface="ＭＳ Ｐゴシック" charset="-128"/>
                <a:cs typeface="ＭＳ Ｐゴシック" charset="-128"/>
              </a:rPr>
              <a:t>Close the gaps</a:t>
            </a:r>
          </a:p>
          <a:p>
            <a:pPr eaLnBrk="1" hangingPunct="1">
              <a:lnSpc>
                <a:spcPct val="90000"/>
              </a:lnSpc>
            </a:pPr>
            <a:endParaRPr lang="sv-SE" dirty="0"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sv-SE" dirty="0" err="1">
                <a:ea typeface="ＭＳ Ｐゴシック" charset="-128"/>
                <a:cs typeface="ＭＳ Ｐゴシック" charset="-128"/>
              </a:rPr>
              <a:t>Cost</a:t>
            </a:r>
            <a:r>
              <a:rPr lang="sv-SE" dirty="0">
                <a:ea typeface="ＭＳ Ｐゴシック" charset="-128"/>
                <a:cs typeface="ＭＳ Ｐゴシック" charset="-128"/>
              </a:rPr>
              <a:t>/Mb=1000 $, and it </a:t>
            </a:r>
            <a:r>
              <a:rPr lang="sv-SE" dirty="0" err="1">
                <a:ea typeface="ＭＳ Ｐゴシック" charset="-128"/>
                <a:cs typeface="ＭＳ Ｐゴシック" charset="-128"/>
              </a:rPr>
              <a:t>takes</a:t>
            </a:r>
            <a:r>
              <a:rPr lang="sv-SE" dirty="0">
                <a:ea typeface="ＭＳ Ｐゴシック" charset="-128"/>
                <a:cs typeface="ＭＳ Ｐゴシック" charset="-128"/>
              </a:rPr>
              <a:t> TIME </a:t>
            </a: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262" y="131764"/>
            <a:ext cx="1915258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4062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3455</TotalTime>
  <Words>2252</Words>
  <Application>Microsoft Macintosh PowerPoint</Application>
  <PresentationFormat>On-screen Show (4:3)</PresentationFormat>
  <Paragraphs>596</Paragraphs>
  <Slides>58</Slides>
  <Notes>28</Notes>
  <HiddenSlides>9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Next Generation Sequencing –  An Overview</vt:lpstr>
      <vt:lpstr>Today we will talk about:</vt:lpstr>
      <vt:lpstr>PowerPoint Presentation</vt:lpstr>
      <vt:lpstr>PowerPoint Presentation</vt:lpstr>
      <vt:lpstr>PowerPoint Presentation</vt:lpstr>
      <vt:lpstr>PowerPoint Presentation</vt:lpstr>
      <vt:lpstr>Once upon a time…</vt:lpstr>
      <vt:lpstr>Sanger’s sequencing</vt:lpstr>
      <vt:lpstr>Sequencing genomes  using Sanger’s method</vt:lpstr>
      <vt:lpstr>At the very beginning of genome sequencing era…</vt:lpstr>
      <vt:lpstr>PowerPoint Presentation</vt:lpstr>
      <vt:lpstr>Paradigm change</vt:lpstr>
      <vt:lpstr>PowerPoint Presentation</vt:lpstr>
      <vt:lpstr>Main hazard - DATA ANALYSIS</vt:lpstr>
      <vt:lpstr>PowerPoint Presentation</vt:lpstr>
      <vt:lpstr>Major NGS technologies</vt:lpstr>
      <vt:lpstr>NGS technologies</vt:lpstr>
      <vt:lpstr>Differences between platforms</vt:lpstr>
      <vt:lpstr>Roche</vt:lpstr>
      <vt:lpstr>454 Titanium GS FLX</vt:lpstr>
      <vt:lpstr>Illumina</vt:lpstr>
      <vt:lpstr>Illumina</vt:lpstr>
      <vt:lpstr>Illumina reads</vt:lpstr>
      <vt:lpstr>Life Technologies SOLiD</vt:lpstr>
      <vt:lpstr>SOLiD - ligation</vt:lpstr>
      <vt:lpstr>Life Technologies - Ion Torrent &amp; Ion Proton</vt:lpstr>
      <vt:lpstr>PowerPoint Presentation</vt:lpstr>
      <vt:lpstr>PowerPoint Presentation</vt:lpstr>
      <vt:lpstr>Ion Proton - Throughput</vt:lpstr>
      <vt:lpstr>Ion Torrent - H+ ion-sensitive field effect transistors </vt:lpstr>
      <vt:lpstr>Pacific Bioscience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The BEST?</vt:lpstr>
      <vt:lpstr>Making a NGS library</vt:lpstr>
      <vt:lpstr>Garbage in – garbage out:  sequencing success to 90% depends on the sample quality </vt:lpstr>
      <vt:lpstr>What do absorption ratios tell us?</vt:lpstr>
      <vt:lpstr>How to make a correct measurement</vt:lpstr>
      <vt:lpstr>Sample prep: general recommendations</vt:lpstr>
      <vt:lpstr>Post-extraction cleanup</vt:lpstr>
      <vt:lpstr>Input QC control at NGI:</vt:lpstr>
      <vt:lpstr>PowerPoint Presentation</vt:lpstr>
      <vt:lpstr>Sample prep: take home message</vt:lpstr>
      <vt:lpstr>NGS technologies - SUMMARY</vt:lpstr>
      <vt:lpstr>PowerPoint Presentation</vt:lpstr>
      <vt:lpstr>PowerPoint Presentation</vt:lpstr>
      <vt:lpstr>Summary</vt:lpstr>
      <vt:lpstr>PowerPoint Presentation</vt:lpstr>
      <vt:lpstr>PowerPoint Presentation</vt:lpstr>
      <vt:lpstr>National Genomics Infrastructure</vt:lpstr>
      <vt:lpstr>PowerPoint Presentation</vt:lpstr>
      <vt:lpstr>PowerPoint Presentation</vt:lpstr>
      <vt:lpstr>PowerPoint Presentation</vt:lpstr>
      <vt:lpstr>PowerPoint Presentation</vt:lpstr>
    </vt:vector>
  </TitlesOfParts>
  <Company>SciLife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Generation Sequencing – An Overview</dc:title>
  <dc:creator>Olga Vinnere Pettersson</dc:creator>
  <cp:lastModifiedBy>Olga Vinnere Pettersson</cp:lastModifiedBy>
  <cp:revision>110</cp:revision>
  <dcterms:created xsi:type="dcterms:W3CDTF">2013-04-14T06:54:48Z</dcterms:created>
  <dcterms:modified xsi:type="dcterms:W3CDTF">2015-09-14T12:16:37Z</dcterms:modified>
</cp:coreProperties>
</file>