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3" r:id="rId2"/>
    <p:sldId id="291" r:id="rId3"/>
    <p:sldId id="292" r:id="rId4"/>
    <p:sldId id="297" r:id="rId5"/>
    <p:sldId id="264" r:id="rId6"/>
    <p:sldId id="299" r:id="rId7"/>
    <p:sldId id="274" r:id="rId8"/>
    <p:sldId id="267" r:id="rId9"/>
    <p:sldId id="268" r:id="rId10"/>
    <p:sldId id="314" r:id="rId11"/>
    <p:sldId id="311" r:id="rId12"/>
    <p:sldId id="312" r:id="rId13"/>
    <p:sldId id="275" r:id="rId14"/>
    <p:sldId id="276" r:id="rId15"/>
    <p:sldId id="319" r:id="rId16"/>
    <p:sldId id="310" r:id="rId17"/>
    <p:sldId id="283" r:id="rId18"/>
    <p:sldId id="285" r:id="rId19"/>
    <p:sldId id="272" r:id="rId20"/>
    <p:sldId id="277" r:id="rId21"/>
    <p:sldId id="316" r:id="rId22"/>
    <p:sldId id="317" r:id="rId23"/>
    <p:sldId id="318" r:id="rId24"/>
    <p:sldId id="30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1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25" d="100"/>
          <a:sy n="125" d="100"/>
        </p:scale>
        <p:origin x="-112" y="6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BILS_ELIXIR\Rapporter2013\PI-listor%202013%20ver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jornnystedt:AWABI:Admin:Evaluations:EvaluationFormApril2015:WABIevaluation2015April_22answer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bjornnystedt:AWABI:Teaching:PhDAdvisoryProgram:AdvisoryProgramGrandMeetings:GrandMeeting2015june:Eval:Evaluation_%20Bioinformatics%20Advisory%20Grand%20Meeting%20June%2017-18,%202015%20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dLbls>
            <c:dLbl>
              <c:idx val="11"/>
              <c:layout>
                <c:manualLayout>
                  <c:x val="-0.212505553794896"/>
                  <c:y val="0.0594733951827869"/>
                </c:manualLayout>
              </c:layout>
              <c:showLegendKey val="0"/>
              <c:showVal val="1"/>
              <c:showCatName val="1"/>
              <c:showSerName val="0"/>
              <c:showPercent val="0"/>
              <c:showBubbleSize val="0"/>
            </c:dLbl>
            <c:txPr>
              <a:bodyPr/>
              <a:lstStyle/>
              <a:p>
                <a:pPr>
                  <a:defRPr>
                    <a:solidFill>
                      <a:schemeClr val="tx1"/>
                    </a:solidFill>
                  </a:defRPr>
                </a:pPr>
                <a:endParaRPr lang="en-US"/>
              </a:p>
            </c:txPr>
            <c:showLegendKey val="0"/>
            <c:showVal val="1"/>
            <c:showCatName val="1"/>
            <c:showSerName val="0"/>
            <c:showPercent val="0"/>
            <c:showBubbleSize val="0"/>
            <c:showLeaderLines val="1"/>
          </c:dLbls>
          <c:cat>
            <c:strRef>
              <c:f>Sheet1!$A$2:$A$22</c:f>
              <c:strCache>
                <c:ptCount val="21"/>
                <c:pt idx="0">
                  <c:v>KI</c:v>
                </c:pt>
                <c:pt idx="1">
                  <c:v>UU</c:v>
                </c:pt>
                <c:pt idx="2">
                  <c:v>SU</c:v>
                </c:pt>
                <c:pt idx="3">
                  <c:v>KTH</c:v>
                </c:pt>
                <c:pt idx="4">
                  <c:v>GU</c:v>
                </c:pt>
                <c:pt idx="5">
                  <c:v>LU</c:v>
                </c:pt>
                <c:pt idx="6">
                  <c:v>UmU</c:v>
                </c:pt>
                <c:pt idx="7">
                  <c:v>LiU</c:v>
                </c:pt>
                <c:pt idx="8">
                  <c:v>NRM</c:v>
                </c:pt>
                <c:pt idx="9">
                  <c:v>SLU</c:v>
                </c:pt>
                <c:pt idx="10">
                  <c:v>Chalmers</c:v>
                </c:pt>
                <c:pt idx="11">
                  <c:v>Sahlgrenska University Hospital</c:v>
                </c:pt>
                <c:pt idx="12">
                  <c:v>NGI</c:v>
                </c:pt>
                <c:pt idx="13">
                  <c:v>AstraZeneca</c:v>
                </c:pt>
                <c:pt idx="14">
                  <c:v>FOI</c:v>
                </c:pt>
                <c:pt idx="15">
                  <c:v>LTH</c:v>
                </c:pt>
                <c:pt idx="16">
                  <c:v>Norrlands Universitetssjukhus</c:v>
                </c:pt>
                <c:pt idx="17">
                  <c:v>Polismyndigheten</c:v>
                </c:pt>
                <c:pt idx="18">
                  <c:v>SVA</c:v>
                </c:pt>
                <c:pt idx="19">
                  <c:v>WABI</c:v>
                </c:pt>
                <c:pt idx="20">
                  <c:v>ÖrU</c:v>
                </c:pt>
              </c:strCache>
            </c:strRef>
          </c:cat>
          <c:val>
            <c:numRef>
              <c:f>Sheet1!$B$2:$B$22</c:f>
              <c:numCache>
                <c:formatCode>General</c:formatCode>
                <c:ptCount val="21"/>
                <c:pt idx="0">
                  <c:v>38.0</c:v>
                </c:pt>
                <c:pt idx="1">
                  <c:v>37.0</c:v>
                </c:pt>
                <c:pt idx="2">
                  <c:v>17.0</c:v>
                </c:pt>
                <c:pt idx="3">
                  <c:v>9.0</c:v>
                </c:pt>
                <c:pt idx="4">
                  <c:v>28.0</c:v>
                </c:pt>
                <c:pt idx="5">
                  <c:v>28.0</c:v>
                </c:pt>
                <c:pt idx="6">
                  <c:v>23.0</c:v>
                </c:pt>
                <c:pt idx="7">
                  <c:v>22.0</c:v>
                </c:pt>
                <c:pt idx="8">
                  <c:v>22.0</c:v>
                </c:pt>
                <c:pt idx="9">
                  <c:v>11.0</c:v>
                </c:pt>
                <c:pt idx="10">
                  <c:v>6.0</c:v>
                </c:pt>
                <c:pt idx="11">
                  <c:v>3.0</c:v>
                </c:pt>
                <c:pt idx="12">
                  <c:v>2.0</c:v>
                </c:pt>
                <c:pt idx="13">
                  <c:v>1.0</c:v>
                </c:pt>
                <c:pt idx="14">
                  <c:v>1.0</c:v>
                </c:pt>
                <c:pt idx="15">
                  <c:v>1.0</c:v>
                </c:pt>
                <c:pt idx="16">
                  <c:v>1.0</c:v>
                </c:pt>
                <c:pt idx="17">
                  <c:v>1.0</c:v>
                </c:pt>
                <c:pt idx="18">
                  <c:v>1.0</c:v>
                </c:pt>
                <c:pt idx="19">
                  <c:v>1.0</c:v>
                </c:pt>
                <c:pt idx="20">
                  <c:v>1.0</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0"/>
    <c:plotArea>
      <c:layout>
        <c:manualLayout>
          <c:layoutTarget val="inner"/>
          <c:xMode val="edge"/>
          <c:yMode val="edge"/>
          <c:x val="0.478314642831801"/>
          <c:y val="0.0425508554886866"/>
          <c:w val="0.485472830177846"/>
          <c:h val="0.827549449583679"/>
        </c:manualLayout>
      </c:layout>
      <c:barChart>
        <c:barDir val="bar"/>
        <c:grouping val="clustered"/>
        <c:varyColors val="0"/>
        <c:ser>
          <c:idx val="0"/>
          <c:order val="0"/>
          <c:invertIfNegative val="0"/>
          <c:cat>
            <c:strRef>
              <c:f>'Evaluation 22'!$A$59:$A$63</c:f>
              <c:strCache>
                <c:ptCount val="5"/>
                <c:pt idx="0">
                  <c:v>Overall rating</c:v>
                </c:pt>
                <c:pt idx="1">
                  <c:v>Technical quality</c:v>
                </c:pt>
                <c:pt idx="2">
                  <c:v>Scientific impact</c:v>
                </c:pt>
                <c:pt idx="3">
                  <c:v>Long-term value (2-3 years)</c:v>
                </c:pt>
                <c:pt idx="4">
                  <c:v>In favour of SciLIfeLab continuing to offer this type of national support </c:v>
                </c:pt>
              </c:strCache>
            </c:strRef>
          </c:cat>
          <c:val>
            <c:numRef>
              <c:f>'Evaluation 22'!$B$59:$B$63</c:f>
              <c:numCache>
                <c:formatCode>0.0</c:formatCode>
                <c:ptCount val="5"/>
                <c:pt idx="0">
                  <c:v>4.318181818181775</c:v>
                </c:pt>
                <c:pt idx="1">
                  <c:v>4.318181818181775</c:v>
                </c:pt>
                <c:pt idx="2">
                  <c:v>4.095238095238094</c:v>
                </c:pt>
                <c:pt idx="3">
                  <c:v>4.13636363636364</c:v>
                </c:pt>
                <c:pt idx="4">
                  <c:v>4.727272727272727</c:v>
                </c:pt>
              </c:numCache>
            </c:numRef>
          </c:val>
        </c:ser>
        <c:dLbls>
          <c:showLegendKey val="0"/>
          <c:showVal val="0"/>
          <c:showCatName val="0"/>
          <c:showSerName val="0"/>
          <c:showPercent val="0"/>
          <c:showBubbleSize val="0"/>
        </c:dLbls>
        <c:gapWidth val="150"/>
        <c:axId val="-2138590168"/>
        <c:axId val="-2138587128"/>
      </c:barChart>
      <c:catAx>
        <c:axId val="-2138590168"/>
        <c:scaling>
          <c:orientation val="maxMin"/>
        </c:scaling>
        <c:delete val="0"/>
        <c:axPos val="l"/>
        <c:majorTickMark val="none"/>
        <c:minorTickMark val="none"/>
        <c:tickLblPos val="nextTo"/>
        <c:txPr>
          <a:bodyPr/>
          <a:lstStyle/>
          <a:p>
            <a:pPr>
              <a:defRPr sz="1400"/>
            </a:pPr>
            <a:endParaRPr lang="en-US"/>
          </a:p>
        </c:txPr>
        <c:crossAx val="-2138587128"/>
        <c:crosses val="autoZero"/>
        <c:auto val="1"/>
        <c:lblAlgn val="ctr"/>
        <c:lblOffset val="100"/>
        <c:noMultiLvlLbl val="0"/>
      </c:catAx>
      <c:valAx>
        <c:axId val="-2138587128"/>
        <c:scaling>
          <c:orientation val="minMax"/>
          <c:min val="0.0"/>
        </c:scaling>
        <c:delete val="0"/>
        <c:axPos val="b"/>
        <c:majorGridlines/>
        <c:numFmt formatCode="0" sourceLinked="0"/>
        <c:majorTickMark val="out"/>
        <c:minorTickMark val="none"/>
        <c:tickLblPos val="nextTo"/>
        <c:txPr>
          <a:bodyPr/>
          <a:lstStyle/>
          <a:p>
            <a:pPr>
              <a:defRPr sz="1400"/>
            </a:pPr>
            <a:endParaRPr lang="en-US"/>
          </a:p>
        </c:txPr>
        <c:crossAx val="-2138590168"/>
        <c:crosses val="max"/>
        <c:crossBetween val="between"/>
        <c:majorUnit val="1.0"/>
        <c:minorUnit val="0.1"/>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en-US" b="1"/>
              <a:t>The</a:t>
            </a:r>
            <a:r>
              <a:rPr lang="en-US" b="1" baseline="0"/>
              <a:t> Swedish Bioinformatics Advisory Program</a:t>
            </a:r>
            <a:br>
              <a:rPr lang="en-US" b="1" baseline="0"/>
            </a:br>
            <a:r>
              <a:rPr lang="en-US" sz="1400" b="1" baseline="0"/>
              <a:t>Student evaluation, June 2015</a:t>
            </a:r>
            <a:r>
              <a:rPr lang="en-US" b="1" baseline="0"/>
              <a:t> </a:t>
            </a:r>
            <a:endParaRPr lang="en-US" b="1"/>
          </a:p>
        </c:rich>
      </c:tx>
      <c:layout/>
      <c:overlay val="0"/>
    </c:title>
    <c:autoTitleDeleted val="0"/>
    <c:plotArea>
      <c:layout/>
      <c:barChart>
        <c:barDir val="bar"/>
        <c:grouping val="clustered"/>
        <c:varyColors val="0"/>
        <c:ser>
          <c:idx val="0"/>
          <c:order val="0"/>
          <c:invertIfNegative val="0"/>
          <c:cat>
            <c:strRef>
              <c:f>'Form Responses 1'!$A$32:$A$36</c:f>
              <c:strCache>
                <c:ptCount val="5"/>
                <c:pt idx="0">
                  <c:v>Overall rating of the Advisory Program</c:v>
                </c:pt>
                <c:pt idx="1">
                  <c:v>Impact on the efficacy of your research</c:v>
                </c:pt>
                <c:pt idx="2">
                  <c:v>Impact on the scientific value of your research</c:v>
                </c:pt>
                <c:pt idx="3">
                  <c:v>Impact on the technical level of your research</c:v>
                </c:pt>
                <c:pt idx="4">
                  <c:v>In favour of SciLifeLab continuing this program</c:v>
                </c:pt>
              </c:strCache>
            </c:strRef>
          </c:cat>
          <c:val>
            <c:numRef>
              <c:f>'Form Responses 1'!$B$32:$B$36</c:f>
              <c:numCache>
                <c:formatCode>0.0</c:formatCode>
                <c:ptCount val="5"/>
                <c:pt idx="0">
                  <c:v>4.8</c:v>
                </c:pt>
                <c:pt idx="1">
                  <c:v>4.5</c:v>
                </c:pt>
                <c:pt idx="2">
                  <c:v>3.6</c:v>
                </c:pt>
                <c:pt idx="3">
                  <c:v>4.4</c:v>
                </c:pt>
                <c:pt idx="4">
                  <c:v>4.9</c:v>
                </c:pt>
              </c:numCache>
            </c:numRef>
          </c:val>
        </c:ser>
        <c:dLbls>
          <c:showLegendKey val="0"/>
          <c:showVal val="0"/>
          <c:showCatName val="0"/>
          <c:showSerName val="0"/>
          <c:showPercent val="0"/>
          <c:showBubbleSize val="0"/>
        </c:dLbls>
        <c:gapWidth val="150"/>
        <c:axId val="-2136613864"/>
        <c:axId val="-2136610888"/>
      </c:barChart>
      <c:catAx>
        <c:axId val="-2136613864"/>
        <c:scaling>
          <c:orientation val="maxMin"/>
        </c:scaling>
        <c:delete val="0"/>
        <c:axPos val="l"/>
        <c:majorTickMark val="none"/>
        <c:minorTickMark val="none"/>
        <c:tickLblPos val="nextTo"/>
        <c:txPr>
          <a:bodyPr/>
          <a:lstStyle/>
          <a:p>
            <a:pPr>
              <a:defRPr sz="1200"/>
            </a:pPr>
            <a:endParaRPr lang="en-US"/>
          </a:p>
        </c:txPr>
        <c:crossAx val="-2136610888"/>
        <c:crosses val="autoZero"/>
        <c:auto val="1"/>
        <c:lblAlgn val="ctr"/>
        <c:lblOffset val="100"/>
        <c:noMultiLvlLbl val="0"/>
      </c:catAx>
      <c:valAx>
        <c:axId val="-2136610888"/>
        <c:scaling>
          <c:orientation val="minMax"/>
          <c:max val="5.0"/>
        </c:scaling>
        <c:delete val="0"/>
        <c:axPos val="b"/>
        <c:majorGridlines/>
        <c:numFmt formatCode="0" sourceLinked="0"/>
        <c:majorTickMark val="none"/>
        <c:minorTickMark val="none"/>
        <c:tickLblPos val="nextTo"/>
        <c:txPr>
          <a:bodyPr/>
          <a:lstStyle/>
          <a:p>
            <a:pPr>
              <a:defRPr sz="1400"/>
            </a:pPr>
            <a:endParaRPr lang="en-US"/>
          </a:p>
        </c:txPr>
        <c:crossAx val="-2136613864"/>
        <c:crosses val="max"/>
        <c:crossBetween val="between"/>
        <c:majorUnit val="1.0"/>
        <c:minorUnit val="0.2"/>
      </c:valAx>
    </c:plotArea>
    <c:plotVisOnly val="1"/>
    <c:dispBlanksAs val="gap"/>
    <c:showDLblsOverMax val="0"/>
  </c:chart>
  <c:spPr>
    <a:ln>
      <a:solidFill>
        <a:schemeClr val="tx1"/>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33DEC8-7E9A-234E-A141-7E6E9506D673}" type="datetimeFigureOut">
              <a:rPr lang="en-US" smtClean="0"/>
              <a:t>17/11/2015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6107E8-3AEB-6B43-8D22-3F35E457BF92}" type="slidenum">
              <a:rPr lang="en-US" smtClean="0"/>
              <a:t>‹#›</a:t>
            </a:fld>
            <a:endParaRPr lang="en-US"/>
          </a:p>
        </p:txBody>
      </p:sp>
    </p:spTree>
    <p:extLst>
      <p:ext uri="{BB962C8B-B14F-4D97-AF65-F5344CB8AC3E}">
        <p14:creationId xmlns:p14="http://schemas.microsoft.com/office/powerpoint/2010/main" val="24288356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497D469B-721A-4382-A9D0-D8D1FA5510BC}" type="slidenum">
              <a:rPr lang="sv-SE" smtClean="0"/>
              <a:t>15</a:t>
            </a:fld>
            <a:endParaRPr lang="sv-SE"/>
          </a:p>
        </p:txBody>
      </p:sp>
    </p:spTree>
    <p:extLst>
      <p:ext uri="{BB962C8B-B14F-4D97-AF65-F5344CB8AC3E}">
        <p14:creationId xmlns:p14="http://schemas.microsoft.com/office/powerpoint/2010/main" val="165971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6107E8-3AEB-6B43-8D22-3F35E457BF92}" type="slidenum">
              <a:rPr lang="en-US" smtClean="0"/>
              <a:t>22</a:t>
            </a:fld>
            <a:endParaRPr lang="en-US"/>
          </a:p>
        </p:txBody>
      </p:sp>
    </p:spTree>
    <p:extLst>
      <p:ext uri="{BB962C8B-B14F-4D97-AF65-F5344CB8AC3E}">
        <p14:creationId xmlns:p14="http://schemas.microsoft.com/office/powerpoint/2010/main" val="401716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pic>
        <p:nvPicPr>
          <p:cNvPr id="10" name="Picture 9" descr="Strip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4188383" y="-3874819"/>
            <a:ext cx="989745" cy="8948514"/>
          </a:xfrm>
          <a:prstGeom prst="rect">
            <a:avLst/>
          </a:prstGeom>
        </p:spPr>
      </p:pic>
    </p:spTree>
    <p:extLst>
      <p:ext uri="{BB962C8B-B14F-4D97-AF65-F5344CB8AC3E}">
        <p14:creationId xmlns:p14="http://schemas.microsoft.com/office/powerpoint/2010/main" val="412340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7550"/>
          </a:xfrm>
          <a:prstGeom prst="rect">
            <a:avLst/>
          </a:prstGeom>
        </p:spPr>
        <p:txBody>
          <a:bodyPr/>
          <a:lstStyle>
            <a:lvl1pPr>
              <a:defRPr sz="2800" b="1"/>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a:lvl1pPr>
            <a:lvl2pPr>
              <a:defRPr sz="2400"/>
            </a:lvl2pPr>
            <a:lvl3pPr>
              <a:defRPr sz="2000"/>
            </a:lvl3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Tree>
    <p:extLst>
      <p:ext uri="{BB962C8B-B14F-4D97-AF65-F5344CB8AC3E}">
        <p14:creationId xmlns:p14="http://schemas.microsoft.com/office/powerpoint/2010/main" val="83924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8080"/>
          </a:xfrm>
          <a:prstGeom prst="rect">
            <a:avLst/>
          </a:prstGeom>
        </p:spPr>
        <p:txBody>
          <a:bodyPr/>
          <a:lstStyle>
            <a:lvl1pPr>
              <a:defRPr sz="2800" b="1"/>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Content Placeholder 2"/>
          <p:cNvSpPr>
            <a:spLocks noGrp="1"/>
          </p:cNvSpPr>
          <p:nvPr>
            <p:ph sz="half" idx="1"/>
          </p:nvPr>
        </p:nvSpPr>
        <p:spPr>
          <a:xfrm>
            <a:off x="457200" y="1161858"/>
            <a:ext cx="4038600" cy="496430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
        <p:nvSpPr>
          <p:cNvPr id="4" name="Content Placeholder 3"/>
          <p:cNvSpPr>
            <a:spLocks noGrp="1"/>
          </p:cNvSpPr>
          <p:nvPr>
            <p:ph sz="half" idx="2"/>
          </p:nvPr>
        </p:nvSpPr>
        <p:spPr>
          <a:xfrm>
            <a:off x="4648200" y="1161858"/>
            <a:ext cx="4038600" cy="496430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629FA-1921-9C4D-AED4-BE8ACF560A84}" type="datetimeFigureOut">
              <a:rPr lang="en-US" smtClean="0"/>
              <a:t>17/11/2015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88C4E2A-4439-3A41-A462-D66ABB54F9ED}" type="slidenum">
              <a:rPr lang="en-US" smtClean="0"/>
              <a:t>‹#›</a:t>
            </a:fld>
            <a:endParaRPr lang="en-US"/>
          </a:p>
        </p:txBody>
      </p:sp>
    </p:spTree>
    <p:extLst>
      <p:ext uri="{BB962C8B-B14F-4D97-AF65-F5344CB8AC3E}">
        <p14:creationId xmlns:p14="http://schemas.microsoft.com/office/powerpoint/2010/main" val="118957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4040"/>
          </a:xfrm>
          <a:prstGeom prst="rect">
            <a:avLst/>
          </a:prstGeom>
        </p:spPr>
        <p:txBody>
          <a:bodyPr/>
          <a:lstStyle>
            <a:lvl1pPr>
              <a:defRPr sz="2800" b="1"/>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E2629FA-1921-9C4D-AED4-BE8ACF560A84}" type="datetimeFigureOut">
              <a:rPr lang="en-US" smtClean="0"/>
              <a:t>17/11/2015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88C4E2A-4439-3A41-A462-D66ABB54F9ED}" type="slidenum">
              <a:rPr lang="en-US" smtClean="0"/>
              <a:t>‹#›</a:t>
            </a:fld>
            <a:endParaRPr lang="en-US"/>
          </a:p>
        </p:txBody>
      </p:sp>
    </p:spTree>
    <p:extLst>
      <p:ext uri="{BB962C8B-B14F-4D97-AF65-F5344CB8AC3E}">
        <p14:creationId xmlns:p14="http://schemas.microsoft.com/office/powerpoint/2010/main" val="1468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187956"/>
          </a:xfrm>
          <a:prstGeom prst="rect">
            <a:avLst/>
          </a:prstGeom>
          <a:gradFill>
            <a:gsLst>
              <a:gs pos="0">
                <a:schemeClr val="accent3">
                  <a:lumMod val="75000"/>
                </a:schemeClr>
              </a:gs>
              <a:gs pos="80000">
                <a:schemeClr val="accent3"/>
              </a:gs>
              <a:gs pos="100000">
                <a:schemeClr val="accent3"/>
              </a:gs>
            </a:gsLst>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sp>
        <p:nvSpPr>
          <p:cNvPr id="2" name="Title 1"/>
          <p:cNvSpPr>
            <a:spLocks noGrp="1"/>
          </p:cNvSpPr>
          <p:nvPr>
            <p:ph type="title"/>
          </p:nvPr>
        </p:nvSpPr>
        <p:spPr>
          <a:xfrm>
            <a:off x="457200" y="2295440"/>
            <a:ext cx="8229600" cy="1143000"/>
          </a:xfrm>
          <a:prstGeom prst="rect">
            <a:avLst/>
          </a:prstGeom>
        </p:spPr>
        <p:txBody>
          <a:bodyPr vert="horz"/>
          <a:lstStyle>
            <a:lvl1pPr>
              <a:defRPr sz="2800" b="1"/>
            </a:lvl1pPr>
          </a:lstStyle>
          <a:p>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a:t>
            </a:r>
            <a:r>
              <a:rPr lang="sv-SE" dirty="0" err="1" smtClean="0"/>
              <a:t>title</a:t>
            </a:r>
            <a:r>
              <a:rPr lang="sv-SE" dirty="0" smtClean="0"/>
              <a:t> style</a:t>
            </a:r>
            <a:endParaRPr lang="en-US" dirty="0"/>
          </a:p>
        </p:txBody>
      </p:sp>
    </p:spTree>
    <p:extLst>
      <p:ext uri="{BB962C8B-B14F-4D97-AF65-F5344CB8AC3E}">
        <p14:creationId xmlns:p14="http://schemas.microsoft.com/office/powerpoint/2010/main" val="197629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15637" y="5510492"/>
            <a:ext cx="1939636" cy="420221"/>
          </a:xfrm>
          <a:prstGeom prst="rect">
            <a:avLst/>
          </a:prstGeom>
        </p:spPr>
        <p:txBody>
          <a:bodyPr lIns="82058" tIns="41029" rIns="82058" bIns="41029"/>
          <a:lstStyle>
            <a:lvl1pPr>
              <a:defRPr/>
            </a:lvl1pPr>
          </a:lstStyle>
          <a:p>
            <a:endParaRPr lang="en-US"/>
          </a:p>
        </p:txBody>
      </p:sp>
      <p:sp>
        <p:nvSpPr>
          <p:cNvPr id="3" name="Footer Placeholder 2"/>
          <p:cNvSpPr>
            <a:spLocks noGrp="1"/>
          </p:cNvSpPr>
          <p:nvPr>
            <p:ph type="ftr" sz="quarter" idx="11"/>
          </p:nvPr>
        </p:nvSpPr>
        <p:spPr>
          <a:xfrm>
            <a:off x="2840182" y="5510492"/>
            <a:ext cx="2632364" cy="420221"/>
          </a:xfrm>
          <a:prstGeom prst="rect">
            <a:avLst/>
          </a:prstGeom>
        </p:spPr>
        <p:txBody>
          <a:bodyPr lIns="82058" tIns="41029" rIns="82058" bIns="41029"/>
          <a:lstStyle>
            <a:lvl1pPr>
              <a:defRPr/>
            </a:lvl1pPr>
          </a:lstStyle>
          <a:p>
            <a:endParaRPr lang="en-US"/>
          </a:p>
        </p:txBody>
      </p:sp>
      <p:sp>
        <p:nvSpPr>
          <p:cNvPr id="4" name="Slide Number Placeholder 3"/>
          <p:cNvSpPr>
            <a:spLocks noGrp="1"/>
          </p:cNvSpPr>
          <p:nvPr>
            <p:ph type="sldNum" sz="quarter" idx="12"/>
          </p:nvPr>
        </p:nvSpPr>
        <p:spPr>
          <a:xfrm>
            <a:off x="5957455" y="5510492"/>
            <a:ext cx="1939636" cy="420221"/>
          </a:xfrm>
          <a:prstGeom prst="rect">
            <a:avLst/>
          </a:prstGeom>
        </p:spPr>
        <p:txBody>
          <a:bodyPr lIns="82058" tIns="41029" rIns="82058" bIns="41029"/>
          <a:lstStyle>
            <a:lvl1pPr>
              <a:defRPr/>
            </a:lvl1pPr>
          </a:lstStyle>
          <a:p>
            <a:fld id="{161F4A9D-A4DA-6041-B0B4-AD2E57C0704A}" type="slidenum">
              <a:rPr lang="en-US"/>
              <a:pPr/>
              <a:t>‹#›</a:t>
            </a:fld>
            <a:endParaRPr lang="en-US"/>
          </a:p>
        </p:txBody>
      </p:sp>
    </p:spTree>
    <p:extLst>
      <p:ext uri="{BB962C8B-B14F-4D97-AF65-F5344CB8AC3E}">
        <p14:creationId xmlns:p14="http://schemas.microsoft.com/office/powerpoint/2010/main" val="4170007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4.emf"/><Relationship Id="rId12"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emf"/><Relationship Id="rId9" Type="http://schemas.openxmlformats.org/officeDocument/2006/relationships/image" Target="../media/image2.emf"/><Relationship Id="rId10"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209755"/>
            <a:ext cx="9144000" cy="648245"/>
          </a:xfrm>
          <a:prstGeom prst="rect">
            <a:avLst/>
          </a:prstGeom>
          <a:solidFill>
            <a:srgbClr val="E2E1D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iLifeLab.logotyp.PMS376.eps"/>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0914" y="6311881"/>
            <a:ext cx="1530668" cy="438252"/>
          </a:xfrm>
          <a:prstGeom prst="rect">
            <a:avLst/>
          </a:prstGeom>
        </p:spPr>
      </p:pic>
      <p:pic>
        <p:nvPicPr>
          <p:cNvPr id="14" name="Picture 13" descr="KTH_Logotyp_RGB_2013.eps"/>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198419" y="6296800"/>
            <a:ext cx="475006" cy="475006"/>
          </a:xfrm>
          <a:prstGeom prst="rect">
            <a:avLst/>
          </a:prstGeom>
        </p:spPr>
      </p:pic>
      <p:pic>
        <p:nvPicPr>
          <p:cNvPr id="15" name="Picture 14" descr="logo-org-svensk_pms.eps"/>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879440" y="6296800"/>
            <a:ext cx="569287" cy="474154"/>
          </a:xfrm>
          <a:prstGeom prst="rect">
            <a:avLst/>
          </a:prstGeom>
        </p:spPr>
      </p:pic>
      <p:pic>
        <p:nvPicPr>
          <p:cNvPr id="16" name="Picture 15" descr="UU_logo_4f_60.eps"/>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8495754" y="6209755"/>
            <a:ext cx="648245" cy="648245"/>
          </a:xfrm>
          <a:prstGeom prst="rect">
            <a:avLst/>
          </a:prstGeom>
        </p:spPr>
      </p:pic>
      <p:pic>
        <p:nvPicPr>
          <p:cNvPr id="17" name="Picture 16" descr="KI-Logo_cmyk.eps"/>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147592" y="6297422"/>
            <a:ext cx="946454" cy="474384"/>
          </a:xfrm>
          <a:prstGeom prst="rect">
            <a:avLst/>
          </a:prstGeom>
        </p:spPr>
      </p:pic>
    </p:spTree>
    <p:extLst>
      <p:ext uri="{BB962C8B-B14F-4D97-AF65-F5344CB8AC3E}">
        <p14:creationId xmlns:p14="http://schemas.microsoft.com/office/powerpoint/2010/main" val="2368648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0" r:id="rId5"/>
    <p:sldLayoutId id="2147483661"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malin.larsson@scilifelab.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hyperlink" Target="http://127.0.0.1:8081/plosbiology/article?id=info:doi/10.1371/journal.pbio.100219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image" Target="../media/image27.png"/><Relationship Id="rId11"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mailto:support@bils.se" TargetMode="External"/><Relationship Id="rId4" Type="http://schemas.openxmlformats.org/officeDocument/2006/relationships/hyperlink" Target="http://bils.se/resources/supportform/index.php" TargetMode="External"/><Relationship Id="rId5" Type="http://schemas.openxmlformats.org/officeDocument/2006/relationships/hyperlink" Target="http://www.scilifelab.se/facilities/wabi/" TargetMode="External"/><Relationship Id="rId6" Type="http://schemas.openxmlformats.org/officeDocument/2006/relationships/image" Target="../media/image34.png"/><Relationship Id="rId7"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hyperlink" Target="http://www.uppmax.uu.s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hyperlink" Target="https://wabi-wiki.scilifelab.se/display/SHGATG/" TargetMode="External"/><Relationship Id="rId4" Type="http://schemas.openxmlformats.org/officeDocument/2006/relationships/hyperlink" Target="http://www.scilifelab.se/facilities/wabi/" TargetMode="External"/><Relationship Id="rId1" Type="http://schemas.openxmlformats.org/officeDocument/2006/relationships/slideLayout" Target="../slideLayouts/slideLayout2.xml"/><Relationship Id="rId2" Type="http://schemas.openxmlformats.org/officeDocument/2006/relationships/hyperlink" Target="mailto:support@bils.se" TargetMode="External"/></Relationships>
</file>

<file path=ppt/slides/_rels/slide17.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cilifelab.se/education/mentorship/the-swedish-bioinformatics-advisory-progra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ctrTitle"/>
          </p:nvPr>
        </p:nvSpPr>
        <p:spPr bwMode="auto">
          <a:xfrm>
            <a:off x="683568" y="1052736"/>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r>
              <a:rPr lang="en-US" sz="2800" dirty="0" smtClean="0">
                <a:latin typeface="Calibri" charset="0"/>
                <a:ea typeface="MS PGothic" charset="0"/>
              </a:rPr>
              <a:t>NBIS</a:t>
            </a:r>
            <a:br>
              <a:rPr lang="en-US" sz="2800" dirty="0" smtClean="0">
                <a:latin typeface="Calibri" charset="0"/>
                <a:ea typeface="MS PGothic" charset="0"/>
              </a:rPr>
            </a:br>
            <a:r>
              <a:rPr lang="en-US" sz="2800" dirty="0" smtClean="0">
                <a:latin typeface="Calibri" charset="0"/>
                <a:ea typeface="MS PGothic" charset="0"/>
              </a:rPr>
              <a:t>The national bioinformatics infrastructure Sweden</a:t>
            </a:r>
            <a:r>
              <a:rPr lang="en-US" sz="2800" dirty="0">
                <a:latin typeface="Calibri" charset="0"/>
                <a:ea typeface="MS PGothic" charset="0"/>
              </a:rPr>
              <a:t/>
            </a:r>
            <a:br>
              <a:rPr lang="en-US" sz="2800" dirty="0">
                <a:latin typeface="Calibri" charset="0"/>
                <a:ea typeface="MS PGothic" charset="0"/>
              </a:rPr>
            </a:br>
            <a:r>
              <a:rPr lang="en-US" sz="1800" dirty="0" err="1" smtClean="0">
                <a:latin typeface="Calibri" charset="0"/>
                <a:ea typeface="MS PGothic" charset="0"/>
              </a:rPr>
              <a:t>www.scilifelab.se</a:t>
            </a:r>
            <a:r>
              <a:rPr lang="en-US" sz="1800" dirty="0">
                <a:latin typeface="Calibri" charset="0"/>
                <a:ea typeface="MS PGothic" charset="0"/>
              </a:rPr>
              <a:t>/platforms/bioinformatics</a:t>
            </a:r>
            <a:r>
              <a:rPr lang="en-US" sz="1800" dirty="0" smtClean="0">
                <a:latin typeface="Calibri" charset="0"/>
                <a:ea typeface="MS PGothic" charset="0"/>
              </a:rPr>
              <a:t>/</a:t>
            </a:r>
            <a:br>
              <a:rPr lang="en-US" sz="1800" dirty="0" smtClean="0">
                <a:latin typeface="Calibri" charset="0"/>
                <a:ea typeface="MS PGothic" charset="0"/>
              </a:rPr>
            </a:br>
            <a:r>
              <a:rPr lang="en-US" sz="1800" dirty="0">
                <a:latin typeface="Calibri" charset="0"/>
                <a:ea typeface="MS PGothic" charset="0"/>
              </a:rPr>
              <a:t/>
            </a:r>
            <a:br>
              <a:rPr lang="en-US" sz="1800" dirty="0">
                <a:latin typeface="Calibri" charset="0"/>
                <a:ea typeface="MS PGothic" charset="0"/>
              </a:rPr>
            </a:br>
            <a:endParaRPr lang="en-US" sz="2800" dirty="0">
              <a:latin typeface="Calibri" charset="0"/>
              <a:ea typeface="MS PGothic" charset="0"/>
            </a:endParaRPr>
          </a:p>
        </p:txBody>
      </p:sp>
      <p:sp>
        <p:nvSpPr>
          <p:cNvPr id="3" name="Subtitle 2"/>
          <p:cNvSpPr>
            <a:spLocks noGrp="1"/>
          </p:cNvSpPr>
          <p:nvPr>
            <p:ph type="subTitle" idx="1"/>
          </p:nvPr>
        </p:nvSpPr>
        <p:spPr>
          <a:xfrm>
            <a:off x="1371600" y="3886200"/>
            <a:ext cx="6944816" cy="1752600"/>
          </a:xfrm>
        </p:spPr>
        <p:txBody>
          <a:bodyPr/>
          <a:lstStyle/>
          <a:p>
            <a:pPr eaLnBrk="1" hangingPunct="1">
              <a:defRPr/>
            </a:pPr>
            <a:r>
              <a:rPr lang="sv-SE" sz="2400" dirty="0" smtClean="0"/>
              <a:t>Malin Larsson, </a:t>
            </a:r>
            <a:r>
              <a:rPr lang="sv-SE" sz="2400" dirty="0" smtClean="0">
                <a:hlinkClick r:id="rId2"/>
              </a:rPr>
              <a:t>malin.larsson@scilifelab.se</a:t>
            </a:r>
            <a:endParaRPr lang="sv-SE" sz="2400" dirty="0" smtClean="0"/>
          </a:p>
          <a:p>
            <a:pPr eaLnBrk="1" hangingPunct="1">
              <a:defRPr/>
            </a:pPr>
            <a:endParaRPr lang="sv-SE" sz="2400" dirty="0" smtClean="0"/>
          </a:p>
          <a:p>
            <a:pPr eaLnBrk="1" hangingPunct="1">
              <a:defRPr/>
            </a:pPr>
            <a:r>
              <a:rPr lang="sv-SE" sz="2400" dirty="0" smtClean="0"/>
              <a:t> </a:t>
            </a:r>
            <a:endParaRPr lang="sv-SE" sz="2400" dirty="0"/>
          </a:p>
        </p:txBody>
      </p:sp>
    </p:spTree>
    <p:extLst>
      <p:ext uri="{BB962C8B-B14F-4D97-AF65-F5344CB8AC3E}">
        <p14:creationId xmlns:p14="http://schemas.microsoft.com/office/powerpoint/2010/main" val="15217753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55" y="762000"/>
            <a:ext cx="8405091"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298303"/>
          </a:xfrm>
          <a:prstGeom prst="rect">
            <a:avLst/>
          </a:prstGeom>
          <a:noFill/>
          <a:ln/>
        </p:spPr>
        <p:txBody>
          <a:bodyPr lIns="82058" tIns="41029" rIns="82058" bIns="41029">
            <a:spAutoFit/>
          </a:bodyPr>
          <a:lstStyle/>
          <a:p>
            <a:pPr marL="0" indent="0" algn="ctr">
              <a:spcBef>
                <a:spcPct val="0"/>
              </a:spcBef>
              <a:buNone/>
            </a:pPr>
            <a:r>
              <a:rPr lang="en-US" sz="1400" b="1">
                <a:solidFill>
                  <a:schemeClr val="tx2"/>
                </a:solidFill>
              </a:rPr>
              <a:t>Fig 1. Growth of DNA sequencing.</a:t>
            </a:r>
          </a:p>
        </p:txBody>
      </p:sp>
      <p:sp>
        <p:nvSpPr>
          <p:cNvPr id="4100" name="Text Box 4"/>
          <p:cNvSpPr txBox="1">
            <a:spLocks noChangeArrowheads="1"/>
          </p:cNvSpPr>
          <p:nvPr/>
        </p:nvSpPr>
        <p:spPr bwMode="auto">
          <a:xfrm>
            <a:off x="404091" y="5748618"/>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2058" tIns="41029" rIns="82058" bIns="41029">
            <a:spAutoFit/>
          </a:bodyPr>
          <a:lstStyle/>
          <a:p>
            <a:pPr eaLnBrk="1" hangingPunct="1"/>
            <a:r>
              <a:rPr lang="en-US" sz="1100"/>
              <a:t>Stephens ZD, Lee SY, Faghri F, Campbell RH, Zhai C, et al. (2015) Big Data: Astronomical or Genomical?. PLoS Biol 13(7): e1002195. doi:10.1371/journal.pbio.1002195</a:t>
            </a:r>
          </a:p>
          <a:p>
            <a:pPr eaLnBrk="1" hangingPunct="1"/>
            <a:r>
              <a:rPr lang="en-US" sz="1100">
                <a:hlinkClick r:id="rId3"/>
              </a:rPr>
              <a:t>http://127.0.0.1:8081/plosbiology/article?id=info:doi/10.1371/journal.pbio.1002195</a:t>
            </a:r>
            <a:endParaRPr lang="en-US" sz="1100"/>
          </a:p>
        </p:txBody>
      </p:sp>
    </p:spTree>
    <p:extLst>
      <p:ext uri="{BB962C8B-B14F-4D97-AF65-F5344CB8AC3E}">
        <p14:creationId xmlns:p14="http://schemas.microsoft.com/office/powerpoint/2010/main" val="9260655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384"/>
            <a:ext cx="9144000" cy="1138773"/>
          </a:xfrm>
          <a:prstGeom prst="rect">
            <a:avLst/>
          </a:prstGeom>
          <a:noFill/>
        </p:spPr>
        <p:txBody>
          <a:bodyPr wrap="square" rtlCol="0">
            <a:spAutoFit/>
          </a:bodyPr>
          <a:lstStyle/>
          <a:p>
            <a:pPr algn="ctr"/>
            <a:r>
              <a:rPr lang="en-US" sz="2800" b="1" smtClean="0">
                <a:solidFill>
                  <a:srgbClr val="006600"/>
                </a:solidFill>
              </a:rPr>
              <a:t>Short-term Support and Infrastructure</a:t>
            </a:r>
            <a:br>
              <a:rPr lang="en-US" sz="2800" b="1" smtClean="0">
                <a:solidFill>
                  <a:srgbClr val="006600"/>
                </a:solidFill>
              </a:rPr>
            </a:br>
            <a:r>
              <a:rPr lang="en-US" sz="2000" b="1" smtClean="0">
                <a:solidFill>
                  <a:srgbClr val="006600"/>
                </a:solidFill>
              </a:rPr>
              <a:t>BILS – Bioinformatics Infrastructure for Life Sciences</a:t>
            </a:r>
            <a:endParaRPr lang="en-US" sz="2800" b="1" smtClean="0">
              <a:solidFill>
                <a:srgbClr val="006600"/>
              </a:solidFill>
            </a:endParaRPr>
          </a:p>
          <a:p>
            <a:pPr algn="ctr"/>
            <a:r>
              <a:rPr lang="en-US" sz="2000" b="1" smtClean="0">
                <a:solidFill>
                  <a:srgbClr val="006600"/>
                </a:solidFill>
              </a:rPr>
              <a:t>www.scilifelab.se/facilities/bils/ </a:t>
            </a:r>
            <a:endParaRPr lang="en-US" sz="2000" b="1" dirty="0">
              <a:solidFill>
                <a:srgbClr val="006600"/>
              </a:solidFill>
            </a:endParaRPr>
          </a:p>
        </p:txBody>
      </p:sp>
      <p:sp>
        <p:nvSpPr>
          <p:cNvPr id="14" name="TextBox 13"/>
          <p:cNvSpPr txBox="1"/>
          <p:nvPr/>
        </p:nvSpPr>
        <p:spPr>
          <a:xfrm>
            <a:off x="5791112" y="2811344"/>
            <a:ext cx="3212739" cy="523220"/>
          </a:xfrm>
          <a:prstGeom prst="rect">
            <a:avLst/>
          </a:prstGeom>
          <a:noFill/>
        </p:spPr>
        <p:txBody>
          <a:bodyPr wrap="none" rtlCol="0">
            <a:spAutoFit/>
          </a:bodyPr>
          <a:lstStyle/>
          <a:p>
            <a:pPr algn="ctr" eaLnBrk="1" fontAlgn="auto" hangingPunct="1">
              <a:spcBef>
                <a:spcPts val="0"/>
              </a:spcBef>
              <a:spcAft>
                <a:spcPts val="0"/>
              </a:spcAft>
            </a:pPr>
            <a:r>
              <a:rPr lang="en-US" sz="1400" smtClean="0">
                <a:solidFill>
                  <a:srgbClr val="000000"/>
                </a:solidFill>
                <a:latin typeface="Humanst521 BT" panose="020B0602020204020204" pitchFamily="34" charset="0"/>
                <a:ea typeface="+mn-ea"/>
                <a:cs typeface="+mn-cs"/>
              </a:rPr>
              <a:t>  Bengt               Mikael              Fredrik </a:t>
            </a:r>
            <a:br>
              <a:rPr lang="en-US" sz="1400" smtClean="0">
                <a:solidFill>
                  <a:srgbClr val="000000"/>
                </a:solidFill>
                <a:latin typeface="Humanst521 BT" panose="020B0602020204020204" pitchFamily="34" charset="0"/>
                <a:ea typeface="+mn-ea"/>
                <a:cs typeface="+mn-cs"/>
              </a:rPr>
            </a:br>
            <a:r>
              <a:rPr lang="en-US" sz="1400" smtClean="0">
                <a:solidFill>
                  <a:srgbClr val="000000"/>
                </a:solidFill>
                <a:latin typeface="Humanst521 BT" panose="020B0602020204020204" pitchFamily="34" charset="0"/>
                <a:ea typeface="+mn-ea"/>
                <a:cs typeface="+mn-cs"/>
              </a:rPr>
              <a:t>   Persson              Borg               Levander</a:t>
            </a:r>
            <a:endParaRPr lang="en-US" sz="1400" dirty="0" smtClean="0">
              <a:solidFill>
                <a:srgbClr val="000000"/>
              </a:solidFill>
              <a:latin typeface="Humanst521 BT" panose="020B0602020204020204" pitchFamily="34" charset="0"/>
              <a:ea typeface="+mn-ea"/>
              <a:cs typeface="+mn-cs"/>
            </a:endParaRPr>
          </a:p>
        </p:txBody>
      </p:sp>
      <p:sp>
        <p:nvSpPr>
          <p:cNvPr id="17" name="TextBox 16"/>
          <p:cNvSpPr txBox="1"/>
          <p:nvPr/>
        </p:nvSpPr>
        <p:spPr>
          <a:xfrm>
            <a:off x="5580112" y="1052736"/>
            <a:ext cx="3668436" cy="523220"/>
          </a:xfrm>
          <a:prstGeom prst="rect">
            <a:avLst/>
          </a:prstGeom>
          <a:noFill/>
        </p:spPr>
        <p:txBody>
          <a:bodyPr wrap="square" rtlCol="0">
            <a:spAutoFit/>
          </a:bodyPr>
          <a:lstStyle/>
          <a:p>
            <a:pPr eaLnBrk="1" fontAlgn="auto" hangingPunct="1">
              <a:spcBef>
                <a:spcPts val="0"/>
              </a:spcBef>
              <a:spcAft>
                <a:spcPts val="0"/>
              </a:spcAft>
            </a:pPr>
            <a:r>
              <a:rPr lang="en-US" sz="1400" i="1" dirty="0" smtClean="0">
                <a:solidFill>
                  <a:srgbClr val="77933C"/>
                </a:solidFill>
                <a:latin typeface="Humanst521 BT" panose="020B0602020204020204" pitchFamily="34" charset="0"/>
                <a:ea typeface="+mn-ea"/>
                <a:cs typeface="+mn-cs"/>
              </a:rPr>
              <a:t>                          Technical         Proteomics</a:t>
            </a:r>
            <a:br>
              <a:rPr lang="en-US" sz="1400" i="1" dirty="0" smtClean="0">
                <a:solidFill>
                  <a:srgbClr val="77933C"/>
                </a:solidFill>
                <a:latin typeface="Humanst521 BT" panose="020B0602020204020204" pitchFamily="34" charset="0"/>
                <a:ea typeface="+mn-ea"/>
                <a:cs typeface="+mn-cs"/>
              </a:rPr>
            </a:br>
            <a:r>
              <a:rPr lang="en-US" sz="1400" i="1" dirty="0" smtClean="0">
                <a:solidFill>
                  <a:srgbClr val="77933C"/>
                </a:solidFill>
                <a:latin typeface="Humanst521 BT" panose="020B0602020204020204" pitchFamily="34" charset="0"/>
                <a:ea typeface="+mn-ea"/>
                <a:cs typeface="+mn-cs"/>
              </a:rPr>
              <a:t>  Director           coordinator      coordinator</a:t>
            </a:r>
            <a:endParaRPr lang="en-US" sz="1400" i="1" dirty="0">
              <a:solidFill>
                <a:srgbClr val="77933C"/>
              </a:solidFill>
              <a:latin typeface="Humanst521 BT" panose="020B0602020204020204" pitchFamily="34" charset="0"/>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2236" y="1644677"/>
            <a:ext cx="849131" cy="114950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0980" y="1636595"/>
            <a:ext cx="832989" cy="1165668"/>
          </a:xfrm>
          <a:prstGeom prst="rect">
            <a:avLst/>
          </a:prstGeom>
        </p:spPr>
      </p:pic>
      <p:sp>
        <p:nvSpPr>
          <p:cNvPr id="23" name="Rectangle 3"/>
          <p:cNvSpPr txBox="1">
            <a:spLocks noChangeArrowheads="1"/>
          </p:cNvSpPr>
          <p:nvPr/>
        </p:nvSpPr>
        <p:spPr>
          <a:xfrm>
            <a:off x="351840" y="1501735"/>
            <a:ext cx="5228272" cy="42871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1313" lvl="1" indent="-341313" fontAlgn="auto">
              <a:lnSpc>
                <a:spcPct val="80000"/>
              </a:lnSpc>
              <a:spcBef>
                <a:spcPts val="0"/>
              </a:spcBef>
              <a:spcAft>
                <a:spcPts val="0"/>
              </a:spcAft>
              <a:buFont typeface="Arial" charset="0"/>
              <a:buChar char="•"/>
              <a:defRPr/>
            </a:pPr>
            <a:r>
              <a:rPr lang="sv-SE" sz="1800" dirty="0" smtClean="0">
                <a:solidFill>
                  <a:srgbClr val="000000"/>
                </a:solidFill>
                <a:latin typeface="Humanst521 BT" panose="020B0602020204020204" pitchFamily="34" charset="0"/>
              </a:rPr>
              <a:t>BILS is a </a:t>
            </a:r>
            <a:r>
              <a:rPr lang="sv-SE" sz="1800" dirty="0" err="1" smtClean="0">
                <a:solidFill>
                  <a:srgbClr val="000000"/>
                </a:solidFill>
                <a:latin typeface="Humanst521 BT" panose="020B0602020204020204" pitchFamily="34" charset="0"/>
              </a:rPr>
              <a:t>distributed</a:t>
            </a:r>
            <a:r>
              <a:rPr lang="sv-SE" sz="1800" dirty="0" smtClean="0">
                <a:solidFill>
                  <a:srgbClr val="000000"/>
                </a:solidFill>
                <a:latin typeface="Humanst521 BT" panose="020B0602020204020204" pitchFamily="34" charset="0"/>
              </a:rPr>
              <a:t> national research </a:t>
            </a:r>
            <a:r>
              <a:rPr lang="sv-SE" sz="1800" dirty="0" err="1" smtClean="0">
                <a:solidFill>
                  <a:srgbClr val="000000"/>
                </a:solidFill>
                <a:latin typeface="Humanst521 BT" panose="020B0602020204020204" pitchFamily="34" charset="0"/>
              </a:rPr>
              <a:t>infrastructure</a:t>
            </a:r>
            <a:r>
              <a:rPr lang="sv-SE" sz="1800" dirty="0" smtClean="0">
                <a:solidFill>
                  <a:srgbClr val="000000"/>
                </a:solidFill>
                <a:latin typeface="Humanst521 BT" panose="020B0602020204020204" pitchFamily="34" charset="0"/>
              </a:rPr>
              <a:t/>
            </a:r>
            <a:br>
              <a:rPr lang="sv-SE" sz="1800" dirty="0" smtClean="0">
                <a:solidFill>
                  <a:srgbClr val="000000"/>
                </a:solidFill>
                <a:latin typeface="Humanst521 BT" panose="020B0602020204020204" pitchFamily="34" charset="0"/>
              </a:rPr>
            </a:br>
            <a:r>
              <a:rPr lang="sv-SE" sz="1800" dirty="0" err="1" smtClean="0">
                <a:solidFill>
                  <a:srgbClr val="000000"/>
                </a:solidFill>
                <a:latin typeface="Humanst521 BT" panose="020B0602020204020204" pitchFamily="34" charset="0"/>
              </a:rPr>
              <a:t>supported</a:t>
            </a:r>
            <a:r>
              <a:rPr lang="sv-SE" sz="1800" dirty="0" smtClean="0">
                <a:solidFill>
                  <a:srgbClr val="000000"/>
                </a:solidFill>
                <a:latin typeface="Humanst521 BT" panose="020B0602020204020204" pitchFamily="34" charset="0"/>
              </a:rPr>
              <a:t> by the Swedish Research Council (VR)</a:t>
            </a:r>
          </a:p>
          <a:p>
            <a:pPr marL="400050" lvl="2" indent="0" fontAlgn="auto">
              <a:lnSpc>
                <a:spcPct val="80000"/>
              </a:lnSpc>
              <a:spcBef>
                <a:spcPts val="0"/>
              </a:spcBef>
              <a:spcAft>
                <a:spcPts val="0"/>
              </a:spcAft>
              <a:buNone/>
              <a:defRPr/>
            </a:pPr>
            <a:r>
              <a:rPr lang="sv-SE" sz="1400" dirty="0" smtClean="0">
                <a:solidFill>
                  <a:srgbClr val="000000"/>
                </a:solidFill>
                <a:latin typeface="Humanst521 BT" panose="020B0602020204020204" pitchFamily="34" charset="0"/>
              </a:rPr>
              <a:t/>
            </a:r>
            <a:br>
              <a:rPr lang="sv-SE" sz="1400" dirty="0" smtClean="0">
                <a:solidFill>
                  <a:srgbClr val="000000"/>
                </a:solidFill>
                <a:latin typeface="Humanst521 BT" panose="020B0602020204020204" pitchFamily="34" charset="0"/>
              </a:rPr>
            </a:br>
            <a:endParaRPr lang="sv-SE" sz="1000" dirty="0" smtClean="0">
              <a:solidFill>
                <a:srgbClr val="000000"/>
              </a:solidFill>
              <a:latin typeface="Humanst521 BT" panose="020B0602020204020204" pitchFamily="34" charset="0"/>
            </a:endParaRPr>
          </a:p>
          <a:p>
            <a:pPr fontAlgn="auto">
              <a:lnSpc>
                <a:spcPct val="80000"/>
              </a:lnSpc>
              <a:spcBef>
                <a:spcPts val="0"/>
              </a:spcBef>
              <a:spcAft>
                <a:spcPts val="0"/>
              </a:spcAft>
              <a:defRPr/>
            </a:pPr>
            <a:r>
              <a:rPr lang="en-GB" sz="1800" dirty="0" smtClean="0">
                <a:solidFill>
                  <a:srgbClr val="000000"/>
                </a:solidFill>
                <a:latin typeface="Humanst521 BT" panose="020B0602020204020204" pitchFamily="34" charset="0"/>
              </a:rPr>
              <a:t>BILS provides</a:t>
            </a:r>
          </a:p>
          <a:p>
            <a:pPr lvl="1" fontAlgn="auto">
              <a:lnSpc>
                <a:spcPct val="80000"/>
              </a:lnSpc>
              <a:spcBef>
                <a:spcPts val="0"/>
              </a:spcBef>
              <a:spcAft>
                <a:spcPts val="0"/>
              </a:spcAft>
              <a:buFont typeface="Arial" panose="020B0604020202020204" pitchFamily="34" charset="0"/>
              <a:buChar char="•"/>
              <a:defRPr/>
            </a:pPr>
            <a:r>
              <a:rPr lang="en-GB" sz="1600" dirty="0" smtClean="0">
                <a:solidFill>
                  <a:srgbClr val="000000"/>
                </a:solidFill>
                <a:latin typeface="Humanst521 BT" panose="020B0602020204020204" pitchFamily="34" charset="0"/>
              </a:rPr>
              <a:t>Support/Consultancy </a:t>
            </a:r>
          </a:p>
          <a:p>
            <a:pPr lvl="1" fontAlgn="auto">
              <a:lnSpc>
                <a:spcPct val="80000"/>
              </a:lnSpc>
              <a:spcBef>
                <a:spcPts val="0"/>
              </a:spcBef>
              <a:spcAft>
                <a:spcPts val="0"/>
              </a:spcAft>
              <a:buFont typeface="Arial" panose="020B0604020202020204" pitchFamily="34" charset="0"/>
              <a:buChar char="•"/>
              <a:defRPr/>
            </a:pPr>
            <a:r>
              <a:rPr lang="en-GB" sz="1600" dirty="0" smtClean="0">
                <a:solidFill>
                  <a:srgbClr val="000000"/>
                </a:solidFill>
                <a:latin typeface="Humanst521 BT" panose="020B0602020204020204" pitchFamily="34" charset="0"/>
              </a:rPr>
              <a:t>40 hours for free </a:t>
            </a:r>
          </a:p>
          <a:p>
            <a:pPr lvl="1" fontAlgn="auto">
              <a:lnSpc>
                <a:spcPct val="80000"/>
              </a:lnSpc>
              <a:spcBef>
                <a:spcPts val="0"/>
              </a:spcBef>
              <a:spcAft>
                <a:spcPts val="0"/>
              </a:spcAft>
              <a:buFont typeface="Arial" panose="020B0604020202020204" pitchFamily="34" charset="0"/>
              <a:buChar char="•"/>
              <a:defRPr/>
            </a:pPr>
            <a:r>
              <a:rPr lang="en-GB" sz="1600" dirty="0" smtClean="0">
                <a:solidFill>
                  <a:srgbClr val="000000"/>
                </a:solidFill>
                <a:latin typeface="Humanst521 BT" panose="020B0602020204020204" pitchFamily="34" charset="0"/>
              </a:rPr>
              <a:t>additional hours for a subsidised fee (3000 SEK/day)</a:t>
            </a:r>
          </a:p>
          <a:p>
            <a:pPr lvl="1" fontAlgn="auto">
              <a:lnSpc>
                <a:spcPct val="80000"/>
              </a:lnSpc>
              <a:spcBef>
                <a:spcPts val="0"/>
              </a:spcBef>
              <a:spcAft>
                <a:spcPts val="0"/>
              </a:spcAft>
              <a:buFont typeface="Arial" panose="020B0604020202020204" pitchFamily="34" charset="0"/>
              <a:buChar char="•"/>
              <a:defRPr/>
            </a:pPr>
            <a:r>
              <a:rPr lang="en-GB" sz="1600" dirty="0" smtClean="0">
                <a:solidFill>
                  <a:srgbClr val="000000"/>
                </a:solidFill>
                <a:latin typeface="Humanst521 BT" panose="020B0602020204020204" pitchFamily="34" charset="0"/>
              </a:rPr>
              <a:t>Training</a:t>
            </a:r>
          </a:p>
          <a:p>
            <a:pPr lvl="1" fontAlgn="auto">
              <a:lnSpc>
                <a:spcPct val="80000"/>
              </a:lnSpc>
              <a:spcBef>
                <a:spcPts val="0"/>
              </a:spcBef>
              <a:spcAft>
                <a:spcPts val="0"/>
              </a:spcAft>
              <a:buFont typeface="Arial" panose="020B0604020202020204" pitchFamily="34" charset="0"/>
              <a:buChar char="•"/>
              <a:defRPr/>
            </a:pPr>
            <a:r>
              <a:rPr lang="en-GB" sz="1600" dirty="0" smtClean="0">
                <a:solidFill>
                  <a:srgbClr val="000000"/>
                </a:solidFill>
                <a:latin typeface="Humanst521 BT" panose="020B0602020204020204" pitchFamily="34" charset="0"/>
              </a:rPr>
              <a:t>Infrastructure/tools</a:t>
            </a:r>
          </a:p>
          <a:p>
            <a:pPr lvl="1" fontAlgn="auto">
              <a:lnSpc>
                <a:spcPct val="80000"/>
              </a:lnSpc>
              <a:spcBef>
                <a:spcPts val="0"/>
              </a:spcBef>
              <a:spcAft>
                <a:spcPts val="0"/>
              </a:spcAft>
              <a:buFont typeface="Arial" panose="020B0604020202020204" pitchFamily="34" charset="0"/>
              <a:buChar char="•"/>
              <a:defRPr/>
            </a:pPr>
            <a:endParaRPr lang="en-GB" sz="1400" dirty="0">
              <a:solidFill>
                <a:srgbClr val="000000"/>
              </a:solidFill>
              <a:latin typeface="Humanst521 BT" panose="020B0602020204020204" pitchFamily="34" charset="0"/>
            </a:endParaRPr>
          </a:p>
          <a:p>
            <a:pPr lvl="1" fontAlgn="auto">
              <a:lnSpc>
                <a:spcPct val="80000"/>
              </a:lnSpc>
              <a:spcBef>
                <a:spcPts val="0"/>
              </a:spcBef>
              <a:spcAft>
                <a:spcPts val="0"/>
              </a:spcAft>
              <a:buFont typeface="Arial" panose="020B0604020202020204" pitchFamily="34" charset="0"/>
              <a:buChar char="•"/>
              <a:defRPr/>
            </a:pPr>
            <a:endParaRPr lang="sv-SE" sz="1400" dirty="0" smtClean="0">
              <a:solidFill>
                <a:srgbClr val="000000"/>
              </a:solidFill>
              <a:latin typeface="Humanst521 BT" panose="020B0602020204020204" pitchFamily="34" charset="0"/>
            </a:endParaRPr>
          </a:p>
          <a:p>
            <a:pPr fontAlgn="auto">
              <a:lnSpc>
                <a:spcPct val="80000"/>
              </a:lnSpc>
              <a:spcBef>
                <a:spcPts val="0"/>
              </a:spcBef>
              <a:spcAft>
                <a:spcPts val="0"/>
              </a:spcAft>
              <a:defRPr/>
            </a:pPr>
            <a:r>
              <a:rPr lang="sv-SE" sz="1800" dirty="0" smtClean="0">
                <a:solidFill>
                  <a:srgbClr val="000000"/>
                </a:solidFill>
                <a:latin typeface="Humanst521 BT" panose="020B0602020204020204" pitchFamily="34" charset="0"/>
              </a:rPr>
              <a:t>BILS </a:t>
            </a:r>
            <a:r>
              <a:rPr lang="sv-SE" sz="1800" dirty="0" err="1" smtClean="0">
                <a:solidFill>
                  <a:srgbClr val="000000"/>
                </a:solidFill>
                <a:latin typeface="Humanst521 BT" panose="020B0602020204020204" pitchFamily="34" charset="0"/>
              </a:rPr>
              <a:t>coordinates</a:t>
            </a:r>
            <a:r>
              <a:rPr lang="sv-SE" sz="1800" dirty="0" smtClean="0">
                <a:solidFill>
                  <a:srgbClr val="000000"/>
                </a:solidFill>
                <a:latin typeface="Humanst521 BT" panose="020B0602020204020204" pitchFamily="34" charset="0"/>
              </a:rPr>
              <a:t> the Swedish </a:t>
            </a:r>
            <a:r>
              <a:rPr lang="sv-SE" sz="1800" dirty="0" err="1" smtClean="0">
                <a:solidFill>
                  <a:srgbClr val="000000"/>
                </a:solidFill>
                <a:latin typeface="Humanst521 BT" panose="020B0602020204020204" pitchFamily="34" charset="0"/>
              </a:rPr>
              <a:t>node</a:t>
            </a:r>
            <a:r>
              <a:rPr lang="sv-SE" sz="1800" dirty="0" smtClean="0">
                <a:solidFill>
                  <a:srgbClr val="000000"/>
                </a:solidFill>
                <a:latin typeface="Humanst521 BT" panose="020B0602020204020204" pitchFamily="34" charset="0"/>
              </a:rPr>
              <a:t> </a:t>
            </a:r>
            <a:br>
              <a:rPr lang="sv-SE" sz="1800" dirty="0" smtClean="0">
                <a:solidFill>
                  <a:srgbClr val="000000"/>
                </a:solidFill>
                <a:latin typeface="Humanst521 BT" panose="020B0602020204020204" pitchFamily="34" charset="0"/>
              </a:rPr>
            </a:br>
            <a:r>
              <a:rPr lang="sv-SE" sz="1800" dirty="0" smtClean="0">
                <a:solidFill>
                  <a:srgbClr val="000000"/>
                </a:solidFill>
                <a:latin typeface="Humanst521 BT" panose="020B0602020204020204" pitchFamily="34" charset="0"/>
              </a:rPr>
              <a:t>in the </a:t>
            </a:r>
            <a:r>
              <a:rPr lang="sv-SE" sz="1800" dirty="0" err="1" smtClean="0">
                <a:solidFill>
                  <a:srgbClr val="000000"/>
                </a:solidFill>
                <a:latin typeface="Humanst521 BT" panose="020B0602020204020204" pitchFamily="34" charset="0"/>
              </a:rPr>
              <a:t>European</a:t>
            </a:r>
            <a:r>
              <a:rPr lang="sv-SE" sz="1800" dirty="0" smtClean="0">
                <a:solidFill>
                  <a:srgbClr val="000000"/>
                </a:solidFill>
                <a:latin typeface="Humanst521 BT" panose="020B0602020204020204" pitchFamily="34" charset="0"/>
              </a:rPr>
              <a:t> </a:t>
            </a:r>
            <a:r>
              <a:rPr lang="sv-SE" sz="1800" dirty="0" err="1" smtClean="0">
                <a:solidFill>
                  <a:srgbClr val="000000"/>
                </a:solidFill>
                <a:latin typeface="Humanst521 BT" panose="020B0602020204020204" pitchFamily="34" charset="0"/>
              </a:rPr>
              <a:t>infrastructure</a:t>
            </a:r>
            <a:r>
              <a:rPr lang="sv-SE" sz="1800" dirty="0" smtClean="0">
                <a:solidFill>
                  <a:srgbClr val="000000"/>
                </a:solidFill>
                <a:latin typeface="Humanst521 BT" panose="020B0602020204020204" pitchFamily="34" charset="0"/>
              </a:rPr>
              <a:t> for </a:t>
            </a:r>
            <a:br>
              <a:rPr lang="sv-SE" sz="1800" dirty="0" smtClean="0">
                <a:solidFill>
                  <a:srgbClr val="000000"/>
                </a:solidFill>
                <a:latin typeface="Humanst521 BT" panose="020B0602020204020204" pitchFamily="34" charset="0"/>
              </a:rPr>
            </a:br>
            <a:r>
              <a:rPr lang="sv-SE" sz="1800" dirty="0" err="1" smtClean="0">
                <a:solidFill>
                  <a:srgbClr val="000000"/>
                </a:solidFill>
                <a:latin typeface="Humanst521 BT" panose="020B0602020204020204" pitchFamily="34" charset="0"/>
              </a:rPr>
              <a:t>biological</a:t>
            </a:r>
            <a:r>
              <a:rPr lang="sv-SE" sz="1800" dirty="0" smtClean="0">
                <a:solidFill>
                  <a:srgbClr val="000000"/>
                </a:solidFill>
                <a:latin typeface="Humanst521 BT" panose="020B0602020204020204" pitchFamily="34" charset="0"/>
              </a:rPr>
              <a:t> </a:t>
            </a:r>
            <a:r>
              <a:rPr lang="sv-SE" sz="1800" dirty="0">
                <a:solidFill>
                  <a:srgbClr val="000000"/>
                </a:solidFill>
                <a:latin typeface="Humanst521 BT" panose="020B0602020204020204" pitchFamily="34" charset="0"/>
              </a:rPr>
              <a:t>information ELIXIR </a:t>
            </a:r>
            <a:r>
              <a:rPr lang="sv-SE" sz="2000" dirty="0" smtClean="0">
                <a:solidFill>
                  <a:srgbClr val="000000"/>
                </a:solidFill>
                <a:latin typeface="Humanst521 BT" panose="020B0602020204020204" pitchFamily="34" charset="0"/>
              </a:rPr>
              <a:t/>
            </a:r>
            <a:br>
              <a:rPr lang="sv-SE" sz="2000" dirty="0" smtClean="0">
                <a:solidFill>
                  <a:srgbClr val="000000"/>
                </a:solidFill>
                <a:latin typeface="Humanst521 BT" panose="020B0602020204020204" pitchFamily="34" charset="0"/>
              </a:rPr>
            </a:br>
            <a:endParaRPr lang="sv-SE" sz="2000" dirty="0" smtClean="0">
              <a:solidFill>
                <a:srgbClr val="000000"/>
              </a:solidFill>
              <a:latin typeface="Humanst521 BT" panose="020B0602020204020204" pitchFamily="34" charset="0"/>
            </a:endParaRPr>
          </a:p>
          <a:p>
            <a:pPr marL="0" indent="0" fontAlgn="auto">
              <a:lnSpc>
                <a:spcPct val="80000"/>
              </a:lnSpc>
              <a:spcBef>
                <a:spcPts val="0"/>
              </a:spcBef>
              <a:spcAft>
                <a:spcPts val="0"/>
              </a:spcAft>
              <a:buFont typeface="Arial"/>
              <a:buNone/>
              <a:defRPr/>
            </a:pPr>
            <a:endParaRPr lang="sv-SE" sz="1400" dirty="0" smtClean="0">
              <a:solidFill>
                <a:srgbClr val="000000"/>
              </a:solidFill>
              <a:latin typeface="Humanst521 BT" panose="020B0602020204020204" pitchFamily="34" charset="0"/>
            </a:endParaRPr>
          </a:p>
          <a:p>
            <a:pPr marL="0" indent="0" fontAlgn="auto">
              <a:lnSpc>
                <a:spcPct val="80000"/>
              </a:lnSpc>
              <a:spcBef>
                <a:spcPts val="0"/>
              </a:spcBef>
              <a:spcAft>
                <a:spcPts val="0"/>
              </a:spcAft>
              <a:buFont typeface="Arial"/>
              <a:buNone/>
              <a:defRPr/>
            </a:pPr>
            <a:endParaRPr lang="sv-SE" sz="1400" dirty="0" smtClean="0">
              <a:solidFill>
                <a:srgbClr val="000000"/>
              </a:solidFill>
              <a:latin typeface="Humanst521 BT" panose="020B0602020204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1" y="5788894"/>
            <a:ext cx="5601984" cy="484788"/>
          </a:xfrm>
          <a:prstGeom prst="rect">
            <a:avLst/>
          </a:prstGeom>
        </p:spPr>
      </p:pic>
      <p:pic>
        <p:nvPicPr>
          <p:cNvPr id="24" name="Picture 23" descr="Fredrik Levander.JPG"/>
          <p:cNvPicPr/>
          <p:nvPr/>
        </p:nvPicPr>
        <p:blipFill>
          <a:blip r:embed="rId5" cstate="print"/>
          <a:stretch>
            <a:fillRect/>
          </a:stretch>
        </p:blipFill>
        <p:spPr>
          <a:xfrm>
            <a:off x="8017295" y="1644677"/>
            <a:ext cx="1000444" cy="1162364"/>
          </a:xfrm>
          <a:prstGeom prst="rect">
            <a:avLst/>
          </a:prstGeom>
        </p:spPr>
      </p:pic>
      <p:sp>
        <p:nvSpPr>
          <p:cNvPr id="26" name="TextBox 25"/>
          <p:cNvSpPr txBox="1"/>
          <p:nvPr/>
        </p:nvSpPr>
        <p:spPr>
          <a:xfrm>
            <a:off x="4139952" y="3334564"/>
            <a:ext cx="5544616" cy="523220"/>
          </a:xfrm>
          <a:prstGeom prst="rect">
            <a:avLst/>
          </a:prstGeom>
          <a:noFill/>
        </p:spPr>
        <p:txBody>
          <a:bodyPr wrap="square" rtlCol="0">
            <a:spAutoFit/>
          </a:bodyPr>
          <a:lstStyle/>
          <a:p>
            <a:pPr algn="ctr" eaLnBrk="1" fontAlgn="auto" hangingPunct="1">
              <a:spcBef>
                <a:spcPts val="0"/>
              </a:spcBef>
              <a:spcAft>
                <a:spcPts val="0"/>
              </a:spcAft>
            </a:pPr>
            <a:r>
              <a:rPr lang="en-US" sz="1400" i="1" dirty="0" smtClean="0">
                <a:solidFill>
                  <a:srgbClr val="77933C"/>
                </a:solidFill>
                <a:latin typeface="Humanst521 BT" panose="020B0602020204020204" pitchFamily="34" charset="0"/>
                <a:ea typeface="+mn-ea"/>
                <a:cs typeface="+mn-cs"/>
              </a:rPr>
              <a:t>                                         Syst. development   Training</a:t>
            </a:r>
            <a:endParaRPr lang="en-US" sz="1400" i="1" dirty="0">
              <a:solidFill>
                <a:srgbClr val="77933C"/>
              </a:solidFill>
              <a:latin typeface="Humanst521 BT" panose="020B0602020204020204" pitchFamily="34" charset="0"/>
              <a:ea typeface="+mn-ea"/>
              <a:cs typeface="+mn-cs"/>
            </a:endParaRPr>
          </a:p>
          <a:p>
            <a:pPr algn="ctr" eaLnBrk="1" fontAlgn="auto" hangingPunct="1">
              <a:spcBef>
                <a:spcPts val="0"/>
              </a:spcBef>
              <a:spcAft>
                <a:spcPts val="0"/>
              </a:spcAft>
            </a:pPr>
            <a:r>
              <a:rPr lang="en-US" sz="1400" i="1" dirty="0" smtClean="0">
                <a:solidFill>
                  <a:srgbClr val="77933C"/>
                </a:solidFill>
                <a:latin typeface="Humanst521 BT" panose="020B0602020204020204" pitchFamily="34" charset="0"/>
                <a:ea typeface="+mn-ea"/>
                <a:cs typeface="+mn-cs"/>
              </a:rPr>
              <a:t> Genomics coordinators           coordinator        coordinator</a:t>
            </a:r>
            <a:endParaRPr lang="en-US" sz="1400" i="1" dirty="0">
              <a:solidFill>
                <a:srgbClr val="77933C"/>
              </a:solidFill>
              <a:latin typeface="Humanst521 BT" panose="020B0602020204020204" pitchFamily="34" charset="0"/>
              <a:ea typeface="+mn-ea"/>
              <a:cs typeface="+mn-cs"/>
            </a:endParaRPr>
          </a:p>
        </p:txBody>
      </p:sp>
      <p:pic>
        <p:nvPicPr>
          <p:cNvPr id="27" name="Picture 16" descr="Jonas Hagber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8152" y="3827384"/>
            <a:ext cx="878594" cy="11623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Sara Li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4833" y="3827385"/>
            <a:ext cx="878594" cy="116236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384056" y="5005845"/>
            <a:ext cx="5112568" cy="523220"/>
          </a:xfrm>
          <a:prstGeom prst="rect">
            <a:avLst/>
          </a:prstGeom>
          <a:noFill/>
        </p:spPr>
        <p:txBody>
          <a:bodyPr wrap="square" rtlCol="0">
            <a:spAutoFit/>
          </a:bodyPr>
          <a:lstStyle/>
          <a:p>
            <a:pPr eaLnBrk="1" fontAlgn="auto" hangingPunct="1">
              <a:spcBef>
                <a:spcPts val="0"/>
              </a:spcBef>
              <a:spcAft>
                <a:spcPts val="0"/>
              </a:spcAft>
            </a:pPr>
            <a:r>
              <a:rPr lang="en-US" sz="1400" dirty="0" smtClean="0">
                <a:solidFill>
                  <a:srgbClr val="000000"/>
                </a:solidFill>
                <a:latin typeface="Humanst521 BT" panose="020B0602020204020204" pitchFamily="34" charset="0"/>
                <a:ea typeface="+mn-ea"/>
                <a:cs typeface="+mn-cs"/>
              </a:rPr>
              <a:t>     Magnus        </a:t>
            </a:r>
            <a:r>
              <a:rPr lang="en-US" sz="1400" dirty="0" err="1" smtClean="0">
                <a:solidFill>
                  <a:srgbClr val="000000"/>
                </a:solidFill>
                <a:latin typeface="Humanst521 BT" panose="020B0602020204020204" pitchFamily="34" charset="0"/>
                <a:ea typeface="+mn-ea"/>
                <a:cs typeface="+mn-cs"/>
              </a:rPr>
              <a:t>Henrik</a:t>
            </a:r>
            <a:r>
              <a:rPr lang="en-US" sz="1400" dirty="0" smtClean="0">
                <a:solidFill>
                  <a:srgbClr val="000000"/>
                </a:solidFill>
                <a:latin typeface="Humanst521 BT" panose="020B0602020204020204" pitchFamily="34" charset="0"/>
                <a:ea typeface="+mn-ea"/>
                <a:cs typeface="+mn-cs"/>
              </a:rPr>
              <a:t>         Dag          Jonas                Sara</a:t>
            </a:r>
          </a:p>
          <a:p>
            <a:pPr eaLnBrk="1" fontAlgn="auto" hangingPunct="1">
              <a:spcBef>
                <a:spcPts val="0"/>
              </a:spcBef>
              <a:spcAft>
                <a:spcPts val="0"/>
              </a:spcAft>
            </a:pPr>
            <a:r>
              <a:rPr lang="en-US" sz="1400" dirty="0" err="1" smtClean="0">
                <a:solidFill>
                  <a:srgbClr val="000000"/>
                </a:solidFill>
                <a:latin typeface="Humanst521 BT" panose="020B0602020204020204" pitchFamily="34" charset="0"/>
                <a:ea typeface="+mn-ea"/>
                <a:cs typeface="+mn-cs"/>
              </a:rPr>
              <a:t>Alm-Rosenblad</a:t>
            </a:r>
            <a:r>
              <a:rPr lang="en-US" sz="1400" dirty="0" smtClean="0">
                <a:solidFill>
                  <a:srgbClr val="000000"/>
                </a:solidFill>
                <a:latin typeface="Humanst521 BT" panose="020B0602020204020204" pitchFamily="34" charset="0"/>
                <a:ea typeface="+mn-ea"/>
                <a:cs typeface="+mn-cs"/>
              </a:rPr>
              <a:t>  Lantz         </a:t>
            </a:r>
            <a:r>
              <a:rPr lang="en-US" sz="1400" dirty="0" err="1" smtClean="0">
                <a:solidFill>
                  <a:srgbClr val="000000"/>
                </a:solidFill>
                <a:latin typeface="Humanst521 BT" panose="020B0602020204020204" pitchFamily="34" charset="0"/>
                <a:ea typeface="+mn-ea"/>
                <a:cs typeface="+mn-cs"/>
              </a:rPr>
              <a:t>Ahr</a:t>
            </a:r>
            <a:r>
              <a:rPr lang="en-US" sz="1400" dirty="0" err="1" smtClean="0">
                <a:solidFill>
                  <a:srgbClr val="000000"/>
                </a:solidFill>
                <a:latin typeface="Humanst521 BT" panose="020B0602020204020204" pitchFamily="34" charset="0"/>
              </a:rPr>
              <a:t>é</a:t>
            </a:r>
            <a:r>
              <a:rPr lang="en-US" sz="1400" dirty="0" err="1" smtClean="0">
                <a:solidFill>
                  <a:srgbClr val="000000"/>
                </a:solidFill>
                <a:latin typeface="Humanst521 BT" panose="020B0602020204020204" pitchFamily="34" charset="0"/>
                <a:ea typeface="+mn-ea"/>
                <a:cs typeface="+mn-cs"/>
              </a:rPr>
              <a:t>n</a:t>
            </a:r>
            <a:r>
              <a:rPr lang="en-US" sz="1400" dirty="0" smtClean="0">
                <a:solidFill>
                  <a:srgbClr val="000000"/>
                </a:solidFill>
                <a:latin typeface="Humanst521 BT" panose="020B0602020204020204" pitchFamily="34" charset="0"/>
                <a:ea typeface="+mn-ea"/>
                <a:cs typeface="+mn-cs"/>
              </a:rPr>
              <a:t>     </a:t>
            </a:r>
            <a:r>
              <a:rPr lang="en-US" sz="1400" dirty="0" err="1" smtClean="0">
                <a:solidFill>
                  <a:srgbClr val="000000"/>
                </a:solidFill>
                <a:latin typeface="Humanst521 BT" panose="020B0602020204020204" pitchFamily="34" charset="0"/>
                <a:ea typeface="+mn-ea"/>
                <a:cs typeface="+mn-cs"/>
              </a:rPr>
              <a:t>Hagberg</a:t>
            </a:r>
            <a:r>
              <a:rPr lang="en-US" sz="1400" dirty="0" smtClean="0">
                <a:solidFill>
                  <a:srgbClr val="000000"/>
                </a:solidFill>
                <a:latin typeface="Humanst521 BT" panose="020B0602020204020204" pitchFamily="34" charset="0"/>
                <a:ea typeface="+mn-ea"/>
                <a:cs typeface="+mn-cs"/>
              </a:rPr>
              <a:t>             Light       </a:t>
            </a:r>
          </a:p>
        </p:txBody>
      </p:sp>
      <p:pic>
        <p:nvPicPr>
          <p:cNvPr id="16" name="Picture 10" descr="Henrik Lant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9954" y="3827384"/>
            <a:ext cx="890574" cy="11001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bilslogo3h.jpg"/>
          <p:cNvPicPr>
            <a:picLocks noChangeAspect="1"/>
          </p:cNvPicPr>
          <p:nvPr/>
        </p:nvPicPr>
        <p:blipFill>
          <a:blip r:embed="rId9" cstate="print"/>
          <a:stretch>
            <a:fillRect/>
          </a:stretch>
        </p:blipFill>
        <p:spPr>
          <a:xfrm>
            <a:off x="98295" y="122982"/>
            <a:ext cx="1193797" cy="720080"/>
          </a:xfrm>
          <a:prstGeom prst="rect">
            <a:avLst/>
          </a:prstGeom>
        </p:spPr>
      </p:pic>
      <p:pic>
        <p:nvPicPr>
          <p:cNvPr id="2" name="Picture 1"/>
          <p:cNvPicPr>
            <a:picLocks noChangeAspect="1"/>
          </p:cNvPicPr>
          <p:nvPr/>
        </p:nvPicPr>
        <p:blipFill>
          <a:blip r:embed="rId10"/>
          <a:stretch>
            <a:fillRect/>
          </a:stretch>
        </p:blipFill>
        <p:spPr>
          <a:xfrm>
            <a:off x="6294019" y="3832163"/>
            <a:ext cx="646321" cy="1100121"/>
          </a:xfrm>
          <a:prstGeom prst="rect">
            <a:avLst/>
          </a:prstGeom>
        </p:spPr>
      </p:pic>
      <p:pic>
        <p:nvPicPr>
          <p:cNvPr id="4" name="Picture 3"/>
          <p:cNvPicPr>
            <a:picLocks noChangeAspect="1"/>
          </p:cNvPicPr>
          <p:nvPr/>
        </p:nvPicPr>
        <p:blipFill>
          <a:blip r:embed="rId11"/>
          <a:stretch>
            <a:fillRect/>
          </a:stretch>
        </p:blipFill>
        <p:spPr>
          <a:xfrm>
            <a:off x="4423544" y="3827384"/>
            <a:ext cx="876300" cy="1104900"/>
          </a:xfrm>
          <a:prstGeom prst="rect">
            <a:avLst/>
          </a:prstGeom>
        </p:spPr>
      </p:pic>
    </p:spTree>
    <p:extLst>
      <p:ext uri="{BB962C8B-B14F-4D97-AF65-F5344CB8AC3E}">
        <p14:creationId xmlns:p14="http://schemas.microsoft.com/office/powerpoint/2010/main" val="29607689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27"/>
            <a:ext cx="9100056" cy="1200329"/>
          </a:xfrm>
          <a:prstGeom prst="rect">
            <a:avLst/>
          </a:prstGeom>
          <a:noFill/>
        </p:spPr>
        <p:txBody>
          <a:bodyPr wrap="square" rtlCol="0">
            <a:spAutoFit/>
          </a:bodyPr>
          <a:lstStyle/>
          <a:p>
            <a:pPr algn="ctr" defTabSz="457200"/>
            <a:r>
              <a:rPr lang="en-US" sz="3200" b="1" dirty="0" smtClean="0">
                <a:solidFill>
                  <a:prstClr val="black"/>
                </a:solidFill>
              </a:rPr>
              <a:t>Long-term Support</a:t>
            </a:r>
          </a:p>
          <a:p>
            <a:pPr algn="ctr" defTabSz="457200"/>
            <a:r>
              <a:rPr lang="en-US" sz="2000" b="1" dirty="0" smtClean="0">
                <a:solidFill>
                  <a:prstClr val="black"/>
                </a:solidFill>
              </a:rPr>
              <a:t>Wallenberg Advanced Bioinformatics Infrastructure</a:t>
            </a:r>
          </a:p>
          <a:p>
            <a:pPr algn="ctr" defTabSz="457200"/>
            <a:r>
              <a:rPr lang="en-US" sz="2000" b="1" dirty="0" err="1">
                <a:solidFill>
                  <a:prstClr val="black"/>
                </a:solidFill>
              </a:rPr>
              <a:t>www.scilifelab.se</a:t>
            </a:r>
            <a:r>
              <a:rPr lang="en-US" sz="2000" b="1" dirty="0">
                <a:solidFill>
                  <a:prstClr val="black"/>
                </a:solidFill>
              </a:rPr>
              <a:t>/facilities/</a:t>
            </a:r>
            <a:r>
              <a:rPr lang="en-US" sz="2000" b="1" dirty="0" err="1">
                <a:solidFill>
                  <a:prstClr val="black"/>
                </a:solidFill>
              </a:rPr>
              <a:t>wabi</a:t>
            </a:r>
            <a:r>
              <a:rPr lang="en-US" sz="2000" b="1" dirty="0" smtClean="0">
                <a:solidFill>
                  <a:prstClr val="black"/>
                </a:solidFill>
              </a:rPr>
              <a:t>/</a:t>
            </a:r>
            <a:endParaRPr lang="en-US" sz="2000" b="1" dirty="0">
              <a:solidFill>
                <a:prstClr val="black"/>
              </a:solidFill>
            </a:endParaRPr>
          </a:p>
        </p:txBody>
      </p:sp>
      <p:pic>
        <p:nvPicPr>
          <p:cNvPr id="4" name="Picture 7" descr="KAW"/>
          <p:cNvPicPr>
            <a:picLocks noChangeAspect="1" noChangeArrowheads="1"/>
          </p:cNvPicPr>
          <p:nvPr/>
        </p:nvPicPr>
        <p:blipFill>
          <a:blip r:embed="rId2"/>
          <a:srcRect/>
          <a:stretch>
            <a:fillRect/>
          </a:stretch>
        </p:blipFill>
        <p:spPr bwMode="auto">
          <a:xfrm>
            <a:off x="3581400" y="6135953"/>
            <a:ext cx="1050386" cy="641735"/>
          </a:xfrm>
          <a:prstGeom prst="rect">
            <a:avLst/>
          </a:prstGeom>
          <a:noFill/>
          <a:ln w="9525">
            <a:noFill/>
            <a:miter lim="800000"/>
            <a:headEnd/>
            <a:tailEnd/>
          </a:ln>
        </p:spPr>
      </p:pic>
      <p:pic>
        <p:nvPicPr>
          <p:cNvPr id="5" name="Picture 4" descr="BjornNysted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5700" y="4387021"/>
            <a:ext cx="1028176" cy="1417522"/>
          </a:xfrm>
          <a:prstGeom prst="rect">
            <a:avLst/>
          </a:prstGeom>
        </p:spPr>
      </p:pic>
      <p:sp>
        <p:nvSpPr>
          <p:cNvPr id="6" name="TextBox 5"/>
          <p:cNvSpPr txBox="1"/>
          <p:nvPr/>
        </p:nvSpPr>
        <p:spPr>
          <a:xfrm>
            <a:off x="6065259" y="5729406"/>
            <a:ext cx="1332216" cy="338554"/>
          </a:xfrm>
          <a:prstGeom prst="rect">
            <a:avLst/>
          </a:prstGeom>
          <a:noFill/>
        </p:spPr>
        <p:txBody>
          <a:bodyPr wrap="none" rtlCol="0">
            <a:spAutoFit/>
          </a:bodyPr>
          <a:lstStyle/>
          <a:p>
            <a:pPr algn="ctr" defTabSz="457200"/>
            <a:r>
              <a:rPr lang="en-US" sz="1600" dirty="0" smtClean="0">
                <a:solidFill>
                  <a:prstClr val="black"/>
                </a:solidFill>
              </a:rPr>
              <a:t>Björn Nystedt</a:t>
            </a:r>
          </a:p>
        </p:txBody>
      </p:sp>
      <p:pic>
        <p:nvPicPr>
          <p:cNvPr id="7" name="Picture 6" descr="ThomasSvensson.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59835" y="4365103"/>
            <a:ext cx="1103409" cy="1439439"/>
          </a:xfrm>
          <a:prstGeom prst="rect">
            <a:avLst/>
          </a:prstGeom>
        </p:spPr>
      </p:pic>
      <p:sp>
        <p:nvSpPr>
          <p:cNvPr id="8" name="TextBox 7"/>
          <p:cNvSpPr txBox="1"/>
          <p:nvPr/>
        </p:nvSpPr>
        <p:spPr>
          <a:xfrm>
            <a:off x="7437222" y="5720395"/>
            <a:ext cx="1662835" cy="338554"/>
          </a:xfrm>
          <a:prstGeom prst="rect">
            <a:avLst/>
          </a:prstGeom>
          <a:noFill/>
        </p:spPr>
        <p:txBody>
          <a:bodyPr wrap="none" rtlCol="0">
            <a:spAutoFit/>
          </a:bodyPr>
          <a:lstStyle/>
          <a:p>
            <a:pPr algn="ctr" defTabSz="457200"/>
            <a:r>
              <a:rPr lang="en-US" sz="1600" dirty="0" smtClean="0">
                <a:solidFill>
                  <a:prstClr val="black"/>
                </a:solidFill>
              </a:rPr>
              <a:t>Thomas </a:t>
            </a:r>
            <a:r>
              <a:rPr lang="en-US" sz="1600" dirty="0" err="1" smtClean="0">
                <a:solidFill>
                  <a:prstClr val="black"/>
                </a:solidFill>
              </a:rPr>
              <a:t>Svensson</a:t>
            </a:r>
            <a:endParaRPr lang="en-US" sz="1600" dirty="0" smtClean="0">
              <a:solidFill>
                <a:prstClr val="black"/>
              </a:solidFill>
            </a:endParaRPr>
          </a:p>
        </p:txBody>
      </p:sp>
      <p:sp>
        <p:nvSpPr>
          <p:cNvPr id="2" name="TextBox 1"/>
          <p:cNvSpPr txBox="1"/>
          <p:nvPr/>
        </p:nvSpPr>
        <p:spPr>
          <a:xfrm>
            <a:off x="1754970" y="1269424"/>
            <a:ext cx="5672083" cy="584776"/>
          </a:xfrm>
          <a:prstGeom prst="rect">
            <a:avLst/>
          </a:prstGeom>
          <a:noFill/>
        </p:spPr>
        <p:txBody>
          <a:bodyPr wrap="none" rtlCol="0">
            <a:spAutoFit/>
          </a:bodyPr>
          <a:lstStyle/>
          <a:p>
            <a:pPr defTabSz="457200"/>
            <a:r>
              <a:rPr lang="en-US" sz="3200" i="1" dirty="0" smtClean="0">
                <a:solidFill>
                  <a:srgbClr val="9BBB59">
                    <a:lumMod val="75000"/>
                  </a:srgbClr>
                </a:solidFill>
              </a:rPr>
              <a:t>Tailored solutions –  high impact</a:t>
            </a:r>
            <a:endParaRPr lang="en-US" sz="3200" i="1" dirty="0">
              <a:solidFill>
                <a:srgbClr val="9BBB59">
                  <a:lumMod val="75000"/>
                </a:srgbClr>
              </a:solidFill>
            </a:endParaRPr>
          </a:p>
        </p:txBody>
      </p:sp>
      <p:pic>
        <p:nvPicPr>
          <p:cNvPr id="11" name="Picture 10"/>
          <p:cNvPicPr>
            <a:picLocks noChangeAspect="1"/>
          </p:cNvPicPr>
          <p:nvPr/>
        </p:nvPicPr>
        <p:blipFill>
          <a:blip r:embed="rId5"/>
          <a:stretch>
            <a:fillRect/>
          </a:stretch>
        </p:blipFill>
        <p:spPr>
          <a:xfrm>
            <a:off x="6223000" y="2171700"/>
            <a:ext cx="1066800" cy="1577975"/>
          </a:xfrm>
          <a:prstGeom prst="rect">
            <a:avLst/>
          </a:prstGeom>
        </p:spPr>
      </p:pic>
      <p:sp>
        <p:nvSpPr>
          <p:cNvPr id="14" name="TextBox 13"/>
          <p:cNvSpPr txBox="1"/>
          <p:nvPr/>
        </p:nvSpPr>
        <p:spPr>
          <a:xfrm>
            <a:off x="6087335" y="3711574"/>
            <a:ext cx="1349548" cy="338554"/>
          </a:xfrm>
          <a:prstGeom prst="rect">
            <a:avLst/>
          </a:prstGeom>
          <a:noFill/>
        </p:spPr>
        <p:txBody>
          <a:bodyPr wrap="none" rtlCol="0">
            <a:spAutoFit/>
          </a:bodyPr>
          <a:lstStyle/>
          <a:p>
            <a:pPr algn="ctr" defTabSz="457200"/>
            <a:r>
              <a:rPr lang="en-US" sz="1600" dirty="0" err="1" smtClean="0">
                <a:solidFill>
                  <a:prstClr val="black"/>
                </a:solidFill>
              </a:rPr>
              <a:t>Siv</a:t>
            </a:r>
            <a:r>
              <a:rPr lang="en-US" sz="1600" dirty="0" smtClean="0">
                <a:solidFill>
                  <a:prstClr val="black"/>
                </a:solidFill>
              </a:rPr>
              <a:t> </a:t>
            </a:r>
            <a:r>
              <a:rPr lang="en-US" sz="1600" dirty="0" err="1" smtClean="0">
                <a:solidFill>
                  <a:prstClr val="black"/>
                </a:solidFill>
              </a:rPr>
              <a:t>Andersson</a:t>
            </a:r>
            <a:endParaRPr lang="en-US" sz="1600" dirty="0" smtClean="0">
              <a:solidFill>
                <a:prstClr val="black"/>
              </a:solidFill>
            </a:endParaRPr>
          </a:p>
        </p:txBody>
      </p:sp>
      <p:sp>
        <p:nvSpPr>
          <p:cNvPr id="15" name="TextBox 14"/>
          <p:cNvSpPr txBox="1"/>
          <p:nvPr/>
        </p:nvSpPr>
        <p:spPr>
          <a:xfrm>
            <a:off x="7352256" y="3717095"/>
            <a:ext cx="1744789" cy="338554"/>
          </a:xfrm>
          <a:prstGeom prst="rect">
            <a:avLst/>
          </a:prstGeom>
          <a:noFill/>
        </p:spPr>
        <p:txBody>
          <a:bodyPr wrap="none" rtlCol="0">
            <a:spAutoFit/>
          </a:bodyPr>
          <a:lstStyle/>
          <a:p>
            <a:pPr algn="ctr" defTabSz="457200"/>
            <a:r>
              <a:rPr lang="en-US" sz="1600" dirty="0" smtClean="0">
                <a:solidFill>
                  <a:prstClr val="black"/>
                </a:solidFill>
              </a:rPr>
              <a:t>Gunnar von Heijne</a:t>
            </a:r>
          </a:p>
        </p:txBody>
      </p:sp>
      <p:sp>
        <p:nvSpPr>
          <p:cNvPr id="16" name="TextBox 15"/>
          <p:cNvSpPr txBox="1"/>
          <p:nvPr/>
        </p:nvSpPr>
        <p:spPr>
          <a:xfrm>
            <a:off x="510911" y="1905000"/>
            <a:ext cx="5617847" cy="1754327"/>
          </a:xfrm>
          <a:prstGeom prst="rect">
            <a:avLst/>
          </a:prstGeom>
          <a:noFill/>
        </p:spPr>
        <p:txBody>
          <a:bodyPr wrap="square" rtlCol="0">
            <a:spAutoFit/>
          </a:bodyPr>
          <a:lstStyle/>
          <a:p>
            <a:pPr defTabSz="457200"/>
            <a:r>
              <a:rPr lang="en-US" sz="1800" dirty="0" smtClean="0">
                <a:solidFill>
                  <a:prstClr val="black"/>
                </a:solidFill>
              </a:rPr>
              <a:t>Applied bioinformatics: 500h </a:t>
            </a:r>
            <a:r>
              <a:rPr lang="en-US" sz="1800" dirty="0">
                <a:solidFill>
                  <a:prstClr val="black"/>
                </a:solidFill>
              </a:rPr>
              <a:t>free </a:t>
            </a:r>
            <a:r>
              <a:rPr lang="en-US" sz="1800" dirty="0" smtClean="0">
                <a:solidFill>
                  <a:prstClr val="black"/>
                </a:solidFill>
              </a:rPr>
              <a:t>support/project</a:t>
            </a:r>
          </a:p>
          <a:p>
            <a:pPr marL="285750" indent="-285750" defTabSz="457200">
              <a:buFontTx/>
              <a:buChar char="•"/>
            </a:pPr>
            <a:r>
              <a:rPr lang="en-US" sz="1800" dirty="0" smtClean="0">
                <a:solidFill>
                  <a:prstClr val="black"/>
                </a:solidFill>
              </a:rPr>
              <a:t>Variant analyses in health and disease</a:t>
            </a:r>
          </a:p>
          <a:p>
            <a:pPr marL="285750" indent="-285750" defTabSz="457200">
              <a:buFontTx/>
              <a:buChar char="•"/>
            </a:pPr>
            <a:r>
              <a:rPr lang="en-US" sz="1800" dirty="0" err="1" smtClean="0">
                <a:solidFill>
                  <a:prstClr val="black"/>
                </a:solidFill>
              </a:rPr>
              <a:t>Transcriptomics</a:t>
            </a:r>
            <a:endParaRPr lang="en-US" sz="1800" dirty="0" smtClean="0">
              <a:solidFill>
                <a:prstClr val="black"/>
              </a:solidFill>
            </a:endParaRPr>
          </a:p>
          <a:p>
            <a:pPr marL="285750" indent="-285750" defTabSz="457200">
              <a:buFontTx/>
              <a:buChar char="•"/>
            </a:pPr>
            <a:r>
              <a:rPr lang="en-US" sz="1800" dirty="0" smtClean="0">
                <a:solidFill>
                  <a:prstClr val="black"/>
                </a:solidFill>
              </a:rPr>
              <a:t>Novel genomes </a:t>
            </a:r>
          </a:p>
          <a:p>
            <a:pPr marL="285750" indent="-285750" defTabSz="457200">
              <a:buFontTx/>
              <a:buChar char="•"/>
            </a:pPr>
            <a:r>
              <a:rPr lang="en-US" sz="1800" dirty="0" err="1" smtClean="0">
                <a:solidFill>
                  <a:prstClr val="black"/>
                </a:solidFill>
              </a:rPr>
              <a:t>Metagenomics</a:t>
            </a:r>
            <a:r>
              <a:rPr lang="en-US" sz="1800" dirty="0" smtClean="0">
                <a:solidFill>
                  <a:prstClr val="black"/>
                </a:solidFill>
              </a:rPr>
              <a:t> </a:t>
            </a:r>
          </a:p>
          <a:p>
            <a:pPr defTabSz="457200"/>
            <a:endParaRPr lang="en-US" sz="1800" dirty="0" smtClean="0">
              <a:solidFill>
                <a:prstClr val="black"/>
              </a:solidFill>
            </a:endParaRPr>
          </a:p>
        </p:txBody>
      </p:sp>
      <p:sp>
        <p:nvSpPr>
          <p:cNvPr id="17" name="TextBox 16"/>
          <p:cNvSpPr txBox="1"/>
          <p:nvPr/>
        </p:nvSpPr>
        <p:spPr>
          <a:xfrm>
            <a:off x="6146800" y="1772816"/>
            <a:ext cx="1086255" cy="369332"/>
          </a:xfrm>
          <a:prstGeom prst="rect">
            <a:avLst/>
          </a:prstGeom>
          <a:noFill/>
        </p:spPr>
        <p:txBody>
          <a:bodyPr wrap="none" rtlCol="0">
            <a:spAutoFit/>
          </a:bodyPr>
          <a:lstStyle/>
          <a:p>
            <a:pPr defTabSz="457200"/>
            <a:r>
              <a:rPr lang="en-US" i="1" dirty="0" smtClean="0">
                <a:solidFill>
                  <a:srgbClr val="77933C"/>
                </a:solidFill>
              </a:rPr>
              <a:t>Directors </a:t>
            </a:r>
            <a:endParaRPr lang="en-US" i="1" dirty="0">
              <a:solidFill>
                <a:srgbClr val="77933C"/>
              </a:solidFill>
            </a:endParaRPr>
          </a:p>
        </p:txBody>
      </p:sp>
      <p:sp>
        <p:nvSpPr>
          <p:cNvPr id="18" name="TextBox 17"/>
          <p:cNvSpPr txBox="1"/>
          <p:nvPr/>
        </p:nvSpPr>
        <p:spPr>
          <a:xfrm>
            <a:off x="6159500" y="4005064"/>
            <a:ext cx="1192429" cy="369332"/>
          </a:xfrm>
          <a:prstGeom prst="rect">
            <a:avLst/>
          </a:prstGeom>
          <a:noFill/>
        </p:spPr>
        <p:txBody>
          <a:bodyPr wrap="none" rtlCol="0">
            <a:spAutoFit/>
          </a:bodyPr>
          <a:lstStyle/>
          <a:p>
            <a:pPr defTabSz="457200"/>
            <a:r>
              <a:rPr lang="en-US" i="1" dirty="0" smtClean="0">
                <a:solidFill>
                  <a:srgbClr val="77933C"/>
                </a:solidFill>
              </a:rPr>
              <a:t>Managers</a:t>
            </a:r>
            <a:endParaRPr lang="en-US" i="1" dirty="0">
              <a:solidFill>
                <a:srgbClr val="77933C"/>
              </a:solidFill>
            </a:endParaRPr>
          </a:p>
        </p:txBody>
      </p:sp>
      <p:sp>
        <p:nvSpPr>
          <p:cNvPr id="21" name="Rectangle 20"/>
          <p:cNvSpPr/>
          <p:nvPr/>
        </p:nvSpPr>
        <p:spPr>
          <a:xfrm>
            <a:off x="558800" y="3645024"/>
            <a:ext cx="48133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defTabSz="457200"/>
            <a:r>
              <a:rPr lang="en-GB" sz="1800" dirty="0" err="1" smtClean="0">
                <a:solidFill>
                  <a:prstClr val="black"/>
                </a:solidFill>
              </a:rPr>
              <a:t>Swedens</a:t>
            </a:r>
            <a:r>
              <a:rPr lang="en-GB" sz="1800" dirty="0" smtClean="0">
                <a:solidFill>
                  <a:prstClr val="black"/>
                </a:solidFill>
              </a:rPr>
              <a:t> </a:t>
            </a:r>
            <a:r>
              <a:rPr lang="en-GB" sz="1800" dirty="0">
                <a:solidFill>
                  <a:prstClr val="black"/>
                </a:solidFill>
              </a:rPr>
              <a:t>strongest unit for analyses of </a:t>
            </a:r>
            <a:br>
              <a:rPr lang="en-GB" sz="1800" dirty="0">
                <a:solidFill>
                  <a:prstClr val="black"/>
                </a:solidFill>
              </a:rPr>
            </a:br>
            <a:r>
              <a:rPr lang="en-GB" sz="1800" dirty="0">
                <a:solidFill>
                  <a:prstClr val="black"/>
                </a:solidFill>
              </a:rPr>
              <a:t>large-scale genomic data (13 </a:t>
            </a:r>
            <a:r>
              <a:rPr lang="en-GB" sz="1800" dirty="0" smtClean="0">
                <a:solidFill>
                  <a:prstClr val="black"/>
                </a:solidFill>
              </a:rPr>
              <a:t>+ 10 FTE)</a:t>
            </a:r>
            <a:endParaRPr lang="en-GB" sz="1800" dirty="0">
              <a:solidFill>
                <a:prstClr val="black"/>
              </a:solidFill>
            </a:endParaRPr>
          </a:p>
        </p:txBody>
      </p:sp>
      <p:sp>
        <p:nvSpPr>
          <p:cNvPr id="22" name="Rectangle 21"/>
          <p:cNvSpPr/>
          <p:nvPr/>
        </p:nvSpPr>
        <p:spPr>
          <a:xfrm>
            <a:off x="539552" y="4407833"/>
            <a:ext cx="48133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defTabSz="457200"/>
            <a:r>
              <a:rPr lang="en-GB" sz="1800" dirty="0" smtClean="0">
                <a:solidFill>
                  <a:srgbClr val="000000"/>
                </a:solidFill>
              </a:rPr>
              <a:t>National committee reviews and selects projects based </a:t>
            </a:r>
            <a:r>
              <a:rPr lang="en-GB" sz="1800" dirty="0">
                <a:solidFill>
                  <a:srgbClr val="000000"/>
                </a:solidFill>
              </a:rPr>
              <a:t>on scientific </a:t>
            </a:r>
            <a:r>
              <a:rPr lang="en-GB" sz="1800" dirty="0" smtClean="0">
                <a:solidFill>
                  <a:srgbClr val="000000"/>
                </a:solidFill>
              </a:rPr>
              <a:t>quality</a:t>
            </a:r>
            <a:endParaRPr lang="en-US" sz="1800" dirty="0">
              <a:solidFill>
                <a:srgbClr val="000000"/>
              </a:solidFill>
            </a:endParaRPr>
          </a:p>
        </p:txBody>
      </p:sp>
      <p:pic>
        <p:nvPicPr>
          <p:cNvPr id="9" name="Picture 8"/>
          <p:cNvPicPr>
            <a:picLocks noChangeAspect="1"/>
          </p:cNvPicPr>
          <p:nvPr/>
        </p:nvPicPr>
        <p:blipFill>
          <a:blip r:embed="rId6"/>
          <a:stretch>
            <a:fillRect/>
          </a:stretch>
        </p:blipFill>
        <p:spPr>
          <a:xfrm>
            <a:off x="7545643" y="2198132"/>
            <a:ext cx="1217602" cy="1551543"/>
          </a:xfrm>
          <a:prstGeom prst="rect">
            <a:avLst/>
          </a:prstGeom>
        </p:spPr>
      </p:pic>
      <p:sp>
        <p:nvSpPr>
          <p:cNvPr id="10" name="TextBox 9"/>
          <p:cNvSpPr txBox="1"/>
          <p:nvPr/>
        </p:nvSpPr>
        <p:spPr>
          <a:xfrm>
            <a:off x="550718" y="5373216"/>
            <a:ext cx="3445218" cy="584776"/>
          </a:xfrm>
          <a:prstGeom prst="rect">
            <a:avLst/>
          </a:prstGeom>
          <a:noFill/>
        </p:spPr>
        <p:txBody>
          <a:bodyPr wrap="square" rtlCol="0">
            <a:spAutoFit/>
          </a:bodyPr>
          <a:lstStyle/>
          <a:p>
            <a:r>
              <a:rPr lang="en-US" sz="1600" dirty="0" smtClean="0"/>
              <a:t>Ongoing expansion with staff in Lund, Gothenburg, Linköping and Umeå. </a:t>
            </a:r>
            <a:endParaRPr lang="en-US" sz="1600" dirty="0"/>
          </a:p>
        </p:txBody>
      </p:sp>
    </p:spTree>
    <p:extLst>
      <p:ext uri="{BB962C8B-B14F-4D97-AF65-F5344CB8AC3E}">
        <p14:creationId xmlns:p14="http://schemas.microsoft.com/office/powerpoint/2010/main" val="12144673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664"/>
            <a:ext cx="8229600" cy="644040"/>
          </a:xfrm>
        </p:spPr>
        <p:txBody>
          <a:bodyPr>
            <a:normAutofit/>
          </a:bodyPr>
          <a:lstStyle/>
          <a:p>
            <a:r>
              <a:rPr lang="en-US" sz="3200" b="0" dirty="0" smtClean="0"/>
              <a:t>The bioinformatics platform</a:t>
            </a:r>
            <a:endParaRPr lang="en-US" sz="3200" b="0" dirty="0"/>
          </a:p>
        </p:txBody>
      </p:sp>
      <p:grpSp>
        <p:nvGrpSpPr>
          <p:cNvPr id="10" name="Group 9"/>
          <p:cNvGrpSpPr/>
          <p:nvPr/>
        </p:nvGrpSpPr>
        <p:grpSpPr>
          <a:xfrm>
            <a:off x="1028700" y="1504951"/>
            <a:ext cx="3934883" cy="3365500"/>
            <a:chOff x="1278467" y="2364317"/>
            <a:chExt cx="3259666" cy="2690283"/>
          </a:xfrm>
        </p:grpSpPr>
        <p:sp>
          <p:nvSpPr>
            <p:cNvPr id="3" name="Isosceles Triangle 2"/>
            <p:cNvSpPr/>
            <p:nvPr/>
          </p:nvSpPr>
          <p:spPr>
            <a:xfrm>
              <a:off x="1278467" y="2370667"/>
              <a:ext cx="3259666" cy="2683933"/>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7" name="Isosceles Triangle 6"/>
            <p:cNvSpPr>
              <a:spLocks noChangeAspect="1"/>
            </p:cNvSpPr>
            <p:nvPr/>
          </p:nvSpPr>
          <p:spPr>
            <a:xfrm>
              <a:off x="1710267" y="2366934"/>
              <a:ext cx="2404732" cy="1980000"/>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a:spLocks noChangeAspect="1"/>
            </p:cNvSpPr>
            <p:nvPr/>
          </p:nvSpPr>
          <p:spPr>
            <a:xfrm>
              <a:off x="2211918" y="2364317"/>
              <a:ext cx="1399117" cy="1152000"/>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rot="10800000">
            <a:off x="4578350" y="1955801"/>
            <a:ext cx="3934883" cy="3357556"/>
            <a:chOff x="1273207" y="2340211"/>
            <a:chExt cx="3259666" cy="2683933"/>
          </a:xfrm>
        </p:grpSpPr>
        <p:sp>
          <p:nvSpPr>
            <p:cNvPr id="12" name="Isosceles Triangle 11"/>
            <p:cNvSpPr/>
            <p:nvPr/>
          </p:nvSpPr>
          <p:spPr>
            <a:xfrm>
              <a:off x="1273207" y="2340211"/>
              <a:ext cx="3259666" cy="2683933"/>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13" name="Isosceles Triangle 12"/>
            <p:cNvSpPr>
              <a:spLocks noChangeAspect="1"/>
            </p:cNvSpPr>
            <p:nvPr/>
          </p:nvSpPr>
          <p:spPr>
            <a:xfrm>
              <a:off x="1710267" y="2366934"/>
              <a:ext cx="2404732" cy="1980000"/>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3"/>
            <p:cNvSpPr>
              <a:spLocks noChangeAspect="1"/>
            </p:cNvSpPr>
            <p:nvPr/>
          </p:nvSpPr>
          <p:spPr>
            <a:xfrm>
              <a:off x="2211918" y="2364317"/>
              <a:ext cx="1399117" cy="1152000"/>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4139952" y="3142709"/>
            <a:ext cx="1227582" cy="646331"/>
          </a:xfrm>
          <a:prstGeom prst="rect">
            <a:avLst/>
          </a:prstGeom>
          <a:noFill/>
        </p:spPr>
        <p:txBody>
          <a:bodyPr wrap="none" rtlCol="0">
            <a:spAutoFit/>
          </a:bodyPr>
          <a:lstStyle/>
          <a:p>
            <a:r>
              <a:rPr lang="en-US" sz="1800" dirty="0" smtClean="0"/>
              <a:t>Short- and </a:t>
            </a:r>
            <a:br>
              <a:rPr lang="en-US" sz="1800" dirty="0" smtClean="0"/>
            </a:br>
            <a:r>
              <a:rPr lang="en-US" sz="1800" dirty="0" smtClean="0"/>
              <a:t>   mid-term</a:t>
            </a:r>
            <a:endParaRPr lang="en-US" sz="1800" dirty="0"/>
          </a:p>
        </p:txBody>
      </p:sp>
      <p:sp>
        <p:nvSpPr>
          <p:cNvPr id="17" name="TextBox 16"/>
          <p:cNvSpPr txBox="1"/>
          <p:nvPr/>
        </p:nvSpPr>
        <p:spPr>
          <a:xfrm>
            <a:off x="3693100" y="2311400"/>
            <a:ext cx="1161083" cy="369332"/>
          </a:xfrm>
          <a:prstGeom prst="rect">
            <a:avLst/>
          </a:prstGeom>
          <a:noFill/>
        </p:spPr>
        <p:txBody>
          <a:bodyPr wrap="none" rtlCol="0">
            <a:spAutoFit/>
          </a:bodyPr>
          <a:lstStyle/>
          <a:p>
            <a:r>
              <a:rPr lang="en-US" sz="1800" dirty="0" smtClean="0"/>
              <a:t>Long-term</a:t>
            </a:r>
            <a:endParaRPr lang="en-US" sz="1800" dirty="0"/>
          </a:p>
        </p:txBody>
      </p:sp>
      <p:sp>
        <p:nvSpPr>
          <p:cNvPr id="19" name="TextBox 18"/>
          <p:cNvSpPr txBox="1"/>
          <p:nvPr/>
        </p:nvSpPr>
        <p:spPr>
          <a:xfrm>
            <a:off x="4797001" y="4197350"/>
            <a:ext cx="1048597" cy="369332"/>
          </a:xfrm>
          <a:prstGeom prst="rect">
            <a:avLst/>
          </a:prstGeom>
          <a:noFill/>
        </p:spPr>
        <p:txBody>
          <a:bodyPr wrap="none" rtlCol="0">
            <a:spAutoFit/>
          </a:bodyPr>
          <a:lstStyle/>
          <a:p>
            <a:r>
              <a:rPr lang="en-US" sz="1800" dirty="0" smtClean="0"/>
              <a:t>Compute</a:t>
            </a:r>
          </a:p>
        </p:txBody>
      </p:sp>
      <p:sp>
        <p:nvSpPr>
          <p:cNvPr id="22" name="TextBox 21"/>
          <p:cNvSpPr txBox="1"/>
          <p:nvPr/>
        </p:nvSpPr>
        <p:spPr>
          <a:xfrm>
            <a:off x="2292350" y="5398016"/>
            <a:ext cx="2011263" cy="369332"/>
          </a:xfrm>
          <a:prstGeom prst="rect">
            <a:avLst/>
          </a:prstGeom>
          <a:noFill/>
        </p:spPr>
        <p:txBody>
          <a:bodyPr wrap="none" rtlCol="0">
            <a:spAutoFit/>
          </a:bodyPr>
          <a:lstStyle/>
          <a:p>
            <a:r>
              <a:rPr lang="en-US" sz="1800" dirty="0" smtClean="0"/>
              <a:t>Number of projects</a:t>
            </a:r>
            <a:endParaRPr lang="en-US" sz="1800" dirty="0"/>
          </a:p>
        </p:txBody>
      </p:sp>
      <p:sp>
        <p:nvSpPr>
          <p:cNvPr id="23" name="TextBox 22"/>
          <p:cNvSpPr txBox="1"/>
          <p:nvPr/>
        </p:nvSpPr>
        <p:spPr>
          <a:xfrm>
            <a:off x="5462539" y="5373132"/>
            <a:ext cx="2610773" cy="369332"/>
          </a:xfrm>
          <a:prstGeom prst="rect">
            <a:avLst/>
          </a:prstGeom>
          <a:noFill/>
        </p:spPr>
        <p:txBody>
          <a:bodyPr wrap="none" rtlCol="0">
            <a:spAutoFit/>
          </a:bodyPr>
          <a:lstStyle/>
          <a:p>
            <a:r>
              <a:rPr lang="en-US" sz="1800" dirty="0" smtClean="0"/>
              <a:t>Support hours per project</a:t>
            </a:r>
            <a:endParaRPr lang="en-US" sz="1800" dirty="0"/>
          </a:p>
        </p:txBody>
      </p:sp>
      <p:sp>
        <p:nvSpPr>
          <p:cNvPr id="24" name="TextBox 23"/>
          <p:cNvSpPr txBox="1"/>
          <p:nvPr/>
        </p:nvSpPr>
        <p:spPr>
          <a:xfrm>
            <a:off x="2393670" y="2412200"/>
            <a:ext cx="1214320" cy="276999"/>
          </a:xfrm>
          <a:prstGeom prst="rect">
            <a:avLst/>
          </a:prstGeom>
          <a:noFill/>
        </p:spPr>
        <p:txBody>
          <a:bodyPr wrap="none" rtlCol="0">
            <a:spAutoFit/>
          </a:bodyPr>
          <a:lstStyle/>
          <a:p>
            <a:r>
              <a:rPr lang="en-US" sz="1200" dirty="0" smtClean="0"/>
              <a:t>20 projects/year</a:t>
            </a:r>
            <a:endParaRPr lang="en-US" sz="1200" dirty="0"/>
          </a:p>
        </p:txBody>
      </p:sp>
      <p:sp>
        <p:nvSpPr>
          <p:cNvPr id="25" name="TextBox 24"/>
          <p:cNvSpPr txBox="1"/>
          <p:nvPr/>
        </p:nvSpPr>
        <p:spPr>
          <a:xfrm>
            <a:off x="2339752" y="4293096"/>
            <a:ext cx="1292316" cy="276999"/>
          </a:xfrm>
          <a:prstGeom prst="rect">
            <a:avLst/>
          </a:prstGeom>
          <a:noFill/>
        </p:spPr>
        <p:txBody>
          <a:bodyPr wrap="none" rtlCol="0">
            <a:spAutoFit/>
          </a:bodyPr>
          <a:lstStyle/>
          <a:p>
            <a:r>
              <a:rPr lang="en-US" sz="1200" dirty="0"/>
              <a:t>6</a:t>
            </a:r>
            <a:r>
              <a:rPr lang="en-US" sz="1200" dirty="0" smtClean="0"/>
              <a:t>00 projects/year</a:t>
            </a:r>
            <a:endParaRPr lang="en-US" sz="1200" dirty="0"/>
          </a:p>
        </p:txBody>
      </p:sp>
      <p:sp>
        <p:nvSpPr>
          <p:cNvPr id="26" name="TextBox 25"/>
          <p:cNvSpPr txBox="1"/>
          <p:nvPr/>
        </p:nvSpPr>
        <p:spPr>
          <a:xfrm>
            <a:off x="2359802" y="3364128"/>
            <a:ext cx="1292316" cy="276999"/>
          </a:xfrm>
          <a:prstGeom prst="rect">
            <a:avLst/>
          </a:prstGeom>
          <a:noFill/>
        </p:spPr>
        <p:txBody>
          <a:bodyPr wrap="none" rtlCol="0">
            <a:spAutoFit/>
          </a:bodyPr>
          <a:lstStyle/>
          <a:p>
            <a:r>
              <a:rPr lang="en-US" sz="1200" dirty="0" smtClean="0"/>
              <a:t>400 projects/year</a:t>
            </a:r>
            <a:endParaRPr lang="en-US" sz="1200" dirty="0"/>
          </a:p>
        </p:txBody>
      </p:sp>
      <p:sp>
        <p:nvSpPr>
          <p:cNvPr id="20" name="TextBox 19"/>
          <p:cNvSpPr txBox="1"/>
          <p:nvPr/>
        </p:nvSpPr>
        <p:spPr>
          <a:xfrm>
            <a:off x="5921801" y="2299731"/>
            <a:ext cx="1108972" cy="276999"/>
          </a:xfrm>
          <a:prstGeom prst="rect">
            <a:avLst/>
          </a:prstGeom>
          <a:noFill/>
        </p:spPr>
        <p:txBody>
          <a:bodyPr wrap="none" rtlCol="0">
            <a:spAutoFit/>
          </a:bodyPr>
          <a:lstStyle/>
          <a:p>
            <a:r>
              <a:rPr lang="en-US" sz="1200" dirty="0" smtClean="0"/>
              <a:t>500 h / project</a:t>
            </a:r>
            <a:endParaRPr lang="en-US" sz="1200" dirty="0"/>
          </a:p>
        </p:txBody>
      </p:sp>
      <p:sp>
        <p:nvSpPr>
          <p:cNvPr id="21" name="TextBox 20"/>
          <p:cNvSpPr txBox="1"/>
          <p:nvPr/>
        </p:nvSpPr>
        <p:spPr>
          <a:xfrm>
            <a:off x="6006468" y="3259666"/>
            <a:ext cx="1031051" cy="276999"/>
          </a:xfrm>
          <a:prstGeom prst="rect">
            <a:avLst/>
          </a:prstGeom>
          <a:noFill/>
        </p:spPr>
        <p:txBody>
          <a:bodyPr wrap="none" rtlCol="0">
            <a:spAutoFit/>
          </a:bodyPr>
          <a:lstStyle/>
          <a:p>
            <a:r>
              <a:rPr lang="en-US" sz="1200" dirty="0" smtClean="0"/>
              <a:t>80 h / project</a:t>
            </a:r>
            <a:endParaRPr lang="en-US" sz="1200" dirty="0"/>
          </a:p>
        </p:txBody>
      </p:sp>
      <p:sp>
        <p:nvSpPr>
          <p:cNvPr id="27" name="TextBox 26"/>
          <p:cNvSpPr txBox="1"/>
          <p:nvPr/>
        </p:nvSpPr>
        <p:spPr>
          <a:xfrm>
            <a:off x="5992972" y="4005064"/>
            <a:ext cx="1145924" cy="646331"/>
          </a:xfrm>
          <a:prstGeom prst="rect">
            <a:avLst/>
          </a:prstGeom>
          <a:noFill/>
        </p:spPr>
        <p:txBody>
          <a:bodyPr wrap="square" rtlCol="0">
            <a:spAutoFit/>
          </a:bodyPr>
          <a:lstStyle/>
          <a:p>
            <a:pPr algn="ctr"/>
            <a:r>
              <a:rPr lang="en-US" sz="1200" dirty="0" smtClean="0"/>
              <a:t>System design/  development/allocation</a:t>
            </a:r>
            <a:endParaRPr lang="en-US" sz="1200" dirty="0"/>
          </a:p>
        </p:txBody>
      </p:sp>
      <p:sp>
        <p:nvSpPr>
          <p:cNvPr id="4" name="Rounded Rectangle 3"/>
          <p:cNvSpPr/>
          <p:nvPr/>
        </p:nvSpPr>
        <p:spPr>
          <a:xfrm>
            <a:off x="107279" y="894080"/>
            <a:ext cx="1936470" cy="10836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A centralized computer resource </a:t>
            </a:r>
            <a:r>
              <a:rPr lang="en-US" sz="1200" dirty="0"/>
              <a:t>for the entire </a:t>
            </a:r>
            <a:r>
              <a:rPr lang="en-US" sz="1200" dirty="0" smtClean="0"/>
              <a:t>country, with 250+ life science software!</a:t>
            </a:r>
          </a:p>
          <a:p>
            <a:pPr algn="ctr"/>
            <a:r>
              <a:rPr lang="en-US" sz="1200" dirty="0" smtClean="0"/>
              <a:t>(Organized through SNIC)</a:t>
            </a:r>
            <a:endParaRPr lang="en-US" sz="1200" dirty="0"/>
          </a:p>
        </p:txBody>
      </p:sp>
      <p:sp>
        <p:nvSpPr>
          <p:cNvPr id="8" name="Bent-Up Arrow 7"/>
          <p:cNvSpPr/>
          <p:nvPr/>
        </p:nvSpPr>
        <p:spPr>
          <a:xfrm rot="5400000">
            <a:off x="-48665" y="3065871"/>
            <a:ext cx="2159495" cy="29495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2366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657550"/>
          </a:xfrm>
        </p:spPr>
        <p:txBody>
          <a:bodyPr/>
          <a:lstStyle/>
          <a:p>
            <a:r>
              <a:rPr lang="en-US" dirty="0" smtClean="0"/>
              <a:t>User access to the Bioinformatics Platform</a:t>
            </a:r>
            <a:endParaRPr lang="en-US" dirty="0"/>
          </a:p>
        </p:txBody>
      </p:sp>
      <p:sp>
        <p:nvSpPr>
          <p:cNvPr id="4" name="TextBox 3"/>
          <p:cNvSpPr txBox="1"/>
          <p:nvPr/>
        </p:nvSpPr>
        <p:spPr>
          <a:xfrm>
            <a:off x="539552" y="1052736"/>
            <a:ext cx="8064896" cy="5078314"/>
          </a:xfrm>
          <a:prstGeom prst="rect">
            <a:avLst/>
          </a:prstGeom>
          <a:noFill/>
        </p:spPr>
        <p:txBody>
          <a:bodyPr wrap="square" rtlCol="0">
            <a:spAutoFit/>
          </a:bodyPr>
          <a:lstStyle/>
          <a:p>
            <a:endParaRPr lang="en-US" sz="1800" dirty="0"/>
          </a:p>
          <a:p>
            <a:pPr marL="342900" indent="-342900">
              <a:buFontTx/>
              <a:buChar char="•"/>
            </a:pPr>
            <a:r>
              <a:rPr lang="en-US" sz="1800" dirty="0"/>
              <a:t>Compute and storage (free; majority of hardware </a:t>
            </a:r>
            <a:r>
              <a:rPr lang="en-US" sz="1800" dirty="0" smtClean="0"/>
              <a:t/>
            </a:r>
            <a:br>
              <a:rPr lang="en-US" sz="1800" dirty="0" smtClean="0"/>
            </a:br>
            <a:r>
              <a:rPr lang="en-US" sz="1800" dirty="0" smtClean="0"/>
              <a:t>and system </a:t>
            </a:r>
            <a:r>
              <a:rPr lang="en-US" sz="1800" dirty="0"/>
              <a:t>administration belongs to SNIC)</a:t>
            </a:r>
            <a:br>
              <a:rPr lang="en-US" sz="1800" dirty="0"/>
            </a:br>
            <a:r>
              <a:rPr lang="en-US" sz="1800" dirty="0">
                <a:hlinkClick r:id="rId2"/>
              </a:rPr>
              <a:t>http://www.uppmax.uu.se</a:t>
            </a:r>
            <a:r>
              <a:rPr lang="en-US" sz="1800" dirty="0" smtClean="0">
                <a:hlinkClick r:id="rId2"/>
              </a:rPr>
              <a:t>/</a:t>
            </a:r>
            <a:endParaRPr lang="en-US" sz="1800" dirty="0" smtClean="0"/>
          </a:p>
          <a:p>
            <a:endParaRPr lang="en-US" sz="1800" dirty="0"/>
          </a:p>
          <a:p>
            <a:pPr marL="342900" indent="-342900">
              <a:buFontTx/>
              <a:buChar char="•"/>
            </a:pPr>
            <a:r>
              <a:rPr lang="en-US" sz="1800" dirty="0" smtClean="0"/>
              <a:t>Study design consultation (free) </a:t>
            </a:r>
            <a:br>
              <a:rPr lang="en-US" sz="1800" dirty="0" smtClean="0"/>
            </a:br>
            <a:r>
              <a:rPr lang="en-US" sz="1800" dirty="0" smtClean="0">
                <a:hlinkClick r:id="rId3"/>
              </a:rPr>
              <a:t>support@bils.se</a:t>
            </a:r>
            <a:r>
              <a:rPr lang="en-US" sz="1800" dirty="0" smtClean="0"/>
              <a:t/>
            </a:r>
            <a:br>
              <a:rPr lang="en-US" sz="1800" dirty="0" smtClean="0"/>
            </a:br>
            <a:endParaRPr lang="en-US" sz="1800" dirty="0" smtClean="0"/>
          </a:p>
          <a:p>
            <a:pPr marL="342900" indent="-342900">
              <a:buFontTx/>
              <a:buChar char="•"/>
            </a:pPr>
            <a:r>
              <a:rPr lang="en-US" sz="1800" dirty="0" smtClean="0"/>
              <a:t>Short-term support (≤80h; free; first come first serve)</a:t>
            </a:r>
            <a:endParaRPr lang="en-US" sz="1800" dirty="0"/>
          </a:p>
          <a:p>
            <a:pPr marL="342900" indent="-342900">
              <a:buFontTx/>
              <a:buChar char="•"/>
            </a:pPr>
            <a:r>
              <a:rPr lang="en-US" sz="1800" dirty="0" smtClean="0"/>
              <a:t>Medium-term support (&gt;80h; user fee; first come first serve)</a:t>
            </a:r>
            <a:br>
              <a:rPr lang="en-US" sz="1800" dirty="0" smtClean="0"/>
            </a:br>
            <a:r>
              <a:rPr lang="en-US" sz="1800" u="sng" dirty="0">
                <a:hlinkClick r:id="rId4"/>
              </a:rPr>
              <a:t>http://bils.se/resources/supportform/index.php</a:t>
            </a:r>
            <a:endParaRPr lang="en-US" sz="1800" dirty="0" smtClean="0"/>
          </a:p>
          <a:p>
            <a:endParaRPr lang="en-US" sz="1800" dirty="0"/>
          </a:p>
          <a:p>
            <a:pPr marL="342900" indent="-342900">
              <a:buFontTx/>
              <a:buChar char="•"/>
            </a:pPr>
            <a:r>
              <a:rPr lang="en-US" sz="1800" dirty="0" smtClean="0"/>
              <a:t>Long-term support (500h; free: scientific evaluation)</a:t>
            </a:r>
            <a:br>
              <a:rPr lang="en-US" sz="1800" dirty="0" smtClean="0"/>
            </a:br>
            <a:r>
              <a:rPr lang="en-US" sz="1800" u="sng" dirty="0">
                <a:hlinkClick r:id="rId5"/>
              </a:rPr>
              <a:t>http://www.scilifelab.se/facilities/wabi/</a:t>
            </a: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endParaRPr lang="en-US" sz="1800" dirty="0" smtClean="0"/>
          </a:p>
          <a:p>
            <a:endParaRPr lang="en-US" sz="1800" dirty="0"/>
          </a:p>
        </p:txBody>
      </p:sp>
      <p:grpSp>
        <p:nvGrpSpPr>
          <p:cNvPr id="5" name="Group 4"/>
          <p:cNvGrpSpPr/>
          <p:nvPr/>
        </p:nvGrpSpPr>
        <p:grpSpPr>
          <a:xfrm>
            <a:off x="6804248" y="3501008"/>
            <a:ext cx="1850859" cy="2657368"/>
            <a:chOff x="2123728" y="808039"/>
            <a:chExt cx="4392488" cy="5709237"/>
          </a:xfrm>
        </p:grpSpPr>
        <p:sp>
          <p:nvSpPr>
            <p:cNvPr id="6" name="TextBox 15"/>
            <p:cNvSpPr txBox="1">
              <a:spLocks noChangeArrowheads="1"/>
            </p:cNvSpPr>
            <p:nvPr/>
          </p:nvSpPr>
          <p:spPr bwMode="auto">
            <a:xfrm>
              <a:off x="4516438" y="808039"/>
              <a:ext cx="166197" cy="360099"/>
            </a:xfrm>
            <a:prstGeom prst="rect">
              <a:avLst/>
            </a:prstGeom>
            <a:noFill/>
            <a:ln w="9525">
              <a:noFill/>
              <a:miter lim="800000"/>
              <a:headEnd/>
              <a:tailEnd/>
            </a:ln>
          </p:spPr>
          <p:txBody>
            <a:bodyPr wrap="none" lIns="82295" tIns="41148" rIns="82295" bIns="41148">
              <a:prstTxWarp prst="textNoShape">
                <a:avLst/>
              </a:prstTxWarp>
              <a:spAutoFit/>
            </a:bodyPr>
            <a:lstStyle/>
            <a:p>
              <a:endParaRPr lang="en-US"/>
            </a:p>
          </p:txBody>
        </p:sp>
        <p:pic>
          <p:nvPicPr>
            <p:cNvPr id="7" name="Picture 6" descr="SverigeKarta_NY_Orginal.png"/>
            <p:cNvPicPr>
              <a:picLocks noChangeAspect="1"/>
            </p:cNvPicPr>
            <p:nvPr/>
          </p:nvPicPr>
          <p:blipFill>
            <a:blip r:embed="rId6" cstate="print">
              <a:duotone>
                <a:schemeClr val="accent3">
                  <a:shade val="45000"/>
                  <a:satMod val="135000"/>
                </a:schemeClr>
                <a:prstClr val="white"/>
              </a:duotone>
            </a:blip>
            <a:stretch>
              <a:fillRect/>
            </a:stretch>
          </p:blipFill>
          <p:spPr>
            <a:xfrm>
              <a:off x="2123728" y="976546"/>
              <a:ext cx="4392488" cy="5540730"/>
            </a:xfrm>
            <a:prstGeom prst="rect">
              <a:avLst/>
            </a:prstGeom>
          </p:spPr>
        </p:pic>
        <p:sp>
          <p:nvSpPr>
            <p:cNvPr id="8" name="Rectangle 7"/>
            <p:cNvSpPr/>
            <p:nvPr/>
          </p:nvSpPr>
          <p:spPr>
            <a:xfrm rot="21283514">
              <a:off x="2507480" y="4380140"/>
              <a:ext cx="1743349" cy="409752"/>
            </a:xfrm>
            <a:prstGeom prst="rect">
              <a:avLst/>
            </a:prstGeom>
            <a:gradFill>
              <a:gsLst>
                <a:gs pos="0">
                  <a:srgbClr val="00B050"/>
                </a:gs>
                <a:gs pos="80000">
                  <a:schemeClr val="accent1">
                    <a:shade val="93000"/>
                    <a:satMod val="130000"/>
                  </a:schemeClr>
                </a:gs>
                <a:gs pos="100000">
                  <a:schemeClr val="accent1">
                    <a:shade val="94000"/>
                    <a:satMod val="135000"/>
                  </a:schemeClr>
                </a:gs>
              </a:gsLst>
            </a:gradFill>
            <a:ln>
              <a:solidFill>
                <a:srgbClr val="006327"/>
              </a:solidFill>
            </a:ln>
            <a:scene3d>
              <a:camera prst="isometricOffAxis1Top"/>
              <a:lightRig rig="balanced"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rot="17678213">
              <a:off x="4109078" y="3021478"/>
              <a:ext cx="1732473" cy="409752"/>
            </a:xfrm>
            <a:prstGeom prst="rect">
              <a:avLst/>
            </a:prstGeom>
            <a:gradFill>
              <a:gsLst>
                <a:gs pos="0">
                  <a:srgbClr val="00B050"/>
                </a:gs>
                <a:gs pos="80000">
                  <a:schemeClr val="accent1">
                    <a:shade val="93000"/>
                    <a:satMod val="130000"/>
                  </a:schemeClr>
                </a:gs>
                <a:gs pos="100000">
                  <a:schemeClr val="accent1">
                    <a:shade val="94000"/>
                    <a:satMod val="135000"/>
                  </a:schemeClr>
                </a:gs>
              </a:gsLst>
            </a:gradFill>
            <a:ln>
              <a:solidFill>
                <a:srgbClr val="006327"/>
              </a:solidFill>
            </a:ln>
            <a:scene3d>
              <a:camera prst="isometricOffAxis1Top"/>
              <a:lightRig rig="balanced"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rot="16200000">
              <a:off x="2148825" y="5074006"/>
              <a:ext cx="1196779" cy="409752"/>
            </a:xfrm>
            <a:prstGeom prst="rect">
              <a:avLst/>
            </a:prstGeom>
            <a:gradFill>
              <a:gsLst>
                <a:gs pos="0">
                  <a:srgbClr val="00B050"/>
                </a:gs>
                <a:gs pos="80000">
                  <a:schemeClr val="accent1">
                    <a:shade val="93000"/>
                    <a:satMod val="130000"/>
                  </a:schemeClr>
                </a:gs>
                <a:gs pos="100000">
                  <a:schemeClr val="accent1">
                    <a:shade val="94000"/>
                    <a:satMod val="135000"/>
                  </a:schemeClr>
                </a:gs>
              </a:gsLst>
            </a:gradFill>
            <a:ln>
              <a:solidFill>
                <a:srgbClr val="006327"/>
              </a:solidFill>
            </a:ln>
            <a:scene3d>
              <a:camera prst="isometricOffAxis1Top"/>
              <a:lightRig rig="balanced"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rot="20252314">
              <a:off x="3812575" y="4024628"/>
              <a:ext cx="1121207" cy="409752"/>
            </a:xfrm>
            <a:prstGeom prst="rect">
              <a:avLst/>
            </a:prstGeom>
            <a:gradFill>
              <a:gsLst>
                <a:gs pos="0">
                  <a:srgbClr val="00B050"/>
                </a:gs>
                <a:gs pos="80000">
                  <a:schemeClr val="accent1">
                    <a:shade val="93000"/>
                    <a:satMod val="130000"/>
                  </a:schemeClr>
                </a:gs>
                <a:gs pos="100000">
                  <a:schemeClr val="accent1">
                    <a:shade val="94000"/>
                    <a:satMod val="135000"/>
                  </a:schemeClr>
                </a:gs>
              </a:gsLst>
            </a:gradFill>
            <a:ln>
              <a:solidFill>
                <a:srgbClr val="006327"/>
              </a:solidFill>
            </a:ln>
            <a:scene3d>
              <a:camera prst="isometricOffAxis1Top"/>
              <a:lightRig rig="balanced"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rot="19153928">
              <a:off x="2479442" y="4941672"/>
              <a:ext cx="1983371" cy="409752"/>
            </a:xfrm>
            <a:prstGeom prst="rect">
              <a:avLst/>
            </a:prstGeom>
            <a:gradFill>
              <a:gsLst>
                <a:gs pos="0">
                  <a:srgbClr val="00B050"/>
                </a:gs>
                <a:gs pos="80000">
                  <a:schemeClr val="accent1">
                    <a:shade val="93000"/>
                    <a:satMod val="130000"/>
                  </a:schemeClr>
                </a:gs>
                <a:gs pos="100000">
                  <a:schemeClr val="accent1">
                    <a:shade val="94000"/>
                    <a:satMod val="135000"/>
                  </a:schemeClr>
                </a:gs>
              </a:gsLst>
            </a:gradFill>
            <a:ln>
              <a:solidFill>
                <a:srgbClr val="006327"/>
              </a:solidFill>
            </a:ln>
            <a:scene3d>
              <a:camera prst="isometricOffAxis1Top"/>
              <a:lightRig rig="balanced"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2627784" y="5589240"/>
              <a:ext cx="432048" cy="432048"/>
            </a:xfrm>
            <a:prstGeom prst="ellipse">
              <a:avLst/>
            </a:prstGeom>
            <a:gradFill flip="none" rotWithShape="1">
              <a:gsLst>
                <a:gs pos="0">
                  <a:srgbClr val="00B050"/>
                </a:gs>
                <a:gs pos="100000">
                  <a:schemeClr val="accent1">
                    <a:tint val="50000"/>
                    <a:shade val="100000"/>
                    <a:satMod val="350000"/>
                  </a:schemeClr>
                </a:gs>
              </a:gsLst>
              <a:path path="circle">
                <a:fillToRect l="50000" t="50000" r="50000" b="50000"/>
              </a:path>
              <a:tileRect/>
            </a:gradFill>
            <a:scene3d>
              <a:camera prst="isometricOffAxis1Top"/>
              <a:lightRig rig="threePt" dir="t"/>
            </a:scene3d>
            <a:sp3d extrusionH="76200">
              <a:extrusionClr>
                <a:srgbClr val="006327"/>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rot="18537883">
              <a:off x="3441018" y="3230266"/>
              <a:ext cx="2357936" cy="409752"/>
            </a:xfrm>
            <a:prstGeom prst="rect">
              <a:avLst/>
            </a:prstGeom>
            <a:gradFill>
              <a:gsLst>
                <a:gs pos="0">
                  <a:srgbClr val="00B050"/>
                </a:gs>
                <a:gs pos="80000">
                  <a:schemeClr val="accent1">
                    <a:shade val="93000"/>
                    <a:satMod val="130000"/>
                  </a:schemeClr>
                </a:gs>
                <a:gs pos="100000">
                  <a:schemeClr val="accent1">
                    <a:shade val="94000"/>
                    <a:satMod val="135000"/>
                  </a:schemeClr>
                </a:gs>
              </a:gsLst>
            </a:gradFill>
            <a:ln>
              <a:solidFill>
                <a:srgbClr val="006327"/>
              </a:solidFill>
            </a:ln>
            <a:scene3d>
              <a:camera prst="isometricOffAxis1Top"/>
              <a:lightRig rig="balanced" dir="t"/>
            </a:scene3d>
            <a:sp3d prstMaterial="dkEdg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3851920" y="4149080"/>
              <a:ext cx="432048" cy="432048"/>
            </a:xfrm>
            <a:prstGeom prst="ellipse">
              <a:avLst/>
            </a:prstGeom>
            <a:gradFill flip="none" rotWithShape="1">
              <a:gsLst>
                <a:gs pos="0">
                  <a:srgbClr val="00B050"/>
                </a:gs>
                <a:gs pos="100000">
                  <a:schemeClr val="accent1">
                    <a:tint val="50000"/>
                    <a:shade val="100000"/>
                    <a:satMod val="350000"/>
                  </a:schemeClr>
                </a:gs>
              </a:gsLst>
              <a:path path="circle">
                <a:fillToRect l="50000" t="50000" r="50000" b="50000"/>
              </a:path>
              <a:tileRect/>
            </a:gradFill>
            <a:scene3d>
              <a:camera prst="isometricOffAxis1Top"/>
              <a:lightRig rig="threePt" dir="t"/>
            </a:scene3d>
            <a:sp3d extrusionH="76200">
              <a:extrusionClr>
                <a:srgbClr val="006327"/>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p:cNvSpPr/>
            <p:nvPr/>
          </p:nvSpPr>
          <p:spPr>
            <a:xfrm>
              <a:off x="5004048" y="2204864"/>
              <a:ext cx="432048" cy="432048"/>
            </a:xfrm>
            <a:prstGeom prst="ellipse">
              <a:avLst/>
            </a:prstGeom>
            <a:gradFill flip="none" rotWithShape="1">
              <a:gsLst>
                <a:gs pos="0">
                  <a:srgbClr val="00B050"/>
                </a:gs>
                <a:gs pos="100000">
                  <a:schemeClr val="accent1">
                    <a:tint val="50000"/>
                    <a:shade val="100000"/>
                    <a:satMod val="350000"/>
                  </a:schemeClr>
                </a:gs>
              </a:gsLst>
              <a:path path="circle">
                <a:fillToRect l="50000" t="50000" r="50000" b="50000"/>
              </a:path>
              <a:tileRect/>
            </a:gradFill>
            <a:scene3d>
              <a:camera prst="isometricOffAxis1Top"/>
              <a:lightRig rig="threePt" dir="t"/>
            </a:scene3d>
            <a:sp3d extrusionH="76200">
              <a:extrusionClr>
                <a:srgbClr val="006327"/>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4572000" y="3717032"/>
              <a:ext cx="432048" cy="432048"/>
            </a:xfrm>
            <a:prstGeom prst="ellipse">
              <a:avLst/>
            </a:prstGeom>
            <a:gradFill flip="none" rotWithShape="1">
              <a:gsLst>
                <a:gs pos="0">
                  <a:srgbClr val="00B050"/>
                </a:gs>
                <a:gs pos="100000">
                  <a:schemeClr val="accent1">
                    <a:tint val="50000"/>
                    <a:shade val="100000"/>
                    <a:satMod val="350000"/>
                  </a:schemeClr>
                </a:gs>
              </a:gsLst>
              <a:path path="circle">
                <a:fillToRect l="50000" t="50000" r="50000" b="50000"/>
              </a:path>
              <a:tileRect/>
            </a:gradFill>
            <a:scene3d>
              <a:camera prst="isometricOffAxis1Top"/>
              <a:lightRig rig="threePt" dir="t"/>
            </a:scene3d>
            <a:sp3d extrusionH="76200">
              <a:extrusionClr>
                <a:srgbClr val="006327"/>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a:off x="4644008" y="3429000"/>
              <a:ext cx="432048" cy="432048"/>
            </a:xfrm>
            <a:prstGeom prst="ellipse">
              <a:avLst/>
            </a:prstGeom>
            <a:gradFill flip="none" rotWithShape="1">
              <a:gsLst>
                <a:gs pos="0">
                  <a:srgbClr val="00B050"/>
                </a:gs>
                <a:gs pos="100000">
                  <a:schemeClr val="accent1">
                    <a:tint val="50000"/>
                    <a:shade val="100000"/>
                    <a:satMod val="350000"/>
                  </a:schemeClr>
                </a:gs>
              </a:gsLst>
              <a:path path="circle">
                <a:fillToRect l="50000" t="50000" r="50000" b="50000"/>
              </a:path>
              <a:tileRect/>
            </a:gradFill>
            <a:scene3d>
              <a:camera prst="isometricOffAxis1Top"/>
              <a:lightRig rig="threePt" dir="t"/>
            </a:scene3d>
            <a:sp3d extrusionH="76200">
              <a:extrusionClr>
                <a:srgbClr val="006327"/>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2411760" y="4509120"/>
              <a:ext cx="432048" cy="432048"/>
            </a:xfrm>
            <a:prstGeom prst="ellipse">
              <a:avLst/>
            </a:prstGeom>
            <a:gradFill flip="none" rotWithShape="1">
              <a:gsLst>
                <a:gs pos="0">
                  <a:srgbClr val="00B050"/>
                </a:gs>
                <a:gs pos="100000">
                  <a:schemeClr val="accent1">
                    <a:tint val="50000"/>
                    <a:shade val="100000"/>
                    <a:satMod val="350000"/>
                  </a:schemeClr>
                </a:gs>
              </a:gsLst>
              <a:path path="circle">
                <a:fillToRect l="50000" t="50000" r="50000" b="50000"/>
              </a:path>
              <a:tileRect/>
            </a:gradFill>
            <a:scene3d>
              <a:camera prst="isometricOffAxis1Top"/>
              <a:lightRig rig="threePt" dir="t"/>
            </a:scene3d>
            <a:sp3d extrusionH="76200">
              <a:extrusionClr>
                <a:srgbClr val="006327"/>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aphicFrame>
        <p:nvGraphicFramePr>
          <p:cNvPr id="20" name="Chart 19"/>
          <p:cNvGraphicFramePr>
            <a:graphicFrameLocks/>
          </p:cNvGraphicFramePr>
          <p:nvPr>
            <p:extLst>
              <p:ext uri="{D42A27DB-BD31-4B8C-83A1-F6EECF244321}">
                <p14:modId xmlns:p14="http://schemas.microsoft.com/office/powerpoint/2010/main" val="2023237355"/>
              </p:ext>
            </p:extLst>
          </p:nvPr>
        </p:nvGraphicFramePr>
        <p:xfrm>
          <a:off x="5652120" y="908720"/>
          <a:ext cx="3491880" cy="295232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6669440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How to get bioinformatics support?</a:t>
            </a:r>
            <a:endParaRPr lang="sv-SE" dirty="0"/>
          </a:p>
        </p:txBody>
      </p:sp>
      <p:pic>
        <p:nvPicPr>
          <p:cNvPr id="9" name="Content Placeholder 8"/>
          <p:cNvPicPr>
            <a:picLocks noGrp="1" noChangeAspect="1"/>
          </p:cNvPicPr>
          <p:nvPr>
            <p:ph idx="1"/>
          </p:nvPr>
        </p:nvPicPr>
        <p:blipFill rotWithShape="1">
          <a:blip r:embed="rId3"/>
          <a:srcRect l="17337" r="13828"/>
          <a:stretch/>
        </p:blipFill>
        <p:spPr>
          <a:xfrm>
            <a:off x="611560" y="2852936"/>
            <a:ext cx="3828999" cy="2939478"/>
          </a:xfrm>
          <a:prstGeom prst="rect">
            <a:avLst/>
          </a:prstGeom>
          <a:ln w="19050">
            <a:solidFill>
              <a:srgbClr val="006600"/>
            </a:solidFill>
          </a:ln>
        </p:spPr>
      </p:pic>
      <p:sp>
        <p:nvSpPr>
          <p:cNvPr id="4" name="Slide Number Placeholder 3"/>
          <p:cNvSpPr>
            <a:spLocks noGrp="1"/>
          </p:cNvSpPr>
          <p:nvPr>
            <p:ph type="sldNum" sz="quarter" idx="4294967295"/>
          </p:nvPr>
        </p:nvSpPr>
        <p:spPr>
          <a:xfrm>
            <a:off x="6553199" y="6356350"/>
            <a:ext cx="2298547" cy="365125"/>
          </a:xfrm>
          <a:prstGeom prst="rect">
            <a:avLst/>
          </a:prstGeom>
        </p:spPr>
        <p:txBody>
          <a:bodyPr/>
          <a:lstStyle/>
          <a:p>
            <a:fld id="{EF15D6EA-EBF7-4C2E-A1CC-C279B7E6D53A}" type="slidenum">
              <a:rPr lang="en-GB" smtClean="0">
                <a:solidFill>
                  <a:srgbClr val="FFFFFF"/>
                </a:solidFill>
              </a:rPr>
              <a:pPr/>
              <a:t>15</a:t>
            </a:fld>
            <a:endParaRPr lang="en-GB" dirty="0">
              <a:solidFill>
                <a:srgbClr val="FFFFFF"/>
              </a:solidFill>
            </a:endParaRPr>
          </a:p>
        </p:txBody>
      </p:sp>
      <p:sp>
        <p:nvSpPr>
          <p:cNvPr id="6" name="Right Arrow 5"/>
          <p:cNvSpPr/>
          <p:nvPr/>
        </p:nvSpPr>
        <p:spPr>
          <a:xfrm rot="1321929">
            <a:off x="2208119" y="2656486"/>
            <a:ext cx="1318932" cy="322778"/>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2713"/>
            <a:endParaRPr lang="sv-SE">
              <a:solidFill>
                <a:srgbClr val="FFFFFF"/>
              </a:solidFill>
            </a:endParaRPr>
          </a:p>
        </p:txBody>
      </p:sp>
      <p:sp>
        <p:nvSpPr>
          <p:cNvPr id="3" name="TextBox 2"/>
          <p:cNvSpPr txBox="1"/>
          <p:nvPr/>
        </p:nvSpPr>
        <p:spPr>
          <a:xfrm>
            <a:off x="1115616" y="6093296"/>
            <a:ext cx="1915864" cy="369332"/>
          </a:xfrm>
          <a:prstGeom prst="rect">
            <a:avLst/>
          </a:prstGeom>
          <a:solidFill>
            <a:srgbClr val="006600"/>
          </a:solidFill>
          <a:ln>
            <a:solidFill>
              <a:schemeClr val="accent1">
                <a:lumMod val="40000"/>
                <a:lumOff val="6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sv-SE" dirty="0" smtClean="0"/>
              <a:t>https://bils.se</a:t>
            </a:r>
            <a:endParaRPr lang="sv-SE"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2492896"/>
            <a:ext cx="2252766" cy="3184759"/>
          </a:xfrm>
          <a:prstGeom prst="rect">
            <a:avLst/>
          </a:prstGeom>
          <a:ln w="25400">
            <a:solidFill>
              <a:srgbClr val="0070C0"/>
            </a:solidFill>
          </a:ln>
        </p:spPr>
      </p:pic>
      <p:sp>
        <p:nvSpPr>
          <p:cNvPr id="8" name="TextBox 7"/>
          <p:cNvSpPr txBox="1"/>
          <p:nvPr/>
        </p:nvSpPr>
        <p:spPr>
          <a:xfrm>
            <a:off x="4644008" y="6093296"/>
            <a:ext cx="436409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sv-SE" dirty="0" smtClean="0"/>
              <a:t>http://www.scilifelab.se/facilities/wabi/</a:t>
            </a:r>
            <a:endParaRPr lang="sv-SE" dirty="0"/>
          </a:p>
        </p:txBody>
      </p:sp>
      <p:sp>
        <p:nvSpPr>
          <p:cNvPr id="5" name="Rectangle 4"/>
          <p:cNvSpPr/>
          <p:nvPr/>
        </p:nvSpPr>
        <p:spPr>
          <a:xfrm>
            <a:off x="467544" y="1292568"/>
            <a:ext cx="4032448" cy="1200328"/>
          </a:xfrm>
          <a:prstGeom prst="rect">
            <a:avLst/>
          </a:prstGeom>
        </p:spPr>
        <p:txBody>
          <a:bodyPr wrap="square">
            <a:spAutoFit/>
          </a:bodyPr>
          <a:lstStyle/>
          <a:p>
            <a:r>
              <a:rPr lang="sv-SE" sz="2400" b="1" dirty="0" smtClean="0">
                <a:latin typeface="Arial Narrow" panose="020B0606020202030204" pitchFamily="34" charset="0"/>
              </a:rPr>
              <a:t>Short term support</a:t>
            </a:r>
          </a:p>
          <a:p>
            <a:r>
              <a:rPr lang="sv-SE" sz="2400" dirty="0" err="1" smtClean="0">
                <a:latin typeface="Arial Narrow" panose="020B0606020202030204" pitchFamily="34" charset="0"/>
              </a:rPr>
              <a:t>Use</a:t>
            </a:r>
            <a:r>
              <a:rPr lang="sv-SE" sz="2400" dirty="0" smtClean="0">
                <a:latin typeface="Arial Narrow" panose="020B0606020202030204" pitchFamily="34" charset="0"/>
              </a:rPr>
              <a:t> support form at </a:t>
            </a:r>
            <a:r>
              <a:rPr lang="sv-SE" sz="2400" dirty="0" err="1" smtClean="0">
                <a:latin typeface="Arial Narrow" panose="020B0606020202030204" pitchFamily="34" charset="0"/>
              </a:rPr>
              <a:t>bils.se</a:t>
            </a:r>
            <a:endParaRPr lang="sv-SE" sz="2400" dirty="0" smtClean="0">
              <a:latin typeface="Arial Narrow" panose="020B0606020202030204" pitchFamily="34" charset="0"/>
            </a:endParaRPr>
          </a:p>
          <a:p>
            <a:r>
              <a:rPr lang="sv-SE" sz="2400" dirty="0" err="1" smtClean="0">
                <a:latin typeface="Arial Narrow" panose="020B0606020202030204" pitchFamily="34" charset="0"/>
              </a:rPr>
              <a:t>Apply</a:t>
            </a:r>
            <a:r>
              <a:rPr lang="sv-SE" sz="2400" dirty="0" smtClean="0">
                <a:latin typeface="Arial Narrow" panose="020B0606020202030204" pitchFamily="34" charset="0"/>
              </a:rPr>
              <a:t> </a:t>
            </a:r>
            <a:r>
              <a:rPr lang="sv-SE" sz="2400" dirty="0" err="1" smtClean="0">
                <a:latin typeface="Arial Narrow" panose="020B0606020202030204" pitchFamily="34" charset="0"/>
              </a:rPr>
              <a:t>anytime</a:t>
            </a:r>
            <a:r>
              <a:rPr lang="sv-SE" sz="2400" dirty="0" smtClean="0">
                <a:latin typeface="Arial Narrow" panose="020B0606020202030204" pitchFamily="34" charset="0"/>
              </a:rPr>
              <a:t>!</a:t>
            </a:r>
            <a:endParaRPr lang="en-GB" sz="2400" dirty="0">
              <a:latin typeface="Arial Narrow" panose="020B0606020202030204" pitchFamily="34" charset="0"/>
            </a:endParaRPr>
          </a:p>
        </p:txBody>
      </p:sp>
      <p:sp>
        <p:nvSpPr>
          <p:cNvPr id="12" name="Rectangle 11"/>
          <p:cNvSpPr/>
          <p:nvPr/>
        </p:nvSpPr>
        <p:spPr>
          <a:xfrm>
            <a:off x="4938230" y="1124744"/>
            <a:ext cx="4205770" cy="1200328"/>
          </a:xfrm>
          <a:prstGeom prst="rect">
            <a:avLst/>
          </a:prstGeom>
        </p:spPr>
        <p:txBody>
          <a:bodyPr wrap="square">
            <a:spAutoFit/>
          </a:bodyPr>
          <a:lstStyle/>
          <a:p>
            <a:r>
              <a:rPr lang="en-US" sz="2400" b="1" dirty="0" smtClean="0">
                <a:solidFill>
                  <a:srgbClr val="000000"/>
                </a:solidFill>
                <a:latin typeface="Arial Narrow"/>
                <a:cs typeface="Arial Narrow"/>
              </a:rPr>
              <a:t>Long term support</a:t>
            </a:r>
          </a:p>
          <a:p>
            <a:r>
              <a:rPr lang="en-US" sz="2400" dirty="0" smtClean="0">
                <a:solidFill>
                  <a:srgbClr val="000000"/>
                </a:solidFill>
                <a:latin typeface="Arial Narrow"/>
                <a:cs typeface="Arial Narrow"/>
              </a:rPr>
              <a:t>3-4 application rounds per year.</a:t>
            </a:r>
            <a:br>
              <a:rPr lang="en-US" sz="2400" dirty="0" smtClean="0">
                <a:solidFill>
                  <a:srgbClr val="000000"/>
                </a:solidFill>
                <a:latin typeface="Arial Narrow"/>
                <a:cs typeface="Arial Narrow"/>
              </a:rPr>
            </a:br>
            <a:r>
              <a:rPr lang="en-US" sz="2400" dirty="0" smtClean="0">
                <a:solidFill>
                  <a:srgbClr val="000000"/>
                </a:solidFill>
                <a:latin typeface="Arial Narrow"/>
                <a:cs typeface="Arial Narrow"/>
              </a:rPr>
              <a:t>Next deadline</a:t>
            </a:r>
            <a:r>
              <a:rPr lang="en-US" sz="2400" smtClean="0">
                <a:solidFill>
                  <a:srgbClr val="000000"/>
                </a:solidFill>
                <a:latin typeface="Arial Narrow"/>
                <a:cs typeface="Arial Narrow"/>
              </a:rPr>
              <a:t>: </a:t>
            </a:r>
            <a:r>
              <a:rPr lang="en-US" sz="2400" b="1" smtClean="0">
                <a:latin typeface="Arial Narrow"/>
                <a:cs typeface="Arial Narrow"/>
              </a:rPr>
              <a:t>January?</a:t>
            </a:r>
            <a:endParaRPr lang="en-US" sz="2400" b="1" dirty="0" smtClean="0">
              <a:latin typeface="Arial Narrow"/>
              <a:cs typeface="Arial Narrow"/>
            </a:endParaRPr>
          </a:p>
        </p:txBody>
      </p:sp>
    </p:spTree>
    <p:extLst>
      <p:ext uri="{BB962C8B-B14F-4D97-AF65-F5344CB8AC3E}">
        <p14:creationId xmlns:p14="http://schemas.microsoft.com/office/powerpoint/2010/main" val="34397110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134938"/>
            <a:ext cx="9144000" cy="557758"/>
          </a:xfrm>
        </p:spPr>
        <p:txBody>
          <a:bodyPr/>
          <a:lstStyle/>
          <a:p>
            <a:r>
              <a:rPr lang="sv-SE" sz="3200" b="1" dirty="0" smtClean="0"/>
              <a:t>Expert teams</a:t>
            </a:r>
            <a:endParaRPr lang="sv-SE" sz="3200" b="1" dirty="0"/>
          </a:p>
        </p:txBody>
      </p:sp>
      <p:sp>
        <p:nvSpPr>
          <p:cNvPr id="2" name="TextBox 1"/>
          <p:cNvSpPr txBox="1"/>
          <p:nvPr/>
        </p:nvSpPr>
        <p:spPr>
          <a:xfrm>
            <a:off x="971600" y="1484784"/>
            <a:ext cx="4822391" cy="3693319"/>
          </a:xfrm>
          <a:prstGeom prst="rect">
            <a:avLst/>
          </a:prstGeom>
          <a:noFill/>
        </p:spPr>
        <p:txBody>
          <a:bodyPr wrap="none" rtlCol="0">
            <a:spAutoFit/>
          </a:bodyPr>
          <a:lstStyle/>
          <a:p>
            <a:r>
              <a:rPr lang="en-US" sz="1800" b="1" dirty="0" smtClean="0"/>
              <a:t>Assembly/annotation of novel genomes</a:t>
            </a:r>
          </a:p>
          <a:p>
            <a:r>
              <a:rPr lang="en-US" sz="1800" dirty="0">
                <a:hlinkClick r:id="rId2"/>
              </a:rPr>
              <a:t>support@</a:t>
            </a:r>
            <a:r>
              <a:rPr lang="en-US" sz="1800" dirty="0" smtClean="0">
                <a:hlinkClick r:id="rId2"/>
              </a:rPr>
              <a:t>bils.se</a:t>
            </a:r>
            <a:endParaRPr lang="en-US" sz="1800" dirty="0" smtClean="0"/>
          </a:p>
          <a:p>
            <a:r>
              <a:rPr lang="en-US" sz="1800" dirty="0" smtClean="0"/>
              <a:t>(2 + 2 people, running)</a:t>
            </a:r>
          </a:p>
          <a:p>
            <a:endParaRPr lang="en-US" sz="1800" dirty="0" smtClean="0"/>
          </a:p>
          <a:p>
            <a:r>
              <a:rPr lang="en-US" sz="1800" b="1" dirty="0" smtClean="0"/>
              <a:t>Human WGS </a:t>
            </a:r>
            <a:r>
              <a:rPr lang="en-US" sz="1800" b="1" dirty="0" err="1" smtClean="0"/>
              <a:t>ToolBox</a:t>
            </a:r>
            <a:endParaRPr lang="en-US" sz="1800" b="1" dirty="0"/>
          </a:p>
          <a:p>
            <a:r>
              <a:rPr lang="en-US" sz="1800" dirty="0" smtClean="0"/>
              <a:t>Method implementation, community building</a:t>
            </a:r>
          </a:p>
          <a:p>
            <a:r>
              <a:rPr lang="en-US" sz="1800" dirty="0">
                <a:hlinkClick r:id="rId3"/>
              </a:rPr>
              <a:t>https://wabi-wiki.scilifelab.se/display/SHGATG</a:t>
            </a:r>
            <a:r>
              <a:rPr lang="en-US" sz="1800" dirty="0" smtClean="0">
                <a:hlinkClick r:id="rId3"/>
              </a:rPr>
              <a:t>/</a:t>
            </a:r>
            <a:endParaRPr lang="en-US" sz="1800" dirty="0" smtClean="0"/>
          </a:p>
          <a:p>
            <a:r>
              <a:rPr lang="en-US" sz="1800" dirty="0" smtClean="0"/>
              <a:t>(2+ people, running)</a:t>
            </a:r>
          </a:p>
          <a:p>
            <a:endParaRPr lang="en-US" sz="1800" dirty="0"/>
          </a:p>
          <a:p>
            <a:r>
              <a:rPr lang="en-US" sz="1800" b="1" dirty="0" err="1" smtClean="0"/>
              <a:t>BigData</a:t>
            </a:r>
            <a:r>
              <a:rPr lang="en-US" sz="1800" b="1" dirty="0" smtClean="0"/>
              <a:t>/Integrative bioinformatics</a:t>
            </a:r>
          </a:p>
          <a:p>
            <a:r>
              <a:rPr lang="en-US" sz="1800" dirty="0" smtClean="0"/>
              <a:t>Method development, project support</a:t>
            </a:r>
          </a:p>
          <a:p>
            <a:r>
              <a:rPr lang="en-US" sz="1800" dirty="0">
                <a:hlinkClick r:id="rId4"/>
              </a:rPr>
              <a:t>http://www.scilifelab.se/facilities/wabi</a:t>
            </a:r>
            <a:r>
              <a:rPr lang="en-US" sz="1800" dirty="0" smtClean="0">
                <a:hlinkClick r:id="rId4"/>
              </a:rPr>
              <a:t>/</a:t>
            </a:r>
            <a:endParaRPr lang="en-US" sz="1800" dirty="0" smtClean="0"/>
          </a:p>
          <a:p>
            <a:r>
              <a:rPr lang="en-US" sz="1800" dirty="0" smtClean="0"/>
              <a:t>(4 people, hiring now, part of Long-term Support)</a:t>
            </a:r>
          </a:p>
        </p:txBody>
      </p:sp>
    </p:spTree>
    <p:extLst>
      <p:ext uri="{BB962C8B-B14F-4D97-AF65-F5344CB8AC3E}">
        <p14:creationId xmlns:p14="http://schemas.microsoft.com/office/powerpoint/2010/main" val="23063346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2100" y="2408910"/>
            <a:ext cx="1511725" cy="11337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1003" y="1135891"/>
            <a:ext cx="1651278" cy="165865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96166" y="3469100"/>
            <a:ext cx="1966833" cy="160404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82889" y="4982816"/>
            <a:ext cx="1813650" cy="111936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69643" y="2975807"/>
            <a:ext cx="1263707" cy="95867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16786" y="2478931"/>
            <a:ext cx="924713" cy="821969"/>
          </a:xfrm>
          <a:prstGeom prst="rect">
            <a:avLst/>
          </a:prstGeom>
        </p:spPr>
      </p:pic>
      <p:sp>
        <p:nvSpPr>
          <p:cNvPr id="2" name="Title 1"/>
          <p:cNvSpPr>
            <a:spLocks noGrp="1"/>
          </p:cNvSpPr>
          <p:nvPr>
            <p:ph type="title"/>
          </p:nvPr>
        </p:nvSpPr>
        <p:spPr>
          <a:xfrm>
            <a:off x="457200" y="188640"/>
            <a:ext cx="8229600" cy="576064"/>
          </a:xfrm>
        </p:spPr>
        <p:txBody>
          <a:bodyPr>
            <a:normAutofit fontScale="90000"/>
          </a:bodyPr>
          <a:lstStyle/>
          <a:p>
            <a:r>
              <a:rPr lang="en-US" sz="3200" dirty="0" smtClean="0"/>
              <a:t>“Routinely unique”</a:t>
            </a:r>
            <a:br>
              <a:rPr lang="en-US" sz="3200" dirty="0" smtClean="0"/>
            </a:br>
            <a:r>
              <a:rPr lang="en-US" sz="2200" dirty="0" smtClean="0"/>
              <a:t>Difficult to </a:t>
            </a:r>
            <a:r>
              <a:rPr lang="en-US" sz="2200" dirty="0" err="1" smtClean="0"/>
              <a:t>forsee</a:t>
            </a:r>
            <a:r>
              <a:rPr lang="en-US" sz="2200" dirty="0" smtClean="0"/>
              <a:t>/automate</a:t>
            </a:r>
            <a:endParaRPr lang="en-US" sz="2200" dirty="0"/>
          </a:p>
        </p:txBody>
      </p:sp>
      <p:sp>
        <p:nvSpPr>
          <p:cNvPr id="4" name="TextBox 3"/>
          <p:cNvSpPr txBox="1"/>
          <p:nvPr/>
        </p:nvSpPr>
        <p:spPr>
          <a:xfrm>
            <a:off x="3733800" y="1268407"/>
            <a:ext cx="5689600" cy="4524316"/>
          </a:xfrm>
          <a:prstGeom prst="rect">
            <a:avLst/>
          </a:prstGeom>
          <a:noFill/>
        </p:spPr>
        <p:txBody>
          <a:bodyPr wrap="square" rtlCol="0">
            <a:spAutoFit/>
          </a:bodyPr>
          <a:lstStyle/>
          <a:p>
            <a:r>
              <a:rPr lang="en-US" sz="1600" dirty="0" smtClean="0"/>
              <a:t> 7 </a:t>
            </a:r>
            <a:r>
              <a:rPr lang="en-US" sz="1600" dirty="0"/>
              <a:t>Variant </a:t>
            </a:r>
            <a:r>
              <a:rPr lang="en-US" sz="1600" dirty="0" smtClean="0"/>
              <a:t>analyses in </a:t>
            </a:r>
            <a:r>
              <a:rPr lang="en-US" sz="1600" dirty="0"/>
              <a:t>medical research 	</a:t>
            </a:r>
            <a:r>
              <a:rPr lang="en-US" sz="1600" dirty="0" smtClean="0"/>
              <a:t>Human</a:t>
            </a:r>
            <a:endParaRPr lang="en-US" sz="1600" dirty="0"/>
          </a:p>
          <a:p>
            <a:r>
              <a:rPr lang="en-US" sz="1600" dirty="0" smtClean="0"/>
              <a:t> 4 </a:t>
            </a:r>
            <a:r>
              <a:rPr lang="en-US" sz="1600" dirty="0"/>
              <a:t>Differential gene expression</a:t>
            </a:r>
          </a:p>
          <a:p>
            <a:r>
              <a:rPr lang="en-US" sz="1600" dirty="0" smtClean="0"/>
              <a:t> </a:t>
            </a:r>
            <a:r>
              <a:rPr lang="en-US" sz="1600" dirty="0"/>
              <a:t>3</a:t>
            </a:r>
            <a:r>
              <a:rPr lang="en-US" sz="1600" dirty="0" smtClean="0"/>
              <a:t> single-cell </a:t>
            </a:r>
            <a:r>
              <a:rPr lang="en-US" sz="1600" dirty="0" err="1" smtClean="0"/>
              <a:t>RNAseq</a:t>
            </a:r>
            <a:r>
              <a:rPr lang="en-US" sz="1600" dirty="0" smtClean="0"/>
              <a:t>			</a:t>
            </a:r>
          </a:p>
          <a:p>
            <a:r>
              <a:rPr lang="en-US" sz="1600" dirty="0" smtClean="0"/>
              <a:t> </a:t>
            </a:r>
            <a:r>
              <a:rPr lang="en-US" sz="1600" dirty="0"/>
              <a:t>2 Epigenetics			</a:t>
            </a:r>
          </a:p>
          <a:p>
            <a:r>
              <a:rPr lang="en-US" sz="1600" dirty="0" smtClean="0"/>
              <a:t> 1 </a:t>
            </a:r>
            <a:r>
              <a:rPr lang="en-US" sz="1600" dirty="0" err="1" smtClean="0"/>
              <a:t>miRNA</a:t>
            </a:r>
            <a:r>
              <a:rPr lang="en-US" sz="1600" dirty="0" smtClean="0"/>
              <a:t>				</a:t>
            </a:r>
            <a:r>
              <a:rPr lang="en-US" sz="1600" dirty="0"/>
              <a:t>		</a:t>
            </a:r>
            <a:endParaRPr lang="en-US" sz="1600" dirty="0" smtClean="0"/>
          </a:p>
          <a:p>
            <a:r>
              <a:rPr lang="en-US" sz="1600" dirty="0"/>
              <a:t> </a:t>
            </a:r>
            <a:r>
              <a:rPr lang="en-US" sz="1600" dirty="0" smtClean="0"/>
              <a:t>1 Allele-specific </a:t>
            </a:r>
            <a:r>
              <a:rPr lang="en-US" sz="1600" dirty="0" err="1" smtClean="0"/>
              <a:t>expresssion</a:t>
            </a:r>
            <a:r>
              <a:rPr lang="en-US" sz="1600" dirty="0" smtClean="0"/>
              <a:t> + </a:t>
            </a:r>
            <a:r>
              <a:rPr lang="en-US" sz="1600" dirty="0" err="1" smtClean="0"/>
              <a:t>methylSeq</a:t>
            </a:r>
            <a:r>
              <a:rPr lang="en-US" sz="1600" dirty="0" smtClean="0"/>
              <a:t>	</a:t>
            </a:r>
          </a:p>
          <a:p>
            <a:r>
              <a:rPr lang="en-US" sz="1600" dirty="0"/>
              <a:t> </a:t>
            </a:r>
            <a:r>
              <a:rPr lang="en-US" sz="1600" dirty="0" smtClean="0"/>
              <a:t>1 </a:t>
            </a:r>
            <a:r>
              <a:rPr lang="en-US" sz="1600" dirty="0" err="1" smtClean="0"/>
              <a:t>Immunorepertoire</a:t>
            </a:r>
            <a:r>
              <a:rPr lang="en-US" sz="1600" dirty="0" smtClean="0"/>
              <a:t>			</a:t>
            </a:r>
          </a:p>
          <a:p>
            <a:r>
              <a:rPr lang="en-US" sz="1600" dirty="0"/>
              <a:t> </a:t>
            </a:r>
            <a:r>
              <a:rPr lang="en-US" sz="1600" u="sng" dirty="0" smtClean="0"/>
              <a:t>1</a:t>
            </a:r>
            <a:r>
              <a:rPr lang="en-US" sz="1600" dirty="0" smtClean="0"/>
              <a:t> Integrative 			</a:t>
            </a:r>
            <a:r>
              <a:rPr lang="en-US" sz="1600" dirty="0"/>
              <a:t>	</a:t>
            </a:r>
          </a:p>
          <a:p>
            <a:r>
              <a:rPr lang="en-US" sz="1600" dirty="0" smtClean="0"/>
              <a:t> </a:t>
            </a:r>
            <a:r>
              <a:rPr lang="en-US" sz="1600" b="1" dirty="0" smtClean="0"/>
              <a:t>20</a:t>
            </a:r>
          </a:p>
          <a:p>
            <a:endParaRPr lang="en-US" sz="1600" dirty="0" smtClean="0"/>
          </a:p>
          <a:p>
            <a:r>
              <a:rPr lang="en-US" sz="1600" dirty="0" smtClean="0"/>
              <a:t> 5 </a:t>
            </a:r>
            <a:r>
              <a:rPr lang="en-US" sz="1600" dirty="0"/>
              <a:t>Variant calling/Population genomics	</a:t>
            </a:r>
            <a:r>
              <a:rPr lang="en-US" sz="1600" dirty="0" smtClean="0"/>
              <a:t>	Animals</a:t>
            </a:r>
            <a:r>
              <a:rPr lang="en-US" sz="1600" dirty="0"/>
              <a:t>/plants</a:t>
            </a:r>
          </a:p>
          <a:p>
            <a:r>
              <a:rPr lang="en-US" sz="1600" dirty="0" smtClean="0"/>
              <a:t> 4 </a:t>
            </a:r>
            <a:r>
              <a:rPr lang="en-US" sz="1600" dirty="0"/>
              <a:t>De novo genome assembly/</a:t>
            </a:r>
            <a:r>
              <a:rPr lang="en-US" sz="1600" dirty="0" smtClean="0"/>
              <a:t>analyses	</a:t>
            </a:r>
            <a:r>
              <a:rPr lang="en-US" sz="1600" dirty="0"/>
              <a:t>	</a:t>
            </a:r>
            <a:r>
              <a:rPr lang="en-US" sz="1600" dirty="0" smtClean="0"/>
              <a:t>Animals</a:t>
            </a:r>
            <a:r>
              <a:rPr lang="en-US" sz="1600" dirty="0"/>
              <a:t>/plants</a:t>
            </a:r>
          </a:p>
          <a:p>
            <a:r>
              <a:rPr lang="en-US" sz="1600" dirty="0" smtClean="0"/>
              <a:t> 3 Gene expression </a:t>
            </a:r>
            <a:r>
              <a:rPr lang="en-US" sz="1600" dirty="0"/>
              <a:t>			</a:t>
            </a:r>
            <a:r>
              <a:rPr lang="en-US" sz="1600" dirty="0" smtClean="0"/>
              <a:t>		Animals/Plants</a:t>
            </a:r>
          </a:p>
          <a:p>
            <a:r>
              <a:rPr lang="en-US" sz="1600" dirty="0"/>
              <a:t> 2 </a:t>
            </a:r>
            <a:r>
              <a:rPr lang="en-US" sz="1600" dirty="0" err="1"/>
              <a:t>RNAseq</a:t>
            </a:r>
            <a:r>
              <a:rPr lang="en-US" sz="1600" dirty="0"/>
              <a:t> method development 	</a:t>
            </a:r>
            <a:r>
              <a:rPr lang="en-US" sz="1600" dirty="0" smtClean="0"/>
              <a:t>	</a:t>
            </a:r>
            <a:r>
              <a:rPr lang="en-US" sz="1600" dirty="0"/>
              <a:t>	Universal</a:t>
            </a:r>
          </a:p>
          <a:p>
            <a:r>
              <a:rPr lang="en-US" sz="1600" dirty="0" smtClean="0"/>
              <a:t> 1 </a:t>
            </a:r>
            <a:r>
              <a:rPr lang="en-US" sz="1600" dirty="0" err="1" smtClean="0"/>
              <a:t>RNAseq</a:t>
            </a:r>
            <a:r>
              <a:rPr lang="en-US" sz="1600" dirty="0" smtClean="0"/>
              <a:t> + proteomics				Fungus</a:t>
            </a:r>
          </a:p>
          <a:p>
            <a:r>
              <a:rPr lang="en-US" sz="1600" dirty="0"/>
              <a:t> 1 </a:t>
            </a:r>
            <a:r>
              <a:rPr lang="en-US" sz="1600" dirty="0" err="1"/>
              <a:t>Metagenomics</a:t>
            </a:r>
            <a:r>
              <a:rPr lang="en-US" sz="1600" dirty="0"/>
              <a:t>			</a:t>
            </a:r>
            <a:r>
              <a:rPr lang="en-US" sz="1600" dirty="0" smtClean="0"/>
              <a:t>		Human </a:t>
            </a:r>
            <a:r>
              <a:rPr lang="en-US" sz="1600" dirty="0" err="1"/>
              <a:t>microbiota</a:t>
            </a:r>
            <a:r>
              <a:rPr lang="en-US" sz="1600" dirty="0" smtClean="0"/>
              <a:t>  </a:t>
            </a:r>
          </a:p>
          <a:p>
            <a:r>
              <a:rPr lang="en-US" sz="1600" dirty="0" smtClean="0"/>
              <a:t> </a:t>
            </a:r>
            <a:r>
              <a:rPr lang="en-US" sz="1600" u="sng" dirty="0" smtClean="0"/>
              <a:t>1</a:t>
            </a:r>
            <a:r>
              <a:rPr lang="en-US" sz="1600" dirty="0" smtClean="0"/>
              <a:t> Non-coding RNA					Bacteria</a:t>
            </a:r>
          </a:p>
          <a:p>
            <a:r>
              <a:rPr lang="en-US" sz="1600" dirty="0" smtClean="0"/>
              <a:t> </a:t>
            </a:r>
            <a:r>
              <a:rPr lang="en-US" sz="1600" b="1" dirty="0" smtClean="0"/>
              <a:t>17</a:t>
            </a:r>
            <a:endParaRPr lang="en-US" sz="1600" b="1" dirty="0"/>
          </a:p>
        </p:txBody>
      </p:sp>
      <p:pic>
        <p:nvPicPr>
          <p:cNvPr id="7" name="Picture 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8960" y="3300900"/>
            <a:ext cx="1728278" cy="97019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9366" y="3791275"/>
            <a:ext cx="1080714" cy="776149"/>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2100" y="4388395"/>
            <a:ext cx="1404066" cy="1053049"/>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5977" y="5316367"/>
            <a:ext cx="866912" cy="785811"/>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2048" y="4179350"/>
            <a:ext cx="1362216" cy="878629"/>
          </a:xfrm>
          <a:prstGeom prst="rect">
            <a:avLst/>
          </a:prstGeom>
        </p:spPr>
      </p:pic>
    </p:spTree>
    <p:extLst>
      <p:ext uri="{BB962C8B-B14F-4D97-AF65-F5344CB8AC3E}">
        <p14:creationId xmlns:p14="http://schemas.microsoft.com/office/powerpoint/2010/main" val="35927036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Happy users, high demand</a:t>
            </a:r>
            <a:endParaRPr lang="en-US" dirty="0"/>
          </a:p>
        </p:txBody>
      </p:sp>
      <p:pic>
        <p:nvPicPr>
          <p:cNvPr id="6" name="Picture 5" descr="StatsApril201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35688" y="1628800"/>
            <a:ext cx="2808312" cy="3969441"/>
          </a:xfrm>
          <a:prstGeom prst="rect">
            <a:avLst/>
          </a:prstGeom>
        </p:spPr>
      </p:pic>
      <p:grpSp>
        <p:nvGrpSpPr>
          <p:cNvPr id="7" name="Group 6"/>
          <p:cNvGrpSpPr/>
          <p:nvPr/>
        </p:nvGrpSpPr>
        <p:grpSpPr>
          <a:xfrm>
            <a:off x="179512" y="1412776"/>
            <a:ext cx="6120680" cy="4392488"/>
            <a:chOff x="705495" y="548797"/>
            <a:chExt cx="7446892" cy="4768962"/>
          </a:xfrm>
        </p:grpSpPr>
        <p:sp>
          <p:nvSpPr>
            <p:cNvPr id="8" name="Rounded Rectangle 7"/>
            <p:cNvSpPr/>
            <p:nvPr/>
          </p:nvSpPr>
          <p:spPr>
            <a:xfrm>
              <a:off x="705495" y="548797"/>
              <a:ext cx="7446892" cy="4594213"/>
            </a:xfrm>
            <a:prstGeom prst="roundRect">
              <a:avLst/>
            </a:prstGeom>
            <a:noFill/>
            <a:ln w="28575" cmpd="sng">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hart 8"/>
            <p:cNvGraphicFramePr>
              <a:graphicFrameLocks/>
            </p:cNvGraphicFramePr>
            <p:nvPr>
              <p:extLst>
                <p:ext uri="{D42A27DB-BD31-4B8C-83A1-F6EECF244321}">
                  <p14:modId xmlns:p14="http://schemas.microsoft.com/office/powerpoint/2010/main" val="2456527807"/>
                </p:ext>
              </p:extLst>
            </p:nvPr>
          </p:nvGraphicFramePr>
          <p:xfrm>
            <a:off x="880716" y="1105141"/>
            <a:ext cx="6738631" cy="42126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613066" y="710561"/>
              <a:ext cx="3660776" cy="441643"/>
            </a:xfrm>
            <a:prstGeom prst="rect">
              <a:avLst/>
            </a:prstGeom>
            <a:noFill/>
          </p:spPr>
          <p:txBody>
            <a:bodyPr wrap="none" rtlCol="0">
              <a:spAutoFit/>
            </a:bodyPr>
            <a:lstStyle/>
            <a:p>
              <a:pPr algn="ctr"/>
              <a:r>
                <a:rPr lang="en-US" sz="2000" b="1" dirty="0" smtClean="0"/>
                <a:t>User evaluation April 2015</a:t>
              </a:r>
              <a:endParaRPr lang="en-US" sz="2000" b="1" dirty="0"/>
            </a:p>
          </p:txBody>
        </p:sp>
      </p:grpSp>
    </p:spTree>
    <p:extLst>
      <p:ext uri="{BB962C8B-B14F-4D97-AF65-F5344CB8AC3E}">
        <p14:creationId xmlns:p14="http://schemas.microsoft.com/office/powerpoint/2010/main" val="33710650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57550"/>
          </a:xfrm>
        </p:spPr>
        <p:txBody>
          <a:bodyPr/>
          <a:lstStyle/>
          <a:p>
            <a:r>
              <a:rPr lang="sv-SE" dirty="0" err="1" smtClean="0"/>
              <a:t>Scientific</a:t>
            </a:r>
            <a:r>
              <a:rPr lang="sv-SE" dirty="0" smtClean="0"/>
              <a:t> </a:t>
            </a:r>
            <a:r>
              <a:rPr lang="sv-SE" dirty="0" err="1" smtClean="0"/>
              <a:t>highlights</a:t>
            </a:r>
            <a:r>
              <a:rPr lang="sv-SE" dirty="0" smtClean="0"/>
              <a:t> 2014/2015</a:t>
            </a:r>
            <a:endParaRPr lang="sv-SE" dirty="0"/>
          </a:p>
        </p:txBody>
      </p:sp>
      <p:sp>
        <p:nvSpPr>
          <p:cNvPr id="3" name="Content Placeholder 2"/>
          <p:cNvSpPr>
            <a:spLocks noGrp="1"/>
          </p:cNvSpPr>
          <p:nvPr>
            <p:ph idx="1"/>
          </p:nvPr>
        </p:nvSpPr>
        <p:spPr>
          <a:xfrm>
            <a:off x="213940" y="548680"/>
            <a:ext cx="8606532" cy="5277864"/>
          </a:xfrm>
        </p:spPr>
        <p:txBody>
          <a:bodyPr/>
          <a:lstStyle/>
          <a:p>
            <a:pPr marL="0" indent="0">
              <a:buNone/>
            </a:pPr>
            <a:r>
              <a:rPr lang="sv-SE" sz="1100" b="1" dirty="0" err="1" smtClean="0">
                <a:solidFill>
                  <a:schemeClr val="tx2">
                    <a:lumMod val="60000"/>
                    <a:lumOff val="40000"/>
                  </a:schemeClr>
                </a:solidFill>
              </a:rPr>
              <a:t>Methods</a:t>
            </a:r>
            <a:endParaRPr lang="sv-SE" sz="1100" b="1" dirty="0" smtClean="0">
              <a:solidFill>
                <a:schemeClr val="tx2">
                  <a:lumMod val="60000"/>
                  <a:lumOff val="40000"/>
                </a:schemeClr>
              </a:solidFill>
            </a:endParaRPr>
          </a:p>
          <a:p>
            <a:r>
              <a:rPr lang="en-GB" sz="1100" b="1" dirty="0" err="1"/>
              <a:t>Boekel</a:t>
            </a:r>
            <a:r>
              <a:rPr lang="en-GB" sz="1100" b="1" dirty="0"/>
              <a:t> J</a:t>
            </a:r>
            <a:r>
              <a:rPr lang="en-GB" sz="1100" dirty="0"/>
              <a:t>, Chilton  JM, Cooke IR, </a:t>
            </a:r>
            <a:r>
              <a:rPr lang="en-GB" sz="1100" dirty="0" err="1"/>
              <a:t>Horvatovich</a:t>
            </a:r>
            <a:r>
              <a:rPr lang="en-GB" sz="1100" dirty="0"/>
              <a:t> PL, </a:t>
            </a:r>
            <a:r>
              <a:rPr lang="en-GB" sz="1100" dirty="0" err="1"/>
              <a:t>Jagtap</a:t>
            </a:r>
            <a:r>
              <a:rPr lang="en-GB" sz="1100" dirty="0"/>
              <a:t> PD, </a:t>
            </a:r>
            <a:r>
              <a:rPr lang="en-GB" sz="1100" dirty="0" err="1"/>
              <a:t>Kall</a:t>
            </a:r>
            <a:r>
              <a:rPr lang="en-GB" sz="1100" dirty="0"/>
              <a:t> L, </a:t>
            </a:r>
            <a:r>
              <a:rPr lang="en-GB" sz="1100" dirty="0" err="1"/>
              <a:t>Lehtio</a:t>
            </a:r>
            <a:r>
              <a:rPr lang="en-GB" sz="1100" dirty="0"/>
              <a:t> J, </a:t>
            </a:r>
            <a:r>
              <a:rPr lang="en-GB" sz="1100" dirty="0" err="1"/>
              <a:t>Lukasse</a:t>
            </a:r>
            <a:r>
              <a:rPr lang="en-GB" sz="1100" dirty="0"/>
              <a:t> P, </a:t>
            </a:r>
            <a:r>
              <a:rPr lang="en-GB" sz="1100" dirty="0" err="1"/>
              <a:t>Moerland</a:t>
            </a:r>
            <a:r>
              <a:rPr lang="en-GB" sz="1100" dirty="0"/>
              <a:t>  PD, Griffin TJ (2015) Multi-</a:t>
            </a:r>
            <a:r>
              <a:rPr lang="en-GB" sz="1100" dirty="0" err="1"/>
              <a:t>omic</a:t>
            </a:r>
            <a:r>
              <a:rPr lang="en-GB" sz="1100" dirty="0"/>
              <a:t> data analysis using Galaxy. </a:t>
            </a:r>
            <a:r>
              <a:rPr lang="en-GB" sz="1100" i="1" dirty="0"/>
              <a:t>Nat. </a:t>
            </a:r>
            <a:r>
              <a:rPr lang="en-GB" sz="1100" i="1" dirty="0" err="1"/>
              <a:t>Biotechnol</a:t>
            </a:r>
            <a:r>
              <a:rPr lang="en-GB" sz="1100" i="1" dirty="0"/>
              <a:t>.</a:t>
            </a:r>
            <a:r>
              <a:rPr lang="en-GB" sz="1100" dirty="0"/>
              <a:t>, 33:137–139.</a:t>
            </a:r>
          </a:p>
          <a:p>
            <a:r>
              <a:rPr lang="en-GB" sz="1100" dirty="0" err="1" smtClean="0"/>
              <a:t>Branca</a:t>
            </a:r>
            <a:r>
              <a:rPr lang="en-GB" sz="1100" dirty="0" smtClean="0"/>
              <a:t> </a:t>
            </a:r>
            <a:r>
              <a:rPr lang="en-GB" sz="1100" dirty="0"/>
              <a:t>RM, </a:t>
            </a:r>
            <a:r>
              <a:rPr lang="en-GB" sz="1100" dirty="0" err="1"/>
              <a:t>Orre</a:t>
            </a:r>
            <a:r>
              <a:rPr lang="en-GB" sz="1100" dirty="0"/>
              <a:t> LM, Johansson HJ, </a:t>
            </a:r>
            <a:r>
              <a:rPr lang="en-GB" sz="1100" dirty="0" err="1"/>
              <a:t>Granholm</a:t>
            </a:r>
            <a:r>
              <a:rPr lang="en-GB" sz="1100" dirty="0"/>
              <a:t> V, </a:t>
            </a:r>
            <a:r>
              <a:rPr lang="en-GB" sz="1100" b="1" dirty="0"/>
              <a:t>Huss M</a:t>
            </a:r>
            <a:r>
              <a:rPr lang="en-GB" sz="1100" dirty="0"/>
              <a:t>, Perez-</a:t>
            </a:r>
            <a:r>
              <a:rPr lang="en-GB" sz="1100" dirty="0" err="1"/>
              <a:t>Bercoff</a:t>
            </a:r>
            <a:r>
              <a:rPr lang="en-GB" sz="1100" dirty="0"/>
              <a:t> A., </a:t>
            </a:r>
            <a:r>
              <a:rPr lang="en-GB" sz="1100" dirty="0" err="1"/>
              <a:t>Forshed</a:t>
            </a:r>
            <a:r>
              <a:rPr lang="en-GB" sz="1100" dirty="0"/>
              <a:t> J, </a:t>
            </a:r>
            <a:r>
              <a:rPr lang="en-GB" sz="1100" dirty="0" err="1"/>
              <a:t>Kall</a:t>
            </a:r>
            <a:r>
              <a:rPr lang="en-GB" sz="1100" dirty="0"/>
              <a:t> L, </a:t>
            </a:r>
            <a:r>
              <a:rPr lang="en-GB" sz="1100" dirty="0" err="1"/>
              <a:t>Lehtio</a:t>
            </a:r>
            <a:r>
              <a:rPr lang="en-GB" sz="1100" dirty="0"/>
              <a:t> J (2014) </a:t>
            </a:r>
            <a:r>
              <a:rPr lang="en-GB" sz="1100" dirty="0" err="1"/>
              <a:t>HiRIEF</a:t>
            </a:r>
            <a:r>
              <a:rPr lang="en-GB" sz="1100" dirty="0"/>
              <a:t> LC-MS enables deep proteome coverage and unbiased </a:t>
            </a:r>
            <a:r>
              <a:rPr lang="en-GB" sz="1100" dirty="0" err="1"/>
              <a:t>proteogenomics</a:t>
            </a:r>
            <a:r>
              <a:rPr lang="en-GB" sz="1100" dirty="0"/>
              <a:t>. </a:t>
            </a:r>
            <a:r>
              <a:rPr lang="en-GB" sz="1100" i="1" dirty="0"/>
              <a:t>Nat. Methods</a:t>
            </a:r>
            <a:r>
              <a:rPr lang="en-GB" sz="1100" dirty="0"/>
              <a:t>, </a:t>
            </a:r>
            <a:r>
              <a:rPr lang="en-GB" sz="1100" b="1" dirty="0"/>
              <a:t>11</a:t>
            </a:r>
            <a:r>
              <a:rPr lang="en-GB" sz="1100" dirty="0"/>
              <a:t>, 59–62</a:t>
            </a:r>
            <a:r>
              <a:rPr lang="en-GB" sz="1100" dirty="0" smtClean="0"/>
              <a:t>.</a:t>
            </a:r>
            <a:r>
              <a:rPr lang="sv-SE" sz="1100" dirty="0"/>
              <a:t> </a:t>
            </a:r>
            <a:endParaRPr lang="sv-SE" sz="1100" dirty="0" smtClean="0"/>
          </a:p>
          <a:p>
            <a:r>
              <a:rPr lang="sv-SE" sz="1100" dirty="0" smtClean="0"/>
              <a:t>Alneberg </a:t>
            </a:r>
            <a:r>
              <a:rPr lang="sv-SE" sz="1100" dirty="0"/>
              <a:t>J, Bjarnason BS, </a:t>
            </a:r>
            <a:r>
              <a:rPr lang="sv-SE" sz="1100" b="1" dirty="0"/>
              <a:t>de </a:t>
            </a:r>
            <a:r>
              <a:rPr lang="sv-SE" sz="1100" b="1" dirty="0" err="1"/>
              <a:t>Bruijn</a:t>
            </a:r>
            <a:r>
              <a:rPr lang="sv-SE" sz="1100" b="1" dirty="0"/>
              <a:t> I</a:t>
            </a:r>
            <a:r>
              <a:rPr lang="sv-SE" sz="1100" dirty="0"/>
              <a:t>, Schirmer M, Quick J, </a:t>
            </a:r>
            <a:r>
              <a:rPr lang="sv-SE" sz="1100" dirty="0" err="1"/>
              <a:t>Ijaz</a:t>
            </a:r>
            <a:r>
              <a:rPr lang="sv-SE" sz="1100" dirty="0"/>
              <a:t> UZ, Lahti L, Loman NJ, Andersson AF, </a:t>
            </a:r>
            <a:r>
              <a:rPr lang="sv-SE" sz="1100" dirty="0" err="1"/>
              <a:t>Quince</a:t>
            </a:r>
            <a:r>
              <a:rPr lang="sv-SE" sz="1100" dirty="0"/>
              <a:t> C (2014) </a:t>
            </a:r>
            <a:r>
              <a:rPr lang="sv-SE" sz="1100" dirty="0" err="1"/>
              <a:t>Binning</a:t>
            </a:r>
            <a:r>
              <a:rPr lang="sv-SE" sz="1100" dirty="0"/>
              <a:t> </a:t>
            </a:r>
            <a:r>
              <a:rPr lang="sv-SE" sz="1100" dirty="0" err="1"/>
              <a:t>metagenomic</a:t>
            </a:r>
            <a:r>
              <a:rPr lang="sv-SE" sz="1100" dirty="0"/>
              <a:t> </a:t>
            </a:r>
            <a:r>
              <a:rPr lang="sv-SE" sz="1100" dirty="0" err="1"/>
              <a:t>contigs</a:t>
            </a:r>
            <a:r>
              <a:rPr lang="sv-SE" sz="1100" dirty="0"/>
              <a:t> by </a:t>
            </a:r>
            <a:r>
              <a:rPr lang="sv-SE" sz="1100" dirty="0" err="1"/>
              <a:t>coverage</a:t>
            </a:r>
            <a:r>
              <a:rPr lang="sv-SE" sz="1100" dirty="0"/>
              <a:t> and </a:t>
            </a:r>
            <a:r>
              <a:rPr lang="sv-SE" sz="1100" dirty="0" err="1"/>
              <a:t>composition</a:t>
            </a:r>
            <a:r>
              <a:rPr lang="sv-SE" sz="1100" dirty="0"/>
              <a:t>. </a:t>
            </a:r>
            <a:r>
              <a:rPr lang="sv-SE" sz="1100" i="1" dirty="0"/>
              <a:t>Nat. </a:t>
            </a:r>
            <a:r>
              <a:rPr lang="sv-SE" sz="1100" i="1" dirty="0" err="1"/>
              <a:t>Methods</a:t>
            </a:r>
            <a:r>
              <a:rPr lang="sv-SE" sz="1100" dirty="0"/>
              <a:t>, 11:1144–1146</a:t>
            </a:r>
            <a:r>
              <a:rPr lang="sv-SE" sz="1100" dirty="0" smtClean="0"/>
              <a:t>.</a:t>
            </a:r>
            <a:endParaRPr lang="sv-SE" sz="1100" b="1" dirty="0" smtClean="0">
              <a:solidFill>
                <a:srgbClr val="558ED5"/>
              </a:solidFill>
            </a:endParaRPr>
          </a:p>
          <a:p>
            <a:pPr marL="0" indent="0">
              <a:buNone/>
            </a:pPr>
            <a:r>
              <a:rPr lang="sv-SE" sz="1100" b="1" dirty="0" smtClean="0">
                <a:solidFill>
                  <a:srgbClr val="558ED5"/>
                </a:solidFill>
              </a:rPr>
              <a:t>Evolution and </a:t>
            </a:r>
            <a:r>
              <a:rPr lang="sv-SE" sz="1100" b="1" dirty="0" err="1" smtClean="0">
                <a:solidFill>
                  <a:srgbClr val="558ED5"/>
                </a:solidFill>
              </a:rPr>
              <a:t>biodiversity</a:t>
            </a:r>
            <a:endParaRPr lang="sv-SE" sz="1100" b="1" dirty="0" smtClean="0">
              <a:solidFill>
                <a:srgbClr val="558ED5"/>
              </a:solidFill>
            </a:endParaRPr>
          </a:p>
          <a:p>
            <a:r>
              <a:rPr lang="en-GB" sz="1100" dirty="0" err="1"/>
              <a:t>Poelstra</a:t>
            </a:r>
            <a:r>
              <a:rPr lang="en-GB" sz="1100" dirty="0"/>
              <a:t> JW, Vijay N, </a:t>
            </a:r>
            <a:r>
              <a:rPr lang="en-GB" sz="1100" dirty="0" err="1"/>
              <a:t>Bossu</a:t>
            </a:r>
            <a:r>
              <a:rPr lang="en-GB" sz="1100" dirty="0"/>
              <a:t> CM, </a:t>
            </a:r>
            <a:r>
              <a:rPr lang="en-GB" sz="1100" b="1" dirty="0"/>
              <a:t>Lantz H</a:t>
            </a:r>
            <a:r>
              <a:rPr lang="en-GB" sz="1100" dirty="0"/>
              <a:t>, </a:t>
            </a:r>
            <a:r>
              <a:rPr lang="en-GB" sz="1100" dirty="0" err="1"/>
              <a:t>Ryll</a:t>
            </a:r>
            <a:r>
              <a:rPr lang="en-GB" sz="1100" dirty="0"/>
              <a:t> B, Muller I, </a:t>
            </a:r>
            <a:r>
              <a:rPr lang="en-GB" sz="1100" dirty="0" err="1"/>
              <a:t>Baglione</a:t>
            </a:r>
            <a:r>
              <a:rPr lang="en-GB" sz="1100" dirty="0"/>
              <a:t> V, </a:t>
            </a:r>
            <a:r>
              <a:rPr lang="en-GB" sz="1100" b="1" dirty="0" err="1"/>
              <a:t>Unneberg</a:t>
            </a:r>
            <a:r>
              <a:rPr lang="en-GB" sz="1100" b="1" dirty="0"/>
              <a:t> P</a:t>
            </a:r>
            <a:r>
              <a:rPr lang="en-GB" sz="1100" dirty="0"/>
              <a:t>, </a:t>
            </a:r>
            <a:r>
              <a:rPr lang="en-GB" sz="1100" dirty="0" err="1"/>
              <a:t>Wikelski</a:t>
            </a:r>
            <a:r>
              <a:rPr lang="en-GB" sz="1100" dirty="0"/>
              <a:t> M, </a:t>
            </a:r>
            <a:r>
              <a:rPr lang="en-GB" sz="1100" b="1" dirty="0" err="1"/>
              <a:t>Grabherr</a:t>
            </a:r>
            <a:r>
              <a:rPr lang="en-GB" sz="1100" b="1" dirty="0"/>
              <a:t> MG</a:t>
            </a:r>
            <a:r>
              <a:rPr lang="en-GB" sz="1100" dirty="0"/>
              <a:t>, Wolf JB (2014) The genomic landscape underlying phenotypic integrity in the face of gene flow in crows. </a:t>
            </a:r>
            <a:r>
              <a:rPr lang="en-GB" sz="1100" i="1" dirty="0"/>
              <a:t>Science</a:t>
            </a:r>
            <a:r>
              <a:rPr lang="en-GB" sz="1100" dirty="0"/>
              <a:t>, 344:1410-</a:t>
            </a:r>
            <a:r>
              <a:rPr lang="en-GB" sz="1100" dirty="0" smtClean="0"/>
              <a:t>1414</a:t>
            </a:r>
            <a:endParaRPr lang="en-US" sz="1100" b="1" dirty="0" smtClean="0"/>
          </a:p>
          <a:p>
            <a:r>
              <a:rPr lang="en-US" sz="1100" b="1" dirty="0"/>
              <a:t>M</a:t>
            </a:r>
            <a:r>
              <a:rPr lang="en-US" sz="1100" b="1" dirty="0" smtClean="0"/>
              <a:t>artinez </a:t>
            </a:r>
            <a:r>
              <a:rPr lang="en-US" sz="1100" b="1" dirty="0"/>
              <a:t>Barrio A*</a:t>
            </a:r>
            <a:r>
              <a:rPr lang="en-US" sz="1100" dirty="0"/>
              <a:t>, </a:t>
            </a:r>
            <a:r>
              <a:rPr lang="en-US" sz="1100" dirty="0" err="1"/>
              <a:t>Lamichhaney</a:t>
            </a:r>
            <a:r>
              <a:rPr lang="en-US" sz="1100" dirty="0"/>
              <a:t> S*, Fan G*, </a:t>
            </a:r>
            <a:r>
              <a:rPr lang="en-US" sz="1100" dirty="0" err="1"/>
              <a:t>Pettersson</a:t>
            </a:r>
            <a:r>
              <a:rPr lang="en-US" sz="1100" dirty="0"/>
              <a:t> M, </a:t>
            </a:r>
            <a:r>
              <a:rPr lang="en-US" sz="1100" dirty="0" err="1"/>
              <a:t>Rafati</a:t>
            </a:r>
            <a:r>
              <a:rPr lang="en-US" sz="1100" dirty="0"/>
              <a:t> N,  Zhang H, </a:t>
            </a:r>
            <a:r>
              <a:rPr lang="en-US" sz="1100" b="1" dirty="0" err="1"/>
              <a:t>Dainat</a:t>
            </a:r>
            <a:r>
              <a:rPr lang="en-US" sz="1100" b="1" dirty="0"/>
              <a:t> J</a:t>
            </a:r>
            <a:r>
              <a:rPr lang="en-US" sz="1100" dirty="0"/>
              <a:t>, </a:t>
            </a:r>
            <a:r>
              <a:rPr lang="en-US" sz="1100" b="1" dirty="0"/>
              <a:t>Ekman D</a:t>
            </a:r>
            <a:r>
              <a:rPr lang="en-US" sz="1100" dirty="0"/>
              <a:t>, </a:t>
            </a:r>
            <a:r>
              <a:rPr lang="en-US" sz="1100" b="1" dirty="0" err="1"/>
              <a:t>Höppner</a:t>
            </a:r>
            <a:r>
              <a:rPr lang="en-US" sz="1100" b="1" dirty="0"/>
              <a:t> D</a:t>
            </a:r>
            <a:r>
              <a:rPr lang="en-US" sz="1100" dirty="0"/>
              <a:t>,  </a:t>
            </a:r>
            <a:r>
              <a:rPr lang="en-US" sz="1100" dirty="0" err="1"/>
              <a:t>Jern</a:t>
            </a:r>
            <a:r>
              <a:rPr lang="en-US" sz="1100" dirty="0"/>
              <a:t> P, </a:t>
            </a:r>
            <a:r>
              <a:rPr lang="en-US" sz="1100" b="1" dirty="0"/>
              <a:t>Martin M</a:t>
            </a:r>
            <a:r>
              <a:rPr lang="en-US" sz="1100" dirty="0"/>
              <a:t>, </a:t>
            </a:r>
            <a:r>
              <a:rPr lang="en-US" sz="1100" b="1" dirty="0"/>
              <a:t>Nystedt B</a:t>
            </a:r>
            <a:r>
              <a:rPr lang="en-US" sz="1100" dirty="0"/>
              <a:t>, Liu X, Chen W, Liang X, Shi C, Fu Y, Ma K, Zhan X, </a:t>
            </a:r>
            <a:r>
              <a:rPr lang="en-US" sz="1100" dirty="0" err="1"/>
              <a:t>Feng</a:t>
            </a:r>
            <a:r>
              <a:rPr lang="en-US" sz="1100" dirty="0"/>
              <a:t> C, Gustafson U, Rubin C-</a:t>
            </a:r>
            <a:r>
              <a:rPr lang="en-US" sz="1100" dirty="0" smtClean="0"/>
              <a:t>J, </a:t>
            </a:r>
            <a:r>
              <a:rPr lang="en-US" sz="1100" dirty="0"/>
              <a:t>Blass M, </a:t>
            </a:r>
            <a:r>
              <a:rPr lang="en-US" sz="1100" dirty="0" err="1"/>
              <a:t>Casini</a:t>
            </a:r>
            <a:r>
              <a:rPr lang="en-US" sz="1100" dirty="0"/>
              <a:t> M, </a:t>
            </a:r>
            <a:r>
              <a:rPr lang="en-US" sz="1100" dirty="0" err="1"/>
              <a:t>Folkvord</a:t>
            </a:r>
            <a:r>
              <a:rPr lang="en-US" sz="1100" dirty="0"/>
              <a:t> </a:t>
            </a:r>
            <a:r>
              <a:rPr lang="en-US" sz="1100" dirty="0" err="1"/>
              <a:t>A,Laikre</a:t>
            </a:r>
            <a:r>
              <a:rPr lang="en-US" sz="1100" dirty="0"/>
              <a:t> L, Ryman N, Ming-Yuen Lee S, </a:t>
            </a:r>
            <a:r>
              <a:rPr lang="en-US" sz="1100" dirty="0" err="1"/>
              <a:t>Xu</a:t>
            </a:r>
            <a:r>
              <a:rPr lang="en-US" sz="1100" dirty="0"/>
              <a:t> X, </a:t>
            </a:r>
            <a:r>
              <a:rPr lang="en-US" sz="1100" dirty="0" err="1"/>
              <a:t>Andersson</a:t>
            </a:r>
            <a:r>
              <a:rPr lang="en-US" sz="1100" dirty="0"/>
              <a:t> L (2015) The Atlantic herring genome – the genetic architecture underlying ecological adaptation (</a:t>
            </a:r>
            <a:r>
              <a:rPr lang="en-US" sz="1100" i="1" dirty="0"/>
              <a:t>Nature, in review</a:t>
            </a:r>
            <a:r>
              <a:rPr lang="en-US" sz="1100" dirty="0"/>
              <a:t>) </a:t>
            </a:r>
            <a:endParaRPr lang="en-US" sz="1100" dirty="0" smtClean="0"/>
          </a:p>
          <a:p>
            <a:pPr lvl="0"/>
            <a:r>
              <a:rPr lang="en-US" sz="1100" dirty="0" err="1" smtClean="0"/>
              <a:t>Steige</a:t>
            </a:r>
            <a:r>
              <a:rPr lang="en-US" sz="1100" dirty="0" smtClean="0"/>
              <a:t> </a:t>
            </a:r>
            <a:r>
              <a:rPr lang="en-US" sz="1100" dirty="0"/>
              <a:t>KA, </a:t>
            </a:r>
            <a:r>
              <a:rPr lang="en-US" sz="1100" b="1" dirty="0" err="1"/>
              <a:t>Reimegård</a:t>
            </a:r>
            <a:r>
              <a:rPr lang="en-US" sz="1100" b="1" dirty="0"/>
              <a:t> J</a:t>
            </a:r>
            <a:r>
              <a:rPr lang="en-US" sz="1100" dirty="0"/>
              <a:t>, Koenig D, </a:t>
            </a:r>
            <a:r>
              <a:rPr lang="en-US" sz="1100" dirty="0" err="1"/>
              <a:t>Scofield</a:t>
            </a:r>
            <a:r>
              <a:rPr lang="en-US" sz="1100" dirty="0"/>
              <a:t> DG, </a:t>
            </a:r>
            <a:r>
              <a:rPr lang="en-US" sz="1100" dirty="0" err="1"/>
              <a:t>Slotte</a:t>
            </a:r>
            <a:r>
              <a:rPr lang="en-US" sz="1100" dirty="0"/>
              <a:t> T (2015) Analysis of allele-specific expression reveals </a:t>
            </a:r>
            <a:r>
              <a:rPr lang="en-US" sz="1100" i="1" dirty="0" err="1"/>
              <a:t>cis</a:t>
            </a:r>
            <a:r>
              <a:rPr lang="en-US" sz="1100" i="1" dirty="0"/>
              <a:t>-</a:t>
            </a:r>
            <a:r>
              <a:rPr lang="en-US" sz="1100" dirty="0"/>
              <a:t>regulatory changes associated with a recent mating system shift and floral adaptation in </a:t>
            </a:r>
            <a:r>
              <a:rPr lang="en-US" sz="1100" i="1" dirty="0" err="1"/>
              <a:t>Capsella</a:t>
            </a:r>
            <a:r>
              <a:rPr lang="en-US" sz="1100" dirty="0"/>
              <a:t> (2015) (</a:t>
            </a:r>
            <a:r>
              <a:rPr lang="en-US" sz="1100" i="1" dirty="0"/>
              <a:t>Mol. Biol. </a:t>
            </a:r>
            <a:r>
              <a:rPr lang="en-US" sz="1100" i="1" dirty="0" err="1"/>
              <a:t>Evo</a:t>
            </a:r>
            <a:r>
              <a:rPr lang="en-US" sz="1100" i="1" dirty="0"/>
              <a:t>.</a:t>
            </a:r>
            <a:r>
              <a:rPr lang="en-US" sz="1100" dirty="0"/>
              <a:t>, submitted</a:t>
            </a:r>
            <a:r>
              <a:rPr lang="en-US" sz="1100" dirty="0" smtClean="0"/>
              <a:t>)</a:t>
            </a:r>
            <a:endParaRPr lang="en-GB" sz="1100" b="1" dirty="0" smtClean="0">
              <a:solidFill>
                <a:srgbClr val="558ED5"/>
              </a:solidFill>
            </a:endParaRPr>
          </a:p>
          <a:p>
            <a:pPr marL="0" lvl="0" indent="0">
              <a:buNone/>
            </a:pPr>
            <a:r>
              <a:rPr lang="en-GB" sz="1100" b="1" dirty="0" smtClean="0">
                <a:solidFill>
                  <a:srgbClr val="558ED5"/>
                </a:solidFill>
              </a:rPr>
              <a:t>Medical research </a:t>
            </a:r>
            <a:endParaRPr lang="sv-SE" sz="1100" b="1" dirty="0">
              <a:solidFill>
                <a:srgbClr val="558ED5"/>
              </a:solidFill>
            </a:endParaRPr>
          </a:p>
          <a:p>
            <a:pPr lvl="0"/>
            <a:r>
              <a:rPr lang="sv-SE" sz="1100" dirty="0" err="1"/>
              <a:t>Alkasalias</a:t>
            </a:r>
            <a:r>
              <a:rPr lang="sv-SE" sz="1100" dirty="0"/>
              <a:t> T, </a:t>
            </a:r>
            <a:r>
              <a:rPr lang="sv-SE" sz="1100" dirty="0" err="1"/>
              <a:t>Flaberg</a:t>
            </a:r>
            <a:r>
              <a:rPr lang="sv-SE" sz="1100" dirty="0"/>
              <a:t> E, </a:t>
            </a:r>
            <a:r>
              <a:rPr lang="sv-SE" sz="1100" dirty="0" err="1"/>
              <a:t>Kashuba</a:t>
            </a:r>
            <a:r>
              <a:rPr lang="sv-SE" sz="1100" dirty="0"/>
              <a:t> V, </a:t>
            </a:r>
            <a:r>
              <a:rPr lang="sv-SE" sz="1100" b="1" dirty="0" err="1"/>
              <a:t>Alexeyenko</a:t>
            </a:r>
            <a:r>
              <a:rPr lang="sv-SE" sz="1100" b="1" dirty="0"/>
              <a:t> A</a:t>
            </a:r>
            <a:r>
              <a:rPr lang="sv-SE" sz="1100" dirty="0"/>
              <a:t>, </a:t>
            </a:r>
            <a:r>
              <a:rPr lang="sv-SE" sz="1100" dirty="0" err="1"/>
              <a:t>Pavlova</a:t>
            </a:r>
            <a:r>
              <a:rPr lang="sv-SE" sz="1100" dirty="0"/>
              <a:t> T, </a:t>
            </a:r>
            <a:r>
              <a:rPr lang="sv-SE" sz="1100" dirty="0" err="1"/>
              <a:t>Savchenko</a:t>
            </a:r>
            <a:r>
              <a:rPr lang="sv-SE" sz="1100" dirty="0"/>
              <a:t> A, </a:t>
            </a:r>
            <a:r>
              <a:rPr lang="sv-SE" sz="1100" dirty="0" err="1"/>
              <a:t>Szekely</a:t>
            </a:r>
            <a:r>
              <a:rPr lang="sv-SE" sz="1100" dirty="0"/>
              <a:t> L, Klein G, </a:t>
            </a:r>
            <a:r>
              <a:rPr lang="sv-SE" sz="1100" dirty="0" err="1"/>
              <a:t>Guven</a:t>
            </a:r>
            <a:r>
              <a:rPr lang="sv-SE" sz="1100" dirty="0"/>
              <a:t> H (2014) Inhibition </a:t>
            </a:r>
            <a:r>
              <a:rPr lang="sv-SE" sz="1100" dirty="0" err="1"/>
              <a:t>of</a:t>
            </a:r>
            <a:r>
              <a:rPr lang="sv-SE" sz="1100" dirty="0"/>
              <a:t> </a:t>
            </a:r>
            <a:r>
              <a:rPr lang="sv-SE" sz="1100" dirty="0" err="1"/>
              <a:t>tumor</a:t>
            </a:r>
            <a:r>
              <a:rPr lang="sv-SE" sz="1100" dirty="0"/>
              <a:t> cell </a:t>
            </a:r>
            <a:r>
              <a:rPr lang="sv-SE" sz="1100" dirty="0" err="1"/>
              <a:t>proliferation</a:t>
            </a:r>
            <a:r>
              <a:rPr lang="sv-SE" sz="1100" dirty="0"/>
              <a:t> and </a:t>
            </a:r>
            <a:r>
              <a:rPr lang="sv-SE" sz="1100" dirty="0" err="1"/>
              <a:t>motility</a:t>
            </a:r>
            <a:r>
              <a:rPr lang="sv-SE" sz="1100" dirty="0"/>
              <a:t> by </a:t>
            </a:r>
            <a:r>
              <a:rPr lang="sv-SE" sz="1100" dirty="0" err="1"/>
              <a:t>fibroblasts</a:t>
            </a:r>
            <a:r>
              <a:rPr lang="sv-SE" sz="1100" dirty="0"/>
              <a:t> is </a:t>
            </a:r>
            <a:r>
              <a:rPr lang="sv-SE" sz="1100" dirty="0" err="1"/>
              <a:t>both</a:t>
            </a:r>
            <a:r>
              <a:rPr lang="sv-SE" sz="1100" dirty="0"/>
              <a:t> </a:t>
            </a:r>
            <a:r>
              <a:rPr lang="sv-SE" sz="1100" dirty="0" err="1"/>
              <a:t>contact</a:t>
            </a:r>
            <a:r>
              <a:rPr lang="sv-SE" sz="1100" dirty="0"/>
              <a:t> and </a:t>
            </a:r>
            <a:r>
              <a:rPr lang="sv-SE" sz="1100" dirty="0" err="1"/>
              <a:t>soluble</a:t>
            </a:r>
            <a:r>
              <a:rPr lang="sv-SE" sz="1100" dirty="0"/>
              <a:t> </a:t>
            </a:r>
            <a:r>
              <a:rPr lang="sv-SE" sz="1100" dirty="0" err="1"/>
              <a:t>factor</a:t>
            </a:r>
            <a:r>
              <a:rPr lang="sv-SE" sz="1100" dirty="0"/>
              <a:t> </a:t>
            </a:r>
            <a:r>
              <a:rPr lang="sv-SE" sz="1100" dirty="0" err="1"/>
              <a:t>dependent</a:t>
            </a:r>
            <a:r>
              <a:rPr lang="sv-SE" sz="1100" dirty="0"/>
              <a:t>. </a:t>
            </a:r>
            <a:r>
              <a:rPr lang="sv-SE" sz="1100" i="1" dirty="0"/>
              <a:t>Proc. </a:t>
            </a:r>
            <a:r>
              <a:rPr lang="sv-SE" sz="1100" i="1" dirty="0" err="1"/>
              <a:t>Natl</a:t>
            </a:r>
            <a:r>
              <a:rPr lang="sv-SE" sz="1100" i="1" dirty="0"/>
              <a:t>. </a:t>
            </a:r>
            <a:r>
              <a:rPr lang="sv-SE" sz="1100" i="1" dirty="0" err="1"/>
              <a:t>Acad</a:t>
            </a:r>
            <a:r>
              <a:rPr lang="sv-SE" sz="1100" i="1" dirty="0"/>
              <a:t>. </a:t>
            </a:r>
            <a:r>
              <a:rPr lang="sv-SE" sz="1100" i="1" dirty="0" err="1"/>
              <a:t>Sci</a:t>
            </a:r>
            <a:r>
              <a:rPr lang="sv-SE" sz="1100" i="1" dirty="0"/>
              <a:t>. U.S.A.</a:t>
            </a:r>
            <a:r>
              <a:rPr lang="sv-SE" sz="1100" dirty="0"/>
              <a:t>, </a:t>
            </a:r>
            <a:r>
              <a:rPr lang="sv-SE" sz="1100" b="1" dirty="0"/>
              <a:t>111</a:t>
            </a:r>
            <a:r>
              <a:rPr lang="sv-SE" sz="1100" dirty="0"/>
              <a:t>:17188–17193.</a:t>
            </a:r>
          </a:p>
          <a:p>
            <a:r>
              <a:rPr lang="sv-SE" sz="1100" dirty="0" smtClean="0"/>
              <a:t>Lindqvist </a:t>
            </a:r>
            <a:r>
              <a:rPr lang="sv-SE" sz="1100" dirty="0"/>
              <a:t>CM, Nordlund J, </a:t>
            </a:r>
            <a:r>
              <a:rPr lang="sv-SE" sz="1100" b="1" dirty="0"/>
              <a:t>Ekman D, Johansson A</a:t>
            </a:r>
            <a:r>
              <a:rPr lang="sv-SE" sz="1100" dirty="0"/>
              <a:t>, </a:t>
            </a:r>
            <a:r>
              <a:rPr lang="sv-SE" sz="1100" dirty="0" err="1"/>
              <a:t>Moghadam</a:t>
            </a:r>
            <a:r>
              <a:rPr lang="sv-SE" sz="1100" dirty="0"/>
              <a:t> BT, Raine A, </a:t>
            </a:r>
            <a:r>
              <a:rPr lang="sv-SE" sz="1100" dirty="0" err="1"/>
              <a:t>Overnäs</a:t>
            </a:r>
            <a:r>
              <a:rPr lang="sv-SE" sz="1100" dirty="0"/>
              <a:t> E, Dahlberg J, Wahlberg P, Henriksson N, Abrahamsson J, Frost BM, </a:t>
            </a:r>
            <a:r>
              <a:rPr lang="sv-SE" sz="1100" dirty="0" err="1"/>
              <a:t>Grandér</a:t>
            </a:r>
            <a:r>
              <a:rPr lang="sv-SE" sz="1100" dirty="0"/>
              <a:t> D, Heyman M, Larsson R, Palle J, Söderhäll S, </a:t>
            </a:r>
            <a:r>
              <a:rPr lang="sv-SE" sz="1100" dirty="0" err="1"/>
              <a:t>Forestier</a:t>
            </a:r>
            <a:r>
              <a:rPr lang="sv-SE" sz="1100" dirty="0"/>
              <a:t> E, </a:t>
            </a:r>
            <a:r>
              <a:rPr lang="sv-SE" sz="1100" dirty="0" err="1"/>
              <a:t>Lönnerholm</a:t>
            </a:r>
            <a:r>
              <a:rPr lang="sv-SE" sz="1100" dirty="0"/>
              <a:t> G, Syvänen AC, Berglund EC (2015) </a:t>
            </a:r>
            <a:r>
              <a:rPr lang="en-GB" sz="1100" dirty="0"/>
              <a:t>The Mutational Landscape in </a:t>
            </a:r>
            <a:r>
              <a:rPr lang="en-GB" sz="1100" dirty="0" err="1"/>
              <a:t>Pediatric</a:t>
            </a:r>
            <a:r>
              <a:rPr lang="en-GB" sz="1100" dirty="0"/>
              <a:t> Acute Lymphoblastic </a:t>
            </a:r>
            <a:r>
              <a:rPr lang="en-GB" sz="1100" dirty="0" err="1"/>
              <a:t>Leukemia</a:t>
            </a:r>
            <a:r>
              <a:rPr lang="en-GB" sz="1100" dirty="0"/>
              <a:t> Deciphered by Whole Genome Sequencing. </a:t>
            </a:r>
            <a:r>
              <a:rPr lang="en-GB" sz="1100" i="1" dirty="0"/>
              <a:t>Human Mutation</a:t>
            </a:r>
            <a:r>
              <a:rPr lang="en-GB" sz="1100" dirty="0"/>
              <a:t> 36:118–128</a:t>
            </a:r>
            <a:endParaRPr lang="sv-SE" sz="1100" dirty="0"/>
          </a:p>
          <a:p>
            <a:r>
              <a:rPr lang="sv-SE" sz="1100" dirty="0" err="1" smtClean="0"/>
              <a:t>Einarsdottir</a:t>
            </a:r>
            <a:r>
              <a:rPr lang="sv-SE" sz="1100" dirty="0" smtClean="0"/>
              <a:t> B, Bagge RO, </a:t>
            </a:r>
            <a:r>
              <a:rPr lang="sv-SE" sz="1100" dirty="0" err="1" smtClean="0"/>
              <a:t>Bhadury</a:t>
            </a:r>
            <a:r>
              <a:rPr lang="sv-SE" sz="1100" dirty="0" smtClean="0"/>
              <a:t> J, </a:t>
            </a:r>
            <a:r>
              <a:rPr lang="sv-SE" sz="1100" dirty="0" err="1" smtClean="0"/>
              <a:t>Jespersen</a:t>
            </a:r>
            <a:r>
              <a:rPr lang="sv-SE" sz="1100" dirty="0" smtClean="0"/>
              <a:t> H, Mattsson J, Nilsson L</a:t>
            </a:r>
            <a:r>
              <a:rPr lang="sv-SE" sz="1100" b="1" dirty="0" smtClean="0"/>
              <a:t>, Truvé K</a:t>
            </a:r>
            <a:r>
              <a:rPr lang="sv-SE" sz="1100" dirty="0" smtClean="0"/>
              <a:t>, </a:t>
            </a:r>
            <a:r>
              <a:rPr lang="sv-SE" sz="1100" dirty="0" err="1" smtClean="0"/>
              <a:t>López</a:t>
            </a:r>
            <a:r>
              <a:rPr lang="sv-SE" sz="1100" dirty="0" smtClean="0"/>
              <a:t> MD, </a:t>
            </a:r>
            <a:r>
              <a:rPr lang="sv-SE" sz="1100" dirty="0" err="1" smtClean="0"/>
              <a:t>Naredi</a:t>
            </a:r>
            <a:r>
              <a:rPr lang="sv-SE" sz="1100" dirty="0" smtClean="0"/>
              <a:t> P, Nilsson O, </a:t>
            </a:r>
            <a:r>
              <a:rPr lang="sv-SE" sz="1100" dirty="0" err="1" smtClean="0"/>
              <a:t>Stierner</a:t>
            </a:r>
            <a:r>
              <a:rPr lang="sv-SE" sz="1100" dirty="0" smtClean="0"/>
              <a:t> U, Ny L, Nilsson J (</a:t>
            </a:r>
            <a:r>
              <a:rPr lang="sv-SE" sz="1100" dirty="0"/>
              <a:t>2014). </a:t>
            </a:r>
            <a:r>
              <a:rPr lang="sv-SE" sz="1100" dirty="0" err="1"/>
              <a:t>Melanoma</a:t>
            </a:r>
            <a:r>
              <a:rPr lang="sv-SE" sz="1100" dirty="0"/>
              <a:t> patient-</a:t>
            </a:r>
            <a:r>
              <a:rPr lang="sv-SE" sz="1100" dirty="0" err="1"/>
              <a:t>derived</a:t>
            </a:r>
            <a:r>
              <a:rPr lang="sv-SE" sz="1100" dirty="0"/>
              <a:t> </a:t>
            </a:r>
            <a:r>
              <a:rPr lang="sv-SE" sz="1100" dirty="0" err="1"/>
              <a:t>xenografts</a:t>
            </a:r>
            <a:r>
              <a:rPr lang="sv-SE" sz="1100" dirty="0"/>
              <a:t> </a:t>
            </a:r>
            <a:r>
              <a:rPr lang="sv-SE" sz="1100" dirty="0" err="1"/>
              <a:t>accurately</a:t>
            </a:r>
            <a:r>
              <a:rPr lang="sv-SE" sz="1100" dirty="0"/>
              <a:t> </a:t>
            </a:r>
            <a:r>
              <a:rPr lang="sv-SE" sz="1100" dirty="0" err="1"/>
              <a:t>model</a:t>
            </a:r>
            <a:r>
              <a:rPr lang="sv-SE" sz="1100" dirty="0"/>
              <a:t> the </a:t>
            </a:r>
            <a:r>
              <a:rPr lang="sv-SE" sz="1100" dirty="0" err="1"/>
              <a:t>disease</a:t>
            </a:r>
            <a:r>
              <a:rPr lang="sv-SE" sz="1100" dirty="0"/>
              <a:t> and </a:t>
            </a:r>
            <a:r>
              <a:rPr lang="sv-SE" sz="1100" dirty="0" err="1"/>
              <a:t>develop</a:t>
            </a:r>
            <a:r>
              <a:rPr lang="sv-SE" sz="1100" dirty="0"/>
              <a:t> fast </a:t>
            </a:r>
            <a:r>
              <a:rPr lang="sv-SE" sz="1100" dirty="0" err="1"/>
              <a:t>enough</a:t>
            </a:r>
            <a:r>
              <a:rPr lang="sv-SE" sz="1100" dirty="0"/>
              <a:t> </a:t>
            </a:r>
            <a:r>
              <a:rPr lang="sv-SE" sz="1100" dirty="0" err="1"/>
              <a:t>to</a:t>
            </a:r>
            <a:r>
              <a:rPr lang="sv-SE" sz="1100" dirty="0"/>
              <a:t> guide </a:t>
            </a:r>
            <a:r>
              <a:rPr lang="sv-SE" sz="1100" dirty="0" err="1"/>
              <a:t>treatment</a:t>
            </a:r>
            <a:r>
              <a:rPr lang="sv-SE" sz="1100" dirty="0"/>
              <a:t> </a:t>
            </a:r>
            <a:r>
              <a:rPr lang="sv-SE" sz="1100" dirty="0" err="1" smtClean="0"/>
              <a:t>decisions</a:t>
            </a:r>
            <a:r>
              <a:rPr lang="sv-SE" sz="1100" dirty="0"/>
              <a:t>. </a:t>
            </a:r>
            <a:r>
              <a:rPr lang="sv-SE" sz="1100" i="1" dirty="0" err="1"/>
              <a:t>Oncotarget</a:t>
            </a:r>
            <a:r>
              <a:rPr lang="sv-SE" sz="1100" dirty="0"/>
              <a:t>, </a:t>
            </a:r>
            <a:r>
              <a:rPr lang="sv-SE" sz="1100" dirty="0" smtClean="0"/>
              <a:t>5:</a:t>
            </a:r>
            <a:r>
              <a:rPr lang="sv-SE" sz="1100" dirty="0"/>
              <a:t>9609–9618</a:t>
            </a:r>
            <a:r>
              <a:rPr lang="sv-SE" sz="1100" dirty="0" smtClean="0"/>
              <a:t>.</a:t>
            </a:r>
          </a:p>
          <a:p>
            <a:r>
              <a:rPr lang="en-US" sz="1100" dirty="0" err="1"/>
              <a:t>Lindholm</a:t>
            </a:r>
            <a:r>
              <a:rPr lang="en-US" sz="1100" dirty="0"/>
              <a:t> ME, </a:t>
            </a:r>
            <a:r>
              <a:rPr lang="en-US" sz="1100" b="1" dirty="0"/>
              <a:t>Huss M</a:t>
            </a:r>
            <a:r>
              <a:rPr lang="en-US" sz="1100" dirty="0"/>
              <a:t>, </a:t>
            </a:r>
            <a:r>
              <a:rPr lang="en-US" sz="1100" dirty="0" err="1"/>
              <a:t>Solnestam</a:t>
            </a:r>
            <a:r>
              <a:rPr lang="en-US" sz="1100" dirty="0"/>
              <a:t> BW, </a:t>
            </a:r>
            <a:r>
              <a:rPr lang="en-US" sz="1100" b="1" dirty="0" err="1"/>
              <a:t>Kjellqvist</a:t>
            </a:r>
            <a:r>
              <a:rPr lang="en-US" sz="1100" b="1" dirty="0"/>
              <a:t> S</a:t>
            </a:r>
            <a:r>
              <a:rPr lang="en-US" sz="1100" dirty="0"/>
              <a:t>, Lundeberg J, </a:t>
            </a:r>
            <a:r>
              <a:rPr lang="en-US" sz="1100" dirty="0" err="1"/>
              <a:t>Sundberg</a:t>
            </a:r>
            <a:r>
              <a:rPr lang="en-US" sz="1100" dirty="0"/>
              <a:t> CJ (2014) The human skeletal muscle </a:t>
            </a:r>
            <a:r>
              <a:rPr lang="en-US" sz="1100" dirty="0" err="1"/>
              <a:t>transcriptome</a:t>
            </a:r>
            <a:r>
              <a:rPr lang="en-US" sz="1100" dirty="0"/>
              <a:t>: sex differences, alternative splicing, and tissue homogeneity assessed with RNA sequencing. </a:t>
            </a:r>
            <a:r>
              <a:rPr lang="en-US" sz="1100" i="1" dirty="0"/>
              <a:t>FASEB J.</a:t>
            </a:r>
            <a:r>
              <a:rPr lang="en-US" sz="1100" dirty="0"/>
              <a:t> 28:4571-4581</a:t>
            </a:r>
          </a:p>
          <a:p>
            <a:r>
              <a:rPr lang="sv-SE" sz="1100" dirty="0" err="1" smtClean="0"/>
              <a:t>Browall</a:t>
            </a:r>
            <a:r>
              <a:rPr lang="sv-SE" sz="1100" dirty="0" smtClean="0"/>
              <a:t> S, Norman M, </a:t>
            </a:r>
            <a:r>
              <a:rPr lang="sv-SE" sz="1100" b="1" dirty="0" err="1" smtClean="0"/>
              <a:t>Tångrot</a:t>
            </a:r>
            <a:r>
              <a:rPr lang="sv-SE" sz="1100" b="1" dirty="0" smtClean="0"/>
              <a:t> J</a:t>
            </a:r>
            <a:r>
              <a:rPr lang="sv-SE" sz="1100" dirty="0" smtClean="0"/>
              <a:t>, </a:t>
            </a:r>
            <a:r>
              <a:rPr lang="sv-SE" sz="1100" dirty="0" err="1" smtClean="0"/>
              <a:t>Galanis</a:t>
            </a:r>
            <a:r>
              <a:rPr lang="sv-SE" sz="1100" dirty="0" smtClean="0"/>
              <a:t> I, Sjöström K, </a:t>
            </a:r>
            <a:r>
              <a:rPr lang="sv-SE" sz="1100" dirty="0" err="1" smtClean="0"/>
              <a:t>Dagerhamn</a:t>
            </a:r>
            <a:r>
              <a:rPr lang="sv-SE" sz="1100" dirty="0" smtClean="0"/>
              <a:t> J, Hellberg C, </a:t>
            </a:r>
            <a:r>
              <a:rPr lang="sv-SE" sz="1100" dirty="0" err="1" smtClean="0"/>
              <a:t>Pathak</a:t>
            </a:r>
            <a:r>
              <a:rPr lang="sv-SE" sz="1100" dirty="0" smtClean="0"/>
              <a:t> A, Spadafina T</a:t>
            </a:r>
            <a:r>
              <a:rPr lang="sv-SE" sz="1100" dirty="0"/>
              <a:t>,</a:t>
            </a:r>
            <a:r>
              <a:rPr lang="sv-SE" sz="1100" dirty="0" smtClean="0"/>
              <a:t> Sandgren A, </a:t>
            </a:r>
            <a:r>
              <a:rPr lang="sv-SE" sz="1100" dirty="0" err="1" smtClean="0"/>
              <a:t>Bättig</a:t>
            </a:r>
            <a:r>
              <a:rPr lang="sv-SE" sz="1100" dirty="0" smtClean="0"/>
              <a:t> P, Franzén O, Andersson B, Örtqvist Å, Normark S, </a:t>
            </a:r>
            <a:r>
              <a:rPr lang="sv-SE" sz="1100" dirty="0" err="1" smtClean="0"/>
              <a:t>Henriques</a:t>
            </a:r>
            <a:r>
              <a:rPr lang="sv-SE" sz="1100" dirty="0"/>
              <a:t>-</a:t>
            </a:r>
            <a:r>
              <a:rPr lang="sv-SE" sz="1100" dirty="0" smtClean="0"/>
              <a:t>Normark B</a:t>
            </a:r>
            <a:r>
              <a:rPr lang="sv-SE" sz="1100" dirty="0"/>
              <a:t> </a:t>
            </a:r>
            <a:r>
              <a:rPr lang="sv-SE" sz="1100" dirty="0" smtClean="0"/>
              <a:t>(</a:t>
            </a:r>
            <a:r>
              <a:rPr lang="sv-SE" sz="1100" dirty="0"/>
              <a:t>2014) </a:t>
            </a:r>
            <a:r>
              <a:rPr lang="sv-SE" sz="1100" dirty="0" err="1"/>
              <a:t>Intraclonal</a:t>
            </a:r>
            <a:r>
              <a:rPr lang="sv-SE" sz="1100" dirty="0"/>
              <a:t> Variations </a:t>
            </a:r>
            <a:r>
              <a:rPr lang="sv-SE" sz="1100" dirty="0" err="1"/>
              <a:t>Among</a:t>
            </a:r>
            <a:r>
              <a:rPr lang="sv-SE" sz="1100" dirty="0"/>
              <a:t> </a:t>
            </a:r>
            <a:r>
              <a:rPr lang="sv-SE" sz="1100" dirty="0" err="1"/>
              <a:t>Streptococcus</a:t>
            </a:r>
            <a:r>
              <a:rPr lang="sv-SE" sz="1100" dirty="0"/>
              <a:t> </a:t>
            </a:r>
            <a:r>
              <a:rPr lang="sv-SE" sz="1100" dirty="0" err="1"/>
              <a:t>pneumoniae</a:t>
            </a:r>
            <a:r>
              <a:rPr lang="sv-SE" sz="1100" dirty="0"/>
              <a:t> </a:t>
            </a:r>
            <a:r>
              <a:rPr lang="sv-SE" sz="1100" dirty="0" err="1"/>
              <a:t>Isolates</a:t>
            </a:r>
            <a:r>
              <a:rPr lang="sv-SE" sz="1100" dirty="0"/>
              <a:t> </a:t>
            </a:r>
            <a:r>
              <a:rPr lang="sv-SE" sz="1100" dirty="0" err="1"/>
              <a:t>Influence</a:t>
            </a:r>
            <a:r>
              <a:rPr lang="sv-SE" sz="1100" dirty="0"/>
              <a:t> the </a:t>
            </a:r>
            <a:r>
              <a:rPr lang="sv-SE" sz="1100" dirty="0" err="1"/>
              <a:t>Likelihood</a:t>
            </a:r>
            <a:r>
              <a:rPr lang="sv-SE" sz="1100" dirty="0"/>
              <a:t> </a:t>
            </a:r>
            <a:r>
              <a:rPr lang="sv-SE" sz="1100" dirty="0" err="1"/>
              <a:t>of</a:t>
            </a:r>
            <a:r>
              <a:rPr lang="sv-SE" sz="1100" dirty="0"/>
              <a:t> </a:t>
            </a:r>
            <a:r>
              <a:rPr lang="sv-SE" sz="1100" dirty="0" err="1"/>
              <a:t>Invasive</a:t>
            </a:r>
            <a:r>
              <a:rPr lang="sv-SE" sz="1100" dirty="0"/>
              <a:t> </a:t>
            </a:r>
            <a:r>
              <a:rPr lang="sv-SE" sz="1100" dirty="0" err="1"/>
              <a:t>Disease</a:t>
            </a:r>
            <a:r>
              <a:rPr lang="sv-SE" sz="1100" dirty="0"/>
              <a:t> in Children. </a:t>
            </a:r>
            <a:r>
              <a:rPr lang="sv-SE" sz="1100" i="1" dirty="0"/>
              <a:t>Journal </a:t>
            </a:r>
            <a:r>
              <a:rPr lang="sv-SE" sz="1100" i="1" dirty="0" err="1"/>
              <a:t>of</a:t>
            </a:r>
            <a:r>
              <a:rPr lang="sv-SE" sz="1100" i="1" dirty="0"/>
              <a:t> </a:t>
            </a:r>
            <a:r>
              <a:rPr lang="sv-SE" sz="1100" i="1" dirty="0" err="1"/>
              <a:t>Infectious</a:t>
            </a:r>
            <a:r>
              <a:rPr lang="sv-SE" sz="1100" i="1" dirty="0"/>
              <a:t> </a:t>
            </a:r>
            <a:r>
              <a:rPr lang="sv-SE" sz="1100" i="1" dirty="0" err="1"/>
              <a:t>Diseases</a:t>
            </a:r>
            <a:r>
              <a:rPr lang="sv-SE" sz="1100" dirty="0"/>
              <a:t>, </a:t>
            </a:r>
            <a:r>
              <a:rPr lang="sv-SE" sz="1100" dirty="0" smtClean="0"/>
              <a:t>209: 377</a:t>
            </a:r>
            <a:r>
              <a:rPr lang="sv-SE" sz="1100" dirty="0"/>
              <a:t>–388</a:t>
            </a:r>
            <a:r>
              <a:rPr lang="sv-SE" sz="1100" dirty="0" smtClean="0"/>
              <a:t>.</a:t>
            </a:r>
            <a:endParaRPr lang="sv-SE" sz="1100" dirty="0"/>
          </a:p>
        </p:txBody>
      </p:sp>
    </p:spTree>
    <p:extLst>
      <p:ext uri="{BB962C8B-B14F-4D97-AF65-F5344CB8AC3E}">
        <p14:creationId xmlns:p14="http://schemas.microsoft.com/office/powerpoint/2010/main" val="29654199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SciLifeLab</a:t>
            </a:r>
            <a:endParaRPr lang="en-US" dirty="0"/>
          </a:p>
        </p:txBody>
      </p:sp>
      <p:sp>
        <p:nvSpPr>
          <p:cNvPr id="4" name="Rounded Rectangle 3"/>
          <p:cNvSpPr/>
          <p:nvPr/>
        </p:nvSpPr>
        <p:spPr>
          <a:xfrm>
            <a:off x="761952" y="2103075"/>
            <a:ext cx="2459587" cy="157218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National service</a:t>
            </a:r>
            <a:endParaRPr lang="en-US" dirty="0"/>
          </a:p>
        </p:txBody>
      </p:sp>
      <p:sp>
        <p:nvSpPr>
          <p:cNvPr id="5" name="Rounded Rectangle 4"/>
          <p:cNvSpPr/>
          <p:nvPr/>
        </p:nvSpPr>
        <p:spPr>
          <a:xfrm>
            <a:off x="3398734" y="2103075"/>
            <a:ext cx="2451198" cy="15628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Local scientific center</a:t>
            </a:r>
            <a:endParaRPr lang="en-US" dirty="0"/>
          </a:p>
        </p:txBody>
      </p:sp>
      <p:sp>
        <p:nvSpPr>
          <p:cNvPr id="8" name="Rounded Rectangle 7"/>
          <p:cNvSpPr/>
          <p:nvPr/>
        </p:nvSpPr>
        <p:spPr>
          <a:xfrm>
            <a:off x="755576" y="1268760"/>
            <a:ext cx="5094356" cy="5869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9" name="TextBox 8"/>
          <p:cNvSpPr txBox="1"/>
          <p:nvPr/>
        </p:nvSpPr>
        <p:spPr>
          <a:xfrm>
            <a:off x="2837369" y="1270392"/>
            <a:ext cx="1105516" cy="369332"/>
          </a:xfrm>
          <a:prstGeom prst="rect">
            <a:avLst/>
          </a:prstGeom>
          <a:noFill/>
        </p:spPr>
        <p:txBody>
          <a:bodyPr wrap="none" rtlCol="0">
            <a:spAutoFit/>
          </a:bodyPr>
          <a:lstStyle/>
          <a:p>
            <a:r>
              <a:rPr lang="en-US" dirty="0" smtClean="0"/>
              <a:t>SciLifeLab</a:t>
            </a:r>
            <a:endParaRPr lang="en-US" dirty="0"/>
          </a:p>
        </p:txBody>
      </p:sp>
      <p:pic>
        <p:nvPicPr>
          <p:cNvPr id="14" name="Picture 13"/>
          <p:cNvPicPr>
            <a:picLocks noChangeAspect="1"/>
          </p:cNvPicPr>
          <p:nvPr/>
        </p:nvPicPr>
        <p:blipFill>
          <a:blip r:embed="rId2"/>
          <a:stretch>
            <a:fillRect/>
          </a:stretch>
        </p:blipFill>
        <p:spPr>
          <a:xfrm>
            <a:off x="6312552" y="1134291"/>
            <a:ext cx="1213571" cy="182367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8936" y="1105894"/>
            <a:ext cx="1213571" cy="1852069"/>
          </a:xfrm>
          <a:prstGeom prst="rect">
            <a:avLst/>
          </a:prstGeom>
        </p:spPr>
      </p:pic>
      <p:sp>
        <p:nvSpPr>
          <p:cNvPr id="16" name="TextBox 15"/>
          <p:cNvSpPr txBox="1"/>
          <p:nvPr/>
        </p:nvSpPr>
        <p:spPr>
          <a:xfrm>
            <a:off x="6253488" y="3017036"/>
            <a:ext cx="2117098" cy="1477328"/>
          </a:xfrm>
          <a:prstGeom prst="rect">
            <a:avLst/>
          </a:prstGeom>
          <a:noFill/>
        </p:spPr>
        <p:txBody>
          <a:bodyPr wrap="none" rtlCol="0">
            <a:spAutoFit/>
          </a:bodyPr>
          <a:lstStyle/>
          <a:p>
            <a:r>
              <a:rPr lang="en-US" dirty="0" smtClean="0"/>
              <a:t>Director (July 2015)</a:t>
            </a:r>
          </a:p>
          <a:p>
            <a:r>
              <a:rPr lang="en-US" dirty="0" smtClean="0"/>
              <a:t>Olli </a:t>
            </a:r>
            <a:r>
              <a:rPr lang="en-US" dirty="0" err="1" smtClean="0"/>
              <a:t>Kallioniemi</a:t>
            </a:r>
            <a:endParaRPr lang="en-US" dirty="0" smtClean="0"/>
          </a:p>
          <a:p>
            <a:endParaRPr lang="en-US" dirty="0"/>
          </a:p>
          <a:p>
            <a:r>
              <a:rPr lang="en-US" dirty="0" smtClean="0"/>
              <a:t>Co-director</a:t>
            </a:r>
          </a:p>
          <a:p>
            <a:r>
              <a:rPr lang="en-US" dirty="0" smtClean="0"/>
              <a:t>Kerstin </a:t>
            </a:r>
            <a:r>
              <a:rPr lang="en-US" dirty="0" err="1" smtClean="0"/>
              <a:t>Lindblad-Toh</a:t>
            </a:r>
            <a:endParaRPr lang="en-US" dirty="0"/>
          </a:p>
        </p:txBody>
      </p:sp>
      <p:sp>
        <p:nvSpPr>
          <p:cNvPr id="3" name="TextBox 2"/>
          <p:cNvSpPr txBox="1"/>
          <p:nvPr/>
        </p:nvSpPr>
        <p:spPr>
          <a:xfrm>
            <a:off x="899592" y="4005064"/>
            <a:ext cx="4824536" cy="1477328"/>
          </a:xfrm>
          <a:prstGeom prst="rect">
            <a:avLst/>
          </a:prstGeom>
          <a:noFill/>
        </p:spPr>
        <p:txBody>
          <a:bodyPr wrap="square" rtlCol="0">
            <a:spAutoFit/>
          </a:bodyPr>
          <a:lstStyle/>
          <a:p>
            <a:r>
              <a:rPr lang="sv-SE" sz="1800" i="1" dirty="0" smtClean="0"/>
              <a:t>Vision: </a:t>
            </a:r>
          </a:p>
          <a:p>
            <a:r>
              <a:rPr lang="sv-SE" sz="1800" i="1" dirty="0" smtClean="0"/>
              <a:t>To </a:t>
            </a:r>
            <a:r>
              <a:rPr lang="sv-SE" sz="1800" i="1" dirty="0"/>
              <a:t>be an </a:t>
            </a:r>
            <a:r>
              <a:rPr lang="sv-SE" sz="1800" i="1" dirty="0" err="1"/>
              <a:t>internationally</a:t>
            </a:r>
            <a:r>
              <a:rPr lang="sv-SE" sz="1800" i="1" dirty="0"/>
              <a:t> leading center </a:t>
            </a:r>
            <a:r>
              <a:rPr lang="sv-SE" sz="1800" i="1" dirty="0" err="1"/>
              <a:t>that</a:t>
            </a:r>
            <a:r>
              <a:rPr lang="sv-SE" sz="1800" i="1" dirty="0"/>
              <a:t> </a:t>
            </a:r>
            <a:r>
              <a:rPr lang="sv-SE" sz="1800" i="1" dirty="0" err="1"/>
              <a:t>develops</a:t>
            </a:r>
            <a:r>
              <a:rPr lang="sv-SE" sz="1800" i="1" dirty="0"/>
              <a:t>, </a:t>
            </a:r>
            <a:r>
              <a:rPr lang="sv-SE" sz="1800" i="1" dirty="0" err="1"/>
              <a:t>uses</a:t>
            </a:r>
            <a:r>
              <a:rPr lang="sv-SE" sz="1800" i="1" dirty="0"/>
              <a:t> and </a:t>
            </a:r>
            <a:r>
              <a:rPr lang="sv-SE" sz="1800" i="1" dirty="0" err="1"/>
              <a:t>provides</a:t>
            </a:r>
            <a:r>
              <a:rPr lang="sv-SE" sz="1800" i="1" dirty="0"/>
              <a:t> access </a:t>
            </a:r>
            <a:r>
              <a:rPr lang="sv-SE" sz="1800" i="1" dirty="0" err="1"/>
              <a:t>to</a:t>
            </a:r>
            <a:r>
              <a:rPr lang="sv-SE" sz="1800" i="1" dirty="0"/>
              <a:t> </a:t>
            </a:r>
            <a:r>
              <a:rPr lang="sv-SE" sz="1800" i="1" dirty="0" err="1"/>
              <a:t>advanced</a:t>
            </a:r>
            <a:r>
              <a:rPr lang="sv-SE" sz="1800" i="1" dirty="0"/>
              <a:t> </a:t>
            </a:r>
            <a:r>
              <a:rPr lang="sv-SE" sz="1800" i="1" dirty="0" err="1"/>
              <a:t>technologies</a:t>
            </a:r>
            <a:r>
              <a:rPr lang="sv-SE" sz="1800" i="1" dirty="0"/>
              <a:t> for </a:t>
            </a:r>
            <a:r>
              <a:rPr lang="sv-SE" sz="1800" i="1" dirty="0" err="1"/>
              <a:t>molecular</a:t>
            </a:r>
            <a:r>
              <a:rPr lang="sv-SE" sz="1800" i="1" dirty="0"/>
              <a:t> </a:t>
            </a:r>
            <a:r>
              <a:rPr lang="sv-SE" sz="1800" i="1" dirty="0" err="1"/>
              <a:t>biosciences</a:t>
            </a:r>
            <a:r>
              <a:rPr lang="sv-SE" sz="1800" i="1" dirty="0"/>
              <a:t> </a:t>
            </a:r>
            <a:r>
              <a:rPr lang="sv-SE" sz="1800" i="1" dirty="0" err="1"/>
              <a:t>with</a:t>
            </a:r>
            <a:r>
              <a:rPr lang="sv-SE" sz="1800" i="1" dirty="0"/>
              <a:t> focus on </a:t>
            </a:r>
            <a:r>
              <a:rPr lang="sv-SE" sz="1800" i="1" dirty="0" err="1"/>
              <a:t>health</a:t>
            </a:r>
            <a:r>
              <a:rPr lang="sv-SE" sz="1800" i="1" dirty="0"/>
              <a:t> and </a:t>
            </a:r>
            <a:r>
              <a:rPr lang="sv-SE" sz="1800" i="1" dirty="0" err="1"/>
              <a:t>environment</a:t>
            </a:r>
            <a:r>
              <a:rPr lang="sv-SE" sz="1800" i="1" dirty="0"/>
              <a:t>. </a:t>
            </a:r>
          </a:p>
        </p:txBody>
      </p:sp>
      <p:sp>
        <p:nvSpPr>
          <p:cNvPr id="7" name="TextBox 6"/>
          <p:cNvSpPr txBox="1"/>
          <p:nvPr/>
        </p:nvSpPr>
        <p:spPr>
          <a:xfrm>
            <a:off x="3611187" y="5699760"/>
            <a:ext cx="1877437" cy="369332"/>
          </a:xfrm>
          <a:prstGeom prst="rect">
            <a:avLst/>
          </a:prstGeom>
          <a:noFill/>
        </p:spPr>
        <p:txBody>
          <a:bodyPr wrap="none" rtlCol="0">
            <a:spAutoFit/>
          </a:bodyPr>
          <a:lstStyle/>
          <a:p>
            <a:r>
              <a:rPr lang="en-US" b="1" dirty="0" err="1" smtClean="0"/>
              <a:t>www.scilifelab.se</a:t>
            </a:r>
            <a:endParaRPr lang="en-US" b="1" dirty="0"/>
          </a:p>
        </p:txBody>
      </p:sp>
      <p:sp>
        <p:nvSpPr>
          <p:cNvPr id="11" name="Snip Single Corner Rectangle 10"/>
          <p:cNvSpPr/>
          <p:nvPr/>
        </p:nvSpPr>
        <p:spPr>
          <a:xfrm>
            <a:off x="5937829" y="4808429"/>
            <a:ext cx="3176588" cy="614455"/>
          </a:xfrm>
          <a:prstGeom prst="snip1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1600" dirty="0">
                <a:solidFill>
                  <a:srgbClr val="000000"/>
                </a:solidFill>
              </a:rPr>
              <a:t>2010: Strategic research initiative</a:t>
            </a:r>
          </a:p>
          <a:p>
            <a:r>
              <a:rPr lang="en-US" sz="1600" dirty="0">
                <a:solidFill>
                  <a:srgbClr val="000000"/>
                </a:solidFill>
              </a:rPr>
              <a:t>2013: National resource</a:t>
            </a:r>
          </a:p>
        </p:txBody>
      </p:sp>
    </p:spTree>
    <p:extLst>
      <p:ext uri="{BB962C8B-B14F-4D97-AF65-F5344CB8AC3E}">
        <p14:creationId xmlns:p14="http://schemas.microsoft.com/office/powerpoint/2010/main" val="13569364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657550"/>
          </a:xfrm>
        </p:spPr>
        <p:txBody>
          <a:bodyPr/>
          <a:lstStyle/>
          <a:p>
            <a:r>
              <a:rPr lang="sv-SE" smtClean="0"/>
              <a:t>SciLifeLab Bioinformatics Courses</a:t>
            </a:r>
            <a:endParaRPr lang="sv-S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8227795"/>
              </p:ext>
            </p:extLst>
          </p:nvPr>
        </p:nvGraphicFramePr>
        <p:xfrm>
          <a:off x="467544" y="620688"/>
          <a:ext cx="8136904" cy="5363152"/>
        </p:xfrm>
        <a:graphic>
          <a:graphicData uri="http://schemas.openxmlformats.org/drawingml/2006/table">
            <a:tbl>
              <a:tblPr>
                <a:tableStyleId>{69CF1AB2-1976-4502-BF36-3FF5EA218861}</a:tableStyleId>
              </a:tblPr>
              <a:tblGrid>
                <a:gridCol w="2034226"/>
                <a:gridCol w="2034226"/>
                <a:gridCol w="2034226"/>
                <a:gridCol w="2034226"/>
              </a:tblGrid>
              <a:tr h="243706">
                <a:tc>
                  <a:txBody>
                    <a:bodyPr/>
                    <a:lstStyle/>
                    <a:p>
                      <a:pPr algn="l"/>
                      <a:r>
                        <a:rPr lang="sv-SE" sz="1200" b="1">
                          <a:effectLst/>
                        </a:rPr>
                        <a:t>Course</a:t>
                      </a:r>
                      <a:endParaRPr lang="sv-SE" sz="1200" b="1">
                        <a:effectLst/>
                        <a:latin typeface="+mn-lt"/>
                      </a:endParaRPr>
                    </a:p>
                  </a:txBody>
                  <a:tcPr marL="34815" marR="34815" marT="17408" marB="17408" anchor="ctr"/>
                </a:tc>
                <a:tc>
                  <a:txBody>
                    <a:bodyPr/>
                    <a:lstStyle/>
                    <a:p>
                      <a:pPr algn="r"/>
                      <a:r>
                        <a:rPr lang="sv-SE" sz="1200" b="1">
                          <a:effectLst/>
                        </a:rPr>
                        <a:t>Date</a:t>
                      </a:r>
                      <a:endParaRPr lang="sv-SE" sz="1200" b="1">
                        <a:effectLst/>
                        <a:latin typeface="+mn-lt"/>
                      </a:endParaRPr>
                    </a:p>
                  </a:txBody>
                  <a:tcPr marL="34815" marR="34815" marT="17408" marB="17408" anchor="ctr"/>
                </a:tc>
                <a:tc>
                  <a:txBody>
                    <a:bodyPr/>
                    <a:lstStyle/>
                    <a:p>
                      <a:pPr algn="r"/>
                      <a:r>
                        <a:rPr lang="sv-SE" sz="1200" b="1">
                          <a:effectLst/>
                        </a:rPr>
                        <a:t>Participants</a:t>
                      </a:r>
                      <a:endParaRPr lang="sv-SE" sz="1200" b="1">
                        <a:effectLst/>
                        <a:latin typeface="+mn-lt"/>
                      </a:endParaRPr>
                    </a:p>
                  </a:txBody>
                  <a:tcPr marL="34815" marR="34815" marT="17408" marB="17408" anchor="ctr"/>
                </a:tc>
                <a:tc>
                  <a:txBody>
                    <a:bodyPr/>
                    <a:lstStyle/>
                    <a:p>
                      <a:pPr algn="r"/>
                      <a:r>
                        <a:rPr lang="sv-SE" sz="1200" b="1">
                          <a:effectLst/>
                        </a:rPr>
                        <a:t>Evaluation score (max 5)</a:t>
                      </a:r>
                      <a:endParaRPr lang="sv-SE" sz="1200" b="1">
                        <a:effectLst/>
                        <a:latin typeface="+mn-lt"/>
                      </a:endParaRPr>
                    </a:p>
                  </a:txBody>
                  <a:tcPr marL="34815" marR="34815" marT="17408" marB="17408" anchor="ctr"/>
                </a:tc>
              </a:tr>
              <a:tr h="348151">
                <a:tc>
                  <a:txBody>
                    <a:bodyPr/>
                    <a:lstStyle/>
                    <a:p>
                      <a:pPr algn="l"/>
                      <a:r>
                        <a:rPr lang="en-US" sz="1200">
                          <a:effectLst/>
                        </a:rPr>
                        <a:t>Introduction to bioinformatics using NGS data</a:t>
                      </a:r>
                      <a:endParaRPr lang="en-US" sz="1200">
                        <a:effectLst/>
                        <a:latin typeface="+mn-lt"/>
                      </a:endParaRPr>
                    </a:p>
                  </a:txBody>
                  <a:tcPr marL="34815" marR="34815" marT="17408" marB="17408" anchor="ctr"/>
                </a:tc>
                <a:tc>
                  <a:txBody>
                    <a:bodyPr/>
                    <a:lstStyle/>
                    <a:p>
                      <a:pPr algn="r"/>
                      <a:r>
                        <a:rPr lang="sv-SE" sz="1200" dirty="0">
                          <a:effectLst/>
                        </a:rPr>
                        <a:t>April 2013</a:t>
                      </a:r>
                      <a:endParaRPr lang="sv-SE" sz="1200" dirty="0">
                        <a:effectLst/>
                        <a:latin typeface="+mn-lt"/>
                      </a:endParaRPr>
                    </a:p>
                  </a:txBody>
                  <a:tcPr marL="34815" marR="34815" marT="17408" marB="17408" anchor="ctr"/>
                </a:tc>
                <a:tc>
                  <a:txBody>
                    <a:bodyPr/>
                    <a:lstStyle/>
                    <a:p>
                      <a:pPr algn="r"/>
                      <a:r>
                        <a:rPr lang="sv-SE" sz="1200">
                          <a:effectLst/>
                        </a:rPr>
                        <a:t>24</a:t>
                      </a:r>
                      <a:endParaRPr lang="sv-SE" sz="1200">
                        <a:effectLst/>
                        <a:latin typeface="+mn-lt"/>
                      </a:endParaRPr>
                    </a:p>
                  </a:txBody>
                  <a:tcPr marL="34815" marR="34815" marT="17408" marB="17408" anchor="ctr"/>
                </a:tc>
                <a:tc>
                  <a:txBody>
                    <a:bodyPr/>
                    <a:lstStyle/>
                    <a:p>
                      <a:pPr algn="r"/>
                      <a:r>
                        <a:rPr lang="sv-SE" sz="1200">
                          <a:effectLst/>
                        </a:rPr>
                        <a:t>4.6</a:t>
                      </a:r>
                      <a:endParaRPr lang="sv-SE" sz="1200">
                        <a:effectLst/>
                        <a:latin typeface="+mn-lt"/>
                      </a:endParaRPr>
                    </a:p>
                  </a:txBody>
                  <a:tcPr marL="34815" marR="34815" marT="17408" marB="17408" anchor="ctr"/>
                </a:tc>
              </a:tr>
              <a:tr h="139260">
                <a:tc>
                  <a:txBody>
                    <a:bodyPr/>
                    <a:lstStyle/>
                    <a:p>
                      <a:pPr algn="l"/>
                      <a:r>
                        <a:rPr lang="sv-SE" sz="1200">
                          <a:effectLst/>
                        </a:rPr>
                        <a:t> </a:t>
                      </a:r>
                      <a:endParaRPr lang="sv-SE" sz="1200">
                        <a:effectLst/>
                        <a:latin typeface="+mn-lt"/>
                      </a:endParaRPr>
                    </a:p>
                  </a:txBody>
                  <a:tcPr marL="34815" marR="34815" marT="17408" marB="17408" anchor="ctr"/>
                </a:tc>
                <a:tc>
                  <a:txBody>
                    <a:bodyPr/>
                    <a:lstStyle/>
                    <a:p>
                      <a:pPr algn="r"/>
                      <a:r>
                        <a:rPr lang="sv-SE" sz="1200" dirty="0" smtClean="0">
                          <a:effectLst/>
                        </a:rPr>
                        <a:t>Nov </a:t>
                      </a:r>
                      <a:r>
                        <a:rPr lang="sv-SE" sz="1200" dirty="0">
                          <a:effectLst/>
                        </a:rPr>
                        <a:t>2013</a:t>
                      </a:r>
                      <a:endParaRPr lang="sv-SE" sz="1200" dirty="0">
                        <a:effectLst/>
                        <a:latin typeface="+mn-lt"/>
                      </a:endParaRPr>
                    </a:p>
                  </a:txBody>
                  <a:tcPr marL="34815" marR="34815" marT="17408" marB="17408" anchor="ctr"/>
                </a:tc>
                <a:tc>
                  <a:txBody>
                    <a:bodyPr/>
                    <a:lstStyle/>
                    <a:p>
                      <a:pPr algn="r"/>
                      <a:r>
                        <a:rPr lang="sv-SE" sz="1200">
                          <a:effectLst/>
                        </a:rPr>
                        <a:t>24</a:t>
                      </a:r>
                      <a:endParaRPr lang="sv-SE" sz="1200">
                        <a:effectLst/>
                        <a:latin typeface="+mn-lt"/>
                      </a:endParaRPr>
                    </a:p>
                  </a:txBody>
                  <a:tcPr marL="34815" marR="34815" marT="17408" marB="17408" anchor="ctr"/>
                </a:tc>
                <a:tc>
                  <a:txBody>
                    <a:bodyPr/>
                    <a:lstStyle/>
                    <a:p>
                      <a:pPr algn="r"/>
                      <a:r>
                        <a:rPr lang="sv-SE" sz="1200">
                          <a:effectLst/>
                        </a:rPr>
                        <a:t>4.3</a:t>
                      </a:r>
                      <a:endParaRPr lang="sv-SE" sz="1200">
                        <a:effectLst/>
                        <a:latin typeface="+mn-lt"/>
                      </a:endParaRPr>
                    </a:p>
                  </a:txBody>
                  <a:tcPr marL="34815" marR="34815" marT="17408" marB="17408" anchor="ctr"/>
                </a:tc>
              </a:tr>
              <a:tr h="139260">
                <a:tc>
                  <a:txBody>
                    <a:bodyPr/>
                    <a:lstStyle/>
                    <a:p>
                      <a:pPr algn="l"/>
                      <a:r>
                        <a:rPr lang="sv-SE" sz="1200">
                          <a:effectLst/>
                        </a:rPr>
                        <a:t> </a:t>
                      </a:r>
                      <a:endParaRPr lang="sv-SE" sz="1200">
                        <a:effectLst/>
                        <a:latin typeface="+mn-lt"/>
                      </a:endParaRPr>
                    </a:p>
                  </a:txBody>
                  <a:tcPr marL="34815" marR="34815" marT="17408" marB="17408" anchor="ctr"/>
                </a:tc>
                <a:tc>
                  <a:txBody>
                    <a:bodyPr/>
                    <a:lstStyle/>
                    <a:p>
                      <a:pPr algn="r"/>
                      <a:r>
                        <a:rPr lang="sv-SE" sz="1200">
                          <a:effectLst/>
                        </a:rPr>
                        <a:t>March 2014</a:t>
                      </a:r>
                      <a:endParaRPr lang="sv-SE" sz="1200">
                        <a:effectLst/>
                        <a:latin typeface="+mn-lt"/>
                      </a:endParaRPr>
                    </a:p>
                  </a:txBody>
                  <a:tcPr marL="34815" marR="34815" marT="17408" marB="17408" anchor="ctr"/>
                </a:tc>
                <a:tc>
                  <a:txBody>
                    <a:bodyPr/>
                    <a:lstStyle/>
                    <a:p>
                      <a:pPr algn="r"/>
                      <a:r>
                        <a:rPr lang="sv-SE" sz="1200">
                          <a:effectLst/>
                        </a:rPr>
                        <a:t>24</a:t>
                      </a:r>
                      <a:endParaRPr lang="sv-SE" sz="1200">
                        <a:effectLst/>
                        <a:latin typeface="+mn-lt"/>
                      </a:endParaRPr>
                    </a:p>
                  </a:txBody>
                  <a:tcPr marL="34815" marR="34815" marT="17408" marB="17408" anchor="ctr"/>
                </a:tc>
                <a:tc>
                  <a:txBody>
                    <a:bodyPr/>
                    <a:lstStyle/>
                    <a:p>
                      <a:pPr algn="r"/>
                      <a:r>
                        <a:rPr lang="sv-SE" sz="1200">
                          <a:effectLst/>
                        </a:rPr>
                        <a:t>4.5</a:t>
                      </a:r>
                      <a:endParaRPr lang="sv-SE" sz="1200">
                        <a:effectLst/>
                        <a:latin typeface="+mn-lt"/>
                      </a:endParaRPr>
                    </a:p>
                  </a:txBody>
                  <a:tcPr marL="34815" marR="34815" marT="17408" marB="17408" anchor="ctr"/>
                </a:tc>
              </a:tr>
              <a:tr h="139260">
                <a:tc>
                  <a:txBody>
                    <a:bodyPr/>
                    <a:lstStyle/>
                    <a:p>
                      <a:pPr algn="l"/>
                      <a:r>
                        <a:rPr lang="sv-SE" sz="1200">
                          <a:effectLst/>
                        </a:rPr>
                        <a:t> </a:t>
                      </a:r>
                      <a:endParaRPr lang="sv-SE" sz="1200">
                        <a:effectLst/>
                        <a:latin typeface="+mn-lt"/>
                      </a:endParaRPr>
                    </a:p>
                  </a:txBody>
                  <a:tcPr marL="34815" marR="34815" marT="17408" marB="17408" anchor="ctr"/>
                </a:tc>
                <a:tc>
                  <a:txBody>
                    <a:bodyPr/>
                    <a:lstStyle/>
                    <a:p>
                      <a:pPr algn="r"/>
                      <a:r>
                        <a:rPr lang="sv-SE" sz="1200">
                          <a:effectLst/>
                        </a:rPr>
                        <a:t>April 2014</a:t>
                      </a:r>
                      <a:endParaRPr lang="sv-SE" sz="1200">
                        <a:effectLst/>
                        <a:latin typeface="+mn-lt"/>
                      </a:endParaRPr>
                    </a:p>
                  </a:txBody>
                  <a:tcPr marL="34815" marR="34815" marT="17408" marB="17408" anchor="ctr"/>
                </a:tc>
                <a:tc>
                  <a:txBody>
                    <a:bodyPr/>
                    <a:lstStyle/>
                    <a:p>
                      <a:pPr algn="r"/>
                      <a:r>
                        <a:rPr lang="sv-SE" sz="1200">
                          <a:effectLst/>
                        </a:rPr>
                        <a:t>24</a:t>
                      </a:r>
                      <a:endParaRPr lang="sv-SE" sz="1200">
                        <a:effectLst/>
                        <a:latin typeface="+mn-lt"/>
                      </a:endParaRPr>
                    </a:p>
                  </a:txBody>
                  <a:tcPr marL="34815" marR="34815" marT="17408" marB="17408" anchor="ctr"/>
                </a:tc>
                <a:tc>
                  <a:txBody>
                    <a:bodyPr/>
                    <a:lstStyle/>
                    <a:p>
                      <a:pPr algn="r"/>
                      <a:r>
                        <a:rPr lang="sv-SE" sz="1200">
                          <a:effectLst/>
                        </a:rPr>
                        <a:t>3.8</a:t>
                      </a:r>
                      <a:endParaRPr lang="sv-SE" sz="1200">
                        <a:effectLst/>
                        <a:latin typeface="+mn-lt"/>
                      </a:endParaRPr>
                    </a:p>
                  </a:txBody>
                  <a:tcPr marL="34815" marR="34815" marT="17408" marB="17408" anchor="ctr"/>
                </a:tc>
              </a:tr>
              <a:tr h="214798">
                <a:tc>
                  <a:txBody>
                    <a:bodyPr/>
                    <a:lstStyle/>
                    <a:p>
                      <a:pPr algn="l"/>
                      <a:endParaRPr lang="sv-SE" sz="1200">
                        <a:effectLst/>
                        <a:latin typeface="+mn-lt"/>
                      </a:endParaRPr>
                    </a:p>
                  </a:txBody>
                  <a:tcPr marL="34815" marR="34815" marT="17408" marB="17408" anchor="ctr"/>
                </a:tc>
                <a:tc>
                  <a:txBody>
                    <a:bodyPr/>
                    <a:lstStyle/>
                    <a:p>
                      <a:pPr algn="r"/>
                      <a:r>
                        <a:rPr lang="sv-SE" sz="1200" dirty="0" err="1" smtClean="0">
                          <a:effectLst/>
                        </a:rPr>
                        <a:t>Sept</a:t>
                      </a:r>
                      <a:r>
                        <a:rPr lang="sv-SE" sz="1200" dirty="0" smtClean="0">
                          <a:effectLst/>
                        </a:rPr>
                        <a:t> </a:t>
                      </a:r>
                      <a:r>
                        <a:rPr lang="sv-SE" sz="1200" dirty="0">
                          <a:effectLst/>
                        </a:rPr>
                        <a:t>2014</a:t>
                      </a:r>
                      <a:endParaRPr lang="sv-SE" sz="1200" dirty="0">
                        <a:effectLst/>
                        <a:latin typeface="+mn-lt"/>
                      </a:endParaRPr>
                    </a:p>
                  </a:txBody>
                  <a:tcPr marL="34815" marR="34815" marT="17408" marB="17408" anchor="ctr"/>
                </a:tc>
                <a:tc>
                  <a:txBody>
                    <a:bodyPr/>
                    <a:lstStyle/>
                    <a:p>
                      <a:pPr algn="r"/>
                      <a:r>
                        <a:rPr lang="sv-SE" sz="1200">
                          <a:effectLst/>
                        </a:rPr>
                        <a:t>24</a:t>
                      </a:r>
                      <a:endParaRPr lang="sv-SE" sz="1200">
                        <a:effectLst/>
                        <a:latin typeface="+mn-lt"/>
                      </a:endParaRPr>
                    </a:p>
                  </a:txBody>
                  <a:tcPr marL="34815" marR="34815" marT="17408" marB="17408" anchor="ctr"/>
                </a:tc>
                <a:tc>
                  <a:txBody>
                    <a:bodyPr/>
                    <a:lstStyle/>
                    <a:p>
                      <a:pPr algn="r"/>
                      <a:r>
                        <a:rPr lang="sv-SE" sz="1200">
                          <a:effectLst/>
                        </a:rPr>
                        <a:t>4.1</a:t>
                      </a:r>
                      <a:endParaRPr lang="sv-SE" sz="1200">
                        <a:effectLst/>
                        <a:latin typeface="+mn-lt"/>
                      </a:endParaRPr>
                    </a:p>
                  </a:txBody>
                  <a:tcPr marL="34815" marR="34815" marT="17408" marB="17408" anchor="ctr"/>
                </a:tc>
              </a:tr>
              <a:tr h="243706">
                <a:tc>
                  <a:txBody>
                    <a:bodyPr/>
                    <a:lstStyle/>
                    <a:p>
                      <a:pPr algn="l"/>
                      <a:endParaRPr lang="sv-SE" sz="1200">
                        <a:effectLst/>
                        <a:latin typeface="+mn-lt"/>
                      </a:endParaRPr>
                    </a:p>
                  </a:txBody>
                  <a:tcPr marL="34815" marR="34815" marT="17408" marB="17408" anchor="ctr"/>
                </a:tc>
                <a:tc>
                  <a:txBody>
                    <a:bodyPr/>
                    <a:lstStyle/>
                    <a:p>
                      <a:pPr algn="r"/>
                      <a:r>
                        <a:rPr lang="sv-SE" sz="1200" dirty="0" smtClean="0">
                          <a:effectLst/>
                        </a:rPr>
                        <a:t>Nov </a:t>
                      </a:r>
                      <a:r>
                        <a:rPr lang="sv-SE" sz="1200" dirty="0">
                          <a:effectLst/>
                        </a:rPr>
                        <a:t>2014</a:t>
                      </a:r>
                      <a:endParaRPr lang="sv-SE" sz="1200" dirty="0">
                        <a:effectLst/>
                        <a:latin typeface="+mn-lt"/>
                      </a:endParaRPr>
                    </a:p>
                  </a:txBody>
                  <a:tcPr marL="34815" marR="34815" marT="17408" marB="17408" anchor="ctr"/>
                </a:tc>
                <a:tc>
                  <a:txBody>
                    <a:bodyPr/>
                    <a:lstStyle/>
                    <a:p>
                      <a:pPr algn="r"/>
                      <a:r>
                        <a:rPr lang="sv-SE" sz="1200">
                          <a:effectLst/>
                        </a:rPr>
                        <a:t>24</a:t>
                      </a:r>
                      <a:endParaRPr lang="sv-SE" sz="1200">
                        <a:effectLst/>
                        <a:latin typeface="+mn-lt"/>
                      </a:endParaRPr>
                    </a:p>
                  </a:txBody>
                  <a:tcPr marL="34815" marR="34815" marT="17408" marB="17408" anchor="ctr"/>
                </a:tc>
                <a:tc>
                  <a:txBody>
                    <a:bodyPr/>
                    <a:lstStyle/>
                    <a:p>
                      <a:pPr algn="r"/>
                      <a:r>
                        <a:rPr lang="sv-SE" sz="1200">
                          <a:effectLst/>
                        </a:rPr>
                        <a:t>4.3</a:t>
                      </a:r>
                      <a:endParaRPr lang="sv-SE" sz="1200">
                        <a:effectLst/>
                        <a:latin typeface="+mn-lt"/>
                      </a:endParaRPr>
                    </a:p>
                  </a:txBody>
                  <a:tcPr marL="34815" marR="34815" marT="17408" marB="17408" anchor="ctr"/>
                </a:tc>
              </a:tr>
              <a:tr h="348151">
                <a:tc>
                  <a:txBody>
                    <a:bodyPr/>
                    <a:lstStyle/>
                    <a:p>
                      <a:pPr algn="l"/>
                      <a:r>
                        <a:rPr lang="en-US" sz="1200">
                          <a:effectLst/>
                        </a:rPr>
                        <a:t>Perl programming for biological sciences</a:t>
                      </a:r>
                      <a:endParaRPr lang="en-US" sz="1200">
                        <a:effectLst/>
                        <a:latin typeface="+mn-lt"/>
                      </a:endParaRPr>
                    </a:p>
                  </a:txBody>
                  <a:tcPr marL="34815" marR="34815" marT="17408" marB="17408" anchor="ctr"/>
                </a:tc>
                <a:tc>
                  <a:txBody>
                    <a:bodyPr/>
                    <a:lstStyle/>
                    <a:p>
                      <a:pPr algn="r"/>
                      <a:r>
                        <a:rPr lang="sv-SE" sz="1200" dirty="0">
                          <a:effectLst/>
                        </a:rPr>
                        <a:t>May 2013</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4.4</a:t>
                      </a:r>
                      <a:endParaRPr lang="sv-SE" sz="1200">
                        <a:effectLst/>
                        <a:latin typeface="+mn-lt"/>
                      </a:endParaRPr>
                    </a:p>
                  </a:txBody>
                  <a:tcPr marL="34815" marR="34815" marT="17408" marB="17408" anchor="ctr"/>
                </a:tc>
              </a:tr>
              <a:tr h="139260">
                <a:tc>
                  <a:txBody>
                    <a:bodyPr/>
                    <a:lstStyle/>
                    <a:p>
                      <a:pPr algn="l"/>
                      <a:r>
                        <a:rPr lang="sv-SE" sz="1200">
                          <a:effectLst/>
                        </a:rPr>
                        <a:t> </a:t>
                      </a:r>
                      <a:endParaRPr lang="sv-SE" sz="1200">
                        <a:effectLst/>
                        <a:latin typeface="+mn-lt"/>
                      </a:endParaRPr>
                    </a:p>
                  </a:txBody>
                  <a:tcPr marL="34815" marR="34815" marT="17408" marB="17408" anchor="ctr"/>
                </a:tc>
                <a:tc>
                  <a:txBody>
                    <a:bodyPr/>
                    <a:lstStyle/>
                    <a:p>
                      <a:pPr algn="r"/>
                      <a:r>
                        <a:rPr lang="sv-SE" sz="1200">
                          <a:effectLst/>
                        </a:rPr>
                        <a:t>Oct 2013</a:t>
                      </a:r>
                      <a:endParaRPr lang="sv-SE" sz="120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4.4</a:t>
                      </a:r>
                      <a:endParaRPr lang="sv-SE" sz="1200">
                        <a:effectLst/>
                        <a:latin typeface="+mn-lt"/>
                      </a:endParaRPr>
                    </a:p>
                  </a:txBody>
                  <a:tcPr marL="34815" marR="34815" marT="17408" marB="17408" anchor="ctr"/>
                </a:tc>
              </a:tr>
              <a:tr h="139260">
                <a:tc>
                  <a:txBody>
                    <a:bodyPr/>
                    <a:lstStyle/>
                    <a:p>
                      <a:pPr algn="l"/>
                      <a:r>
                        <a:rPr lang="sv-SE" sz="1200">
                          <a:effectLst/>
                        </a:rPr>
                        <a:t> </a:t>
                      </a:r>
                      <a:endParaRPr lang="sv-SE" sz="1200">
                        <a:effectLst/>
                        <a:latin typeface="+mn-lt"/>
                      </a:endParaRPr>
                    </a:p>
                  </a:txBody>
                  <a:tcPr marL="34815" marR="34815" marT="17408" marB="17408" anchor="ctr"/>
                </a:tc>
                <a:tc>
                  <a:txBody>
                    <a:bodyPr/>
                    <a:lstStyle/>
                    <a:p>
                      <a:pPr algn="r"/>
                      <a:r>
                        <a:rPr lang="sv-SE" sz="1200">
                          <a:effectLst/>
                        </a:rPr>
                        <a:t>May 2014</a:t>
                      </a:r>
                      <a:endParaRPr lang="sv-SE" sz="120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4.7</a:t>
                      </a:r>
                      <a:endParaRPr lang="sv-SE" sz="1200">
                        <a:effectLst/>
                        <a:latin typeface="+mn-lt"/>
                      </a:endParaRPr>
                    </a:p>
                  </a:txBody>
                  <a:tcPr marL="34815" marR="34815" marT="17408" marB="17408" anchor="ctr"/>
                </a:tc>
              </a:tr>
              <a:tr h="243706">
                <a:tc>
                  <a:txBody>
                    <a:bodyPr/>
                    <a:lstStyle/>
                    <a:p>
                      <a:pPr algn="l"/>
                      <a:endParaRPr lang="sv-SE" sz="1200">
                        <a:effectLst/>
                        <a:latin typeface="+mn-lt"/>
                      </a:endParaRPr>
                    </a:p>
                  </a:txBody>
                  <a:tcPr marL="34815" marR="34815" marT="17408" marB="17408" anchor="ctr"/>
                </a:tc>
                <a:tc>
                  <a:txBody>
                    <a:bodyPr/>
                    <a:lstStyle/>
                    <a:p>
                      <a:pPr algn="r"/>
                      <a:r>
                        <a:rPr lang="sv-SE" sz="1200" dirty="0" err="1" smtClean="0">
                          <a:effectLst/>
                        </a:rPr>
                        <a:t>Oct</a:t>
                      </a:r>
                      <a:r>
                        <a:rPr lang="sv-SE" sz="1200" dirty="0" smtClean="0">
                          <a:effectLst/>
                        </a:rPr>
                        <a:t> </a:t>
                      </a:r>
                      <a:r>
                        <a:rPr lang="sv-SE" sz="1200" dirty="0">
                          <a:effectLst/>
                        </a:rPr>
                        <a:t>2014</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4.5</a:t>
                      </a:r>
                      <a:endParaRPr lang="sv-SE" sz="1200">
                        <a:effectLst/>
                        <a:latin typeface="+mn-lt"/>
                      </a:endParaRPr>
                    </a:p>
                  </a:txBody>
                  <a:tcPr marL="34815" marR="34815" marT="17408" marB="17408" anchor="ctr"/>
                </a:tc>
              </a:tr>
              <a:tr h="139260">
                <a:tc>
                  <a:txBody>
                    <a:bodyPr/>
                    <a:lstStyle/>
                    <a:p>
                      <a:pPr algn="l"/>
                      <a:r>
                        <a:rPr lang="sv-SE" sz="1200">
                          <a:effectLst/>
                        </a:rPr>
                        <a:t>Genome Assembly</a:t>
                      </a:r>
                      <a:endParaRPr lang="sv-SE" sz="1200">
                        <a:effectLst/>
                        <a:latin typeface="+mn-lt"/>
                      </a:endParaRPr>
                    </a:p>
                  </a:txBody>
                  <a:tcPr marL="34815" marR="34815" marT="17408" marB="17408" anchor="ctr"/>
                </a:tc>
                <a:tc>
                  <a:txBody>
                    <a:bodyPr/>
                    <a:lstStyle/>
                    <a:p>
                      <a:pPr algn="r"/>
                      <a:r>
                        <a:rPr lang="sv-SE" sz="1200" dirty="0" smtClean="0">
                          <a:effectLst/>
                        </a:rPr>
                        <a:t>Nov 2013</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4.1</a:t>
                      </a:r>
                      <a:endParaRPr lang="sv-SE" sz="1200">
                        <a:effectLst/>
                        <a:latin typeface="+mn-lt"/>
                      </a:endParaRPr>
                    </a:p>
                  </a:txBody>
                  <a:tcPr marL="34815" marR="34815" marT="17408" marB="17408" anchor="ctr"/>
                </a:tc>
              </a:tr>
              <a:tr h="243706">
                <a:tc>
                  <a:txBody>
                    <a:bodyPr/>
                    <a:lstStyle/>
                    <a:p>
                      <a:pPr algn="l"/>
                      <a:endParaRPr lang="sv-SE" sz="1200">
                        <a:effectLst/>
                        <a:latin typeface="+mn-lt"/>
                      </a:endParaRPr>
                    </a:p>
                  </a:txBody>
                  <a:tcPr marL="34815" marR="34815" marT="17408" marB="17408" anchor="ctr"/>
                </a:tc>
                <a:tc>
                  <a:txBody>
                    <a:bodyPr/>
                    <a:lstStyle/>
                    <a:p>
                      <a:pPr algn="r"/>
                      <a:r>
                        <a:rPr lang="sv-SE" sz="1200" dirty="0" smtClean="0">
                          <a:effectLst/>
                        </a:rPr>
                        <a:t>Nov </a:t>
                      </a:r>
                      <a:r>
                        <a:rPr lang="sv-SE" sz="1200" dirty="0">
                          <a:effectLst/>
                        </a:rPr>
                        <a:t>2014</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4.4</a:t>
                      </a:r>
                      <a:endParaRPr lang="sv-SE" sz="1200">
                        <a:effectLst/>
                        <a:latin typeface="+mn-lt"/>
                      </a:endParaRPr>
                    </a:p>
                  </a:txBody>
                  <a:tcPr marL="34815" marR="34815" marT="17408" marB="17408" anchor="ctr"/>
                </a:tc>
              </a:tr>
              <a:tr h="243706">
                <a:tc>
                  <a:txBody>
                    <a:bodyPr/>
                    <a:lstStyle/>
                    <a:p>
                      <a:pPr algn="l"/>
                      <a:r>
                        <a:rPr lang="sv-SE" sz="1200">
                          <a:effectLst/>
                        </a:rPr>
                        <a:t>Human Genetic Variation</a:t>
                      </a:r>
                      <a:endParaRPr lang="sv-SE" sz="1200">
                        <a:effectLst/>
                        <a:latin typeface="+mn-lt"/>
                      </a:endParaRPr>
                    </a:p>
                  </a:txBody>
                  <a:tcPr marL="34815" marR="34815" marT="17408" marB="17408" anchor="ctr"/>
                </a:tc>
                <a:tc>
                  <a:txBody>
                    <a:bodyPr/>
                    <a:lstStyle/>
                    <a:p>
                      <a:pPr algn="r"/>
                      <a:r>
                        <a:rPr lang="sv-SE" sz="1200" dirty="0">
                          <a:effectLst/>
                        </a:rPr>
                        <a:t>June </a:t>
                      </a:r>
                      <a:r>
                        <a:rPr lang="sv-SE" sz="1200" dirty="0" smtClean="0">
                          <a:effectLst/>
                        </a:rPr>
                        <a:t>2013</a:t>
                      </a:r>
                      <a:endParaRPr lang="sv-SE" sz="1200" dirty="0">
                        <a:effectLst/>
                        <a:latin typeface="+mn-lt"/>
                      </a:endParaRPr>
                    </a:p>
                  </a:txBody>
                  <a:tcPr marL="34815" marR="34815" marT="17408" marB="17408" anchor="ctr"/>
                </a:tc>
                <a:tc>
                  <a:txBody>
                    <a:bodyPr/>
                    <a:lstStyle/>
                    <a:p>
                      <a:pPr algn="r"/>
                      <a:r>
                        <a:rPr lang="sv-SE" sz="1200" dirty="0">
                          <a:effectLst/>
                        </a:rPr>
                        <a:t>15</a:t>
                      </a:r>
                      <a:endParaRPr lang="sv-SE" sz="1200" dirty="0">
                        <a:effectLst/>
                        <a:latin typeface="+mn-lt"/>
                      </a:endParaRPr>
                    </a:p>
                  </a:txBody>
                  <a:tcPr marL="34815" marR="34815" marT="17408" marB="17408" anchor="ctr"/>
                </a:tc>
                <a:tc>
                  <a:txBody>
                    <a:bodyPr/>
                    <a:lstStyle/>
                    <a:p>
                      <a:pPr algn="r"/>
                      <a:r>
                        <a:rPr lang="sv-SE" sz="1200">
                          <a:effectLst/>
                        </a:rPr>
                        <a:t>4.5</a:t>
                      </a:r>
                      <a:endParaRPr lang="sv-SE" sz="1200">
                        <a:effectLst/>
                        <a:latin typeface="+mn-lt"/>
                      </a:endParaRPr>
                    </a:p>
                  </a:txBody>
                  <a:tcPr marL="34815" marR="34815" marT="17408" marB="17408" anchor="ctr"/>
                </a:tc>
              </a:tr>
              <a:tr h="139260">
                <a:tc>
                  <a:txBody>
                    <a:bodyPr/>
                    <a:lstStyle/>
                    <a:p>
                      <a:pPr algn="l"/>
                      <a:r>
                        <a:rPr lang="sv-SE" sz="1200">
                          <a:effectLst/>
                        </a:rPr>
                        <a:t> </a:t>
                      </a:r>
                      <a:endParaRPr lang="sv-SE" sz="1200">
                        <a:effectLst/>
                        <a:latin typeface="+mn-lt"/>
                      </a:endParaRPr>
                    </a:p>
                  </a:txBody>
                  <a:tcPr marL="34815" marR="34815" marT="17408" marB="17408" anchor="ctr"/>
                </a:tc>
                <a:tc>
                  <a:txBody>
                    <a:bodyPr/>
                    <a:lstStyle/>
                    <a:p>
                      <a:pPr algn="r"/>
                      <a:r>
                        <a:rPr lang="sv-SE" sz="1200" dirty="0" err="1" smtClean="0">
                          <a:effectLst/>
                        </a:rPr>
                        <a:t>Sept</a:t>
                      </a:r>
                      <a:r>
                        <a:rPr lang="sv-SE" sz="1200" dirty="0" smtClean="0">
                          <a:effectLst/>
                        </a:rPr>
                        <a:t> 2013</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3.9</a:t>
                      </a:r>
                      <a:endParaRPr lang="sv-SE" sz="1200">
                        <a:effectLst/>
                        <a:latin typeface="+mn-lt"/>
                      </a:endParaRPr>
                    </a:p>
                  </a:txBody>
                  <a:tcPr marL="34815" marR="34815" marT="17408" marB="17408" anchor="ctr"/>
                </a:tc>
              </a:tr>
              <a:tr h="139260">
                <a:tc>
                  <a:txBody>
                    <a:bodyPr/>
                    <a:lstStyle/>
                    <a:p>
                      <a:pPr algn="l"/>
                      <a:r>
                        <a:rPr lang="sv-SE" sz="1200">
                          <a:effectLst/>
                        </a:rPr>
                        <a:t>RNAseq </a:t>
                      </a:r>
                      <a:endParaRPr lang="sv-SE" sz="1200">
                        <a:effectLst/>
                        <a:latin typeface="+mn-lt"/>
                      </a:endParaRPr>
                    </a:p>
                  </a:txBody>
                  <a:tcPr marL="34815" marR="34815" marT="17408" marB="17408" anchor="ctr"/>
                </a:tc>
                <a:tc>
                  <a:txBody>
                    <a:bodyPr/>
                    <a:lstStyle/>
                    <a:p>
                      <a:pPr algn="r"/>
                      <a:r>
                        <a:rPr lang="sv-SE" sz="1200" dirty="0">
                          <a:effectLst/>
                        </a:rPr>
                        <a:t>June </a:t>
                      </a:r>
                      <a:r>
                        <a:rPr lang="sv-SE" sz="1200" dirty="0" smtClean="0">
                          <a:effectLst/>
                        </a:rPr>
                        <a:t>2013</a:t>
                      </a:r>
                      <a:endParaRPr lang="sv-SE" sz="1200" dirty="0">
                        <a:effectLst/>
                        <a:latin typeface="+mn-lt"/>
                      </a:endParaRPr>
                    </a:p>
                  </a:txBody>
                  <a:tcPr marL="34815" marR="34815" marT="17408" marB="17408" anchor="ctr"/>
                </a:tc>
                <a:tc>
                  <a:txBody>
                    <a:bodyPr/>
                    <a:lstStyle/>
                    <a:p>
                      <a:pPr algn="r"/>
                      <a:r>
                        <a:rPr lang="sv-SE" sz="1200">
                          <a:effectLst/>
                        </a:rPr>
                        <a:t>15</a:t>
                      </a:r>
                      <a:endParaRPr lang="sv-SE" sz="1200">
                        <a:effectLst/>
                        <a:latin typeface="+mn-lt"/>
                      </a:endParaRPr>
                    </a:p>
                  </a:txBody>
                  <a:tcPr marL="34815" marR="34815" marT="17408" marB="17408" anchor="ctr"/>
                </a:tc>
                <a:tc>
                  <a:txBody>
                    <a:bodyPr/>
                    <a:lstStyle/>
                    <a:p>
                      <a:pPr algn="r"/>
                      <a:r>
                        <a:rPr lang="sv-SE" sz="1200">
                          <a:effectLst/>
                        </a:rPr>
                        <a:t>4.1</a:t>
                      </a:r>
                      <a:endParaRPr lang="sv-SE" sz="1200">
                        <a:effectLst/>
                        <a:latin typeface="+mn-lt"/>
                      </a:endParaRPr>
                    </a:p>
                  </a:txBody>
                  <a:tcPr marL="34815" marR="34815" marT="17408" marB="17408" anchor="ctr"/>
                </a:tc>
              </a:tr>
              <a:tr h="139260">
                <a:tc>
                  <a:txBody>
                    <a:bodyPr/>
                    <a:lstStyle/>
                    <a:p>
                      <a:pPr algn="l"/>
                      <a:r>
                        <a:rPr lang="sv-SE" sz="1200">
                          <a:effectLst/>
                        </a:rPr>
                        <a:t> </a:t>
                      </a:r>
                      <a:endParaRPr lang="sv-SE" sz="1200">
                        <a:effectLst/>
                        <a:latin typeface="+mn-lt"/>
                      </a:endParaRPr>
                    </a:p>
                  </a:txBody>
                  <a:tcPr marL="34815" marR="34815" marT="17408" marB="17408" anchor="ctr"/>
                </a:tc>
                <a:tc>
                  <a:txBody>
                    <a:bodyPr/>
                    <a:lstStyle/>
                    <a:p>
                      <a:pPr algn="r"/>
                      <a:r>
                        <a:rPr lang="sv-SE" sz="1200" dirty="0" err="1" smtClean="0">
                          <a:effectLst/>
                        </a:rPr>
                        <a:t>Sept</a:t>
                      </a:r>
                      <a:r>
                        <a:rPr lang="sv-SE" sz="1200" dirty="0" smtClean="0">
                          <a:effectLst/>
                        </a:rPr>
                        <a:t> 2013</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4.2</a:t>
                      </a:r>
                      <a:endParaRPr lang="sv-SE" sz="1200">
                        <a:effectLst/>
                        <a:latin typeface="+mn-lt"/>
                      </a:endParaRPr>
                    </a:p>
                  </a:txBody>
                  <a:tcPr marL="34815" marR="34815" marT="17408" marB="17408" anchor="ctr"/>
                </a:tc>
              </a:tr>
              <a:tr h="243706">
                <a:tc>
                  <a:txBody>
                    <a:bodyPr/>
                    <a:lstStyle/>
                    <a:p>
                      <a:pPr algn="l"/>
                      <a:endParaRPr lang="sv-SE" sz="1200">
                        <a:effectLst/>
                        <a:latin typeface="+mn-lt"/>
                      </a:endParaRPr>
                    </a:p>
                  </a:txBody>
                  <a:tcPr marL="34815" marR="34815" marT="17408" marB="17408" anchor="ctr"/>
                </a:tc>
                <a:tc>
                  <a:txBody>
                    <a:bodyPr/>
                    <a:lstStyle/>
                    <a:p>
                      <a:pPr algn="r"/>
                      <a:r>
                        <a:rPr lang="sv-SE" sz="1200" dirty="0" err="1" smtClean="0">
                          <a:effectLst/>
                        </a:rPr>
                        <a:t>Oct</a:t>
                      </a:r>
                      <a:r>
                        <a:rPr lang="sv-SE" sz="1200" dirty="0" smtClean="0">
                          <a:effectLst/>
                        </a:rPr>
                        <a:t> 2014</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4.3</a:t>
                      </a:r>
                      <a:endParaRPr lang="sv-SE" sz="1200">
                        <a:effectLst/>
                        <a:latin typeface="+mn-lt"/>
                      </a:endParaRPr>
                    </a:p>
                  </a:txBody>
                  <a:tcPr marL="34815" marR="34815" marT="17408" marB="17408" anchor="ctr"/>
                </a:tc>
              </a:tr>
              <a:tr h="243706">
                <a:tc>
                  <a:txBody>
                    <a:bodyPr/>
                    <a:lstStyle/>
                    <a:p>
                      <a:pPr algn="l"/>
                      <a:r>
                        <a:rPr lang="sv-SE" sz="1200">
                          <a:effectLst/>
                        </a:rPr>
                        <a:t>RNAseq and proteomics</a:t>
                      </a:r>
                      <a:endParaRPr lang="sv-SE" sz="1200">
                        <a:effectLst/>
                        <a:latin typeface="+mn-lt"/>
                      </a:endParaRPr>
                    </a:p>
                  </a:txBody>
                  <a:tcPr marL="34815" marR="34815" marT="17408" marB="17408" anchor="ctr"/>
                </a:tc>
                <a:tc>
                  <a:txBody>
                    <a:bodyPr/>
                    <a:lstStyle/>
                    <a:p>
                      <a:pPr algn="r"/>
                      <a:r>
                        <a:rPr lang="sv-SE" sz="1200" dirty="0">
                          <a:effectLst/>
                        </a:rPr>
                        <a:t>June </a:t>
                      </a:r>
                      <a:r>
                        <a:rPr lang="sv-SE" sz="1200" dirty="0" smtClean="0">
                          <a:effectLst/>
                        </a:rPr>
                        <a:t>2014</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4.1</a:t>
                      </a:r>
                      <a:endParaRPr lang="sv-SE" sz="1200">
                        <a:effectLst/>
                        <a:latin typeface="+mn-lt"/>
                      </a:endParaRPr>
                    </a:p>
                  </a:txBody>
                  <a:tcPr marL="34815" marR="34815" marT="17408" marB="17408" anchor="ctr"/>
                </a:tc>
              </a:tr>
              <a:tr h="139260">
                <a:tc>
                  <a:txBody>
                    <a:bodyPr/>
                    <a:lstStyle/>
                    <a:p>
                      <a:pPr algn="l"/>
                      <a:r>
                        <a:rPr lang="sv-SE" sz="1200">
                          <a:effectLst/>
                        </a:rPr>
                        <a:t>Metagenomics</a:t>
                      </a:r>
                      <a:endParaRPr lang="sv-SE" sz="1200">
                        <a:effectLst/>
                        <a:latin typeface="+mn-lt"/>
                      </a:endParaRPr>
                    </a:p>
                  </a:txBody>
                  <a:tcPr marL="34815" marR="34815" marT="17408" marB="17408" anchor="ctr"/>
                </a:tc>
                <a:tc>
                  <a:txBody>
                    <a:bodyPr/>
                    <a:lstStyle/>
                    <a:p>
                      <a:pPr algn="r"/>
                      <a:r>
                        <a:rPr lang="sv-SE" sz="1200" dirty="0" smtClean="0">
                          <a:effectLst/>
                        </a:rPr>
                        <a:t>Nov 2014</a:t>
                      </a:r>
                      <a:endParaRPr lang="sv-SE" sz="1200" dirty="0">
                        <a:effectLst/>
                        <a:latin typeface="+mn-lt"/>
                      </a:endParaRPr>
                    </a:p>
                  </a:txBody>
                  <a:tcPr marL="34815" marR="34815" marT="17408" marB="17408" anchor="ctr"/>
                </a:tc>
                <a:tc>
                  <a:txBody>
                    <a:bodyPr/>
                    <a:lstStyle/>
                    <a:p>
                      <a:pPr algn="r"/>
                      <a:r>
                        <a:rPr lang="sv-SE" sz="1200">
                          <a:effectLst/>
                        </a:rPr>
                        <a:t>20</a:t>
                      </a:r>
                      <a:endParaRPr lang="sv-SE" sz="1200">
                        <a:effectLst/>
                        <a:latin typeface="+mn-lt"/>
                      </a:endParaRPr>
                    </a:p>
                  </a:txBody>
                  <a:tcPr marL="34815" marR="34815" marT="17408" marB="17408" anchor="ctr"/>
                </a:tc>
                <a:tc>
                  <a:txBody>
                    <a:bodyPr/>
                    <a:lstStyle/>
                    <a:p>
                      <a:pPr algn="r"/>
                      <a:r>
                        <a:rPr lang="sv-SE" sz="1200">
                          <a:effectLst/>
                        </a:rPr>
                        <a:t>4.2</a:t>
                      </a:r>
                      <a:endParaRPr lang="sv-SE" sz="1200">
                        <a:effectLst/>
                        <a:latin typeface="+mn-lt"/>
                      </a:endParaRPr>
                    </a:p>
                  </a:txBody>
                  <a:tcPr marL="34815" marR="34815" marT="17408" marB="17408" anchor="ctr"/>
                </a:tc>
              </a:tr>
              <a:tr h="66802">
                <a:tc>
                  <a:txBody>
                    <a:bodyPr/>
                    <a:lstStyle/>
                    <a:p>
                      <a:pPr algn="l"/>
                      <a:endParaRPr lang="sv-SE" sz="1200">
                        <a:effectLst/>
                        <a:latin typeface="+mn-lt"/>
                      </a:endParaRPr>
                    </a:p>
                  </a:txBody>
                  <a:tcPr marL="34815" marR="34815" marT="17408" marB="17408" anchor="ctr"/>
                </a:tc>
                <a:tc>
                  <a:txBody>
                    <a:bodyPr/>
                    <a:lstStyle/>
                    <a:p>
                      <a:pPr algn="r"/>
                      <a:endParaRPr lang="sv-SE" sz="1200">
                        <a:effectLst/>
                        <a:latin typeface="+mn-lt"/>
                      </a:endParaRPr>
                    </a:p>
                  </a:txBody>
                  <a:tcPr marL="34815" marR="34815" marT="17408" marB="17408" anchor="ctr"/>
                </a:tc>
                <a:tc>
                  <a:txBody>
                    <a:bodyPr/>
                    <a:lstStyle/>
                    <a:p>
                      <a:pPr algn="l"/>
                      <a:endParaRPr lang="sv-SE" sz="1200">
                        <a:effectLst/>
                        <a:latin typeface="+mn-lt"/>
                      </a:endParaRPr>
                    </a:p>
                  </a:txBody>
                  <a:tcPr marL="34815" marR="34815" marT="17408" marB="17408" anchor="ctr"/>
                </a:tc>
                <a:tc>
                  <a:txBody>
                    <a:bodyPr/>
                    <a:lstStyle/>
                    <a:p>
                      <a:pPr algn="r"/>
                      <a:endParaRPr lang="sv-SE" sz="1200">
                        <a:effectLst/>
                        <a:latin typeface="+mn-lt"/>
                      </a:endParaRPr>
                    </a:p>
                  </a:txBody>
                  <a:tcPr marL="34815" marR="34815" marT="17408" marB="17408" anchor="ctr"/>
                </a:tc>
              </a:tr>
              <a:tr h="243706">
                <a:tc>
                  <a:txBody>
                    <a:bodyPr/>
                    <a:lstStyle/>
                    <a:p>
                      <a:pPr algn="l"/>
                      <a:r>
                        <a:rPr lang="sv-SE" sz="1200" b="1">
                          <a:effectLst/>
                        </a:rPr>
                        <a:t>TOTAL 2013 + 2014</a:t>
                      </a:r>
                      <a:endParaRPr lang="sv-SE" sz="1200" b="1">
                        <a:effectLst/>
                        <a:latin typeface="+mn-lt"/>
                      </a:endParaRPr>
                    </a:p>
                  </a:txBody>
                  <a:tcPr marL="34815" marR="34815" marT="17408" marB="17408" anchor="ctr"/>
                </a:tc>
                <a:tc>
                  <a:txBody>
                    <a:bodyPr/>
                    <a:lstStyle/>
                    <a:p>
                      <a:pPr algn="r"/>
                      <a:endParaRPr lang="sv-SE" sz="1200" b="1">
                        <a:effectLst/>
                        <a:latin typeface="+mn-lt"/>
                      </a:endParaRPr>
                    </a:p>
                  </a:txBody>
                  <a:tcPr marL="34815" marR="34815" marT="17408" marB="17408" anchor="ctr"/>
                </a:tc>
                <a:tc>
                  <a:txBody>
                    <a:bodyPr/>
                    <a:lstStyle/>
                    <a:p>
                      <a:pPr algn="r"/>
                      <a:r>
                        <a:rPr lang="sv-SE" sz="1200" b="1">
                          <a:effectLst/>
                        </a:rPr>
                        <a:t>394</a:t>
                      </a:r>
                      <a:endParaRPr lang="sv-SE" sz="1200" b="1">
                        <a:effectLst/>
                        <a:latin typeface="+mn-lt"/>
                      </a:endParaRPr>
                    </a:p>
                  </a:txBody>
                  <a:tcPr marL="34815" marR="34815" marT="17408" marB="17408" anchor="ctr"/>
                </a:tc>
                <a:tc>
                  <a:txBody>
                    <a:bodyPr/>
                    <a:lstStyle/>
                    <a:p>
                      <a:pPr algn="r"/>
                      <a:r>
                        <a:rPr lang="sv-SE" sz="1200" b="1" dirty="0">
                          <a:effectLst/>
                        </a:rPr>
                        <a:t>4.3</a:t>
                      </a:r>
                      <a:endParaRPr lang="sv-SE" sz="1200" b="1" dirty="0">
                        <a:effectLst/>
                        <a:latin typeface="+mn-lt"/>
                      </a:endParaRPr>
                    </a:p>
                  </a:txBody>
                  <a:tcPr marL="34815" marR="34815" marT="17408" marB="17408" anchor="ctr"/>
                </a:tc>
              </a:tr>
            </a:tbl>
          </a:graphicData>
        </a:graphic>
      </p:graphicFrame>
      <p:sp>
        <p:nvSpPr>
          <p:cNvPr id="5" name="TextBox 4"/>
          <p:cNvSpPr txBox="1"/>
          <p:nvPr/>
        </p:nvSpPr>
        <p:spPr>
          <a:xfrm>
            <a:off x="1763688" y="2780928"/>
            <a:ext cx="5714350" cy="52322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2800" dirty="0" err="1" smtClean="0">
                <a:solidFill>
                  <a:schemeClr val="tx1"/>
                </a:solidFill>
              </a:rPr>
              <a:t>www.scilifelab.se</a:t>
            </a:r>
            <a:r>
              <a:rPr lang="en-US" sz="2800" dirty="0">
                <a:solidFill>
                  <a:schemeClr val="tx1"/>
                </a:solidFill>
              </a:rPr>
              <a:t>/education/courses/</a:t>
            </a:r>
          </a:p>
        </p:txBody>
      </p:sp>
      <p:sp>
        <p:nvSpPr>
          <p:cNvPr id="3" name="Oval 2"/>
          <p:cNvSpPr/>
          <p:nvPr/>
        </p:nvSpPr>
        <p:spPr>
          <a:xfrm>
            <a:off x="5940152" y="5471412"/>
            <a:ext cx="864096" cy="792088"/>
          </a:xfrm>
          <a:prstGeom prst="ellipse">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8028384" y="5445224"/>
            <a:ext cx="864096" cy="792088"/>
          </a:xfrm>
          <a:prstGeom prst="ellipse">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8928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bwMode="auto">
          <a:xfrm>
            <a:off x="246681" y="513264"/>
            <a:ext cx="8543861" cy="6351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0000"/>
          </a:bodyPr>
          <a:lstStyle/>
          <a:p>
            <a:r>
              <a:rPr lang="en-US" dirty="0" smtClean="0"/>
              <a:t>The Swedish Bioinformatics Advisory Program</a:t>
            </a:r>
            <a:br>
              <a:rPr lang="en-US" dirty="0" smtClean="0"/>
            </a:br>
            <a:endParaRPr lang="en-US" dirty="0">
              <a:latin typeface="Calibri" charset="0"/>
              <a:ea typeface="MS PGothic" charset="0"/>
            </a:endParaRPr>
          </a:p>
        </p:txBody>
      </p:sp>
      <p:sp>
        <p:nvSpPr>
          <p:cNvPr id="4" name="TextBox 3"/>
          <p:cNvSpPr txBox="1"/>
          <p:nvPr/>
        </p:nvSpPr>
        <p:spPr>
          <a:xfrm>
            <a:off x="1179239" y="1122968"/>
            <a:ext cx="7419677" cy="3416320"/>
          </a:xfrm>
          <a:prstGeom prst="rect">
            <a:avLst/>
          </a:prstGeom>
          <a:noFill/>
        </p:spPr>
        <p:txBody>
          <a:bodyPr wrap="square" rtlCol="0">
            <a:spAutoFit/>
          </a:bodyPr>
          <a:lstStyle/>
          <a:p>
            <a:r>
              <a:rPr lang="en-US" sz="1800" dirty="0" smtClean="0"/>
              <a:t>A new teaching model, where PhD students get a senior bioinformatician as a personal advisor during 2 years of their PhD. </a:t>
            </a:r>
          </a:p>
          <a:p>
            <a:endParaRPr lang="en-US" sz="1800" dirty="0" smtClean="0"/>
          </a:p>
          <a:p>
            <a:r>
              <a:rPr lang="en-US" dirty="0" smtClean="0"/>
              <a:t>Monthly project meetings + </a:t>
            </a:r>
            <a:r>
              <a:rPr lang="en-US" dirty="0"/>
              <a:t>t</a:t>
            </a:r>
            <a:r>
              <a:rPr lang="en-US" sz="1800" dirty="0" smtClean="0"/>
              <a:t>wo grand meetings per year to aid networking and knowledge transfer. </a:t>
            </a:r>
          </a:p>
          <a:p>
            <a:endParaRPr lang="en-US" sz="1800" dirty="0" smtClean="0"/>
          </a:p>
          <a:p>
            <a:r>
              <a:rPr lang="en-US" sz="1800" dirty="0" smtClean="0"/>
              <a:t>First call late 2014: </a:t>
            </a:r>
          </a:p>
          <a:p>
            <a:r>
              <a:rPr lang="en-US" sz="1800" dirty="0" smtClean="0"/>
              <a:t>&gt;50 applicants for 15 places</a:t>
            </a:r>
          </a:p>
          <a:p>
            <a:endParaRPr lang="en-US" sz="1800" dirty="0" smtClean="0"/>
          </a:p>
          <a:p>
            <a:r>
              <a:rPr lang="en-US" sz="1800" dirty="0" smtClean="0">
                <a:hlinkClick r:id="rId2"/>
              </a:rPr>
              <a:t>www.scilifelab.se/education/mentorship/the-swedish-bioinformatics-advisory-program/</a:t>
            </a:r>
            <a:endParaRPr lang="en-US" sz="1800" dirty="0"/>
          </a:p>
          <a:p>
            <a:endParaRPr lang="en-US" sz="1800" dirty="0" smtClean="0"/>
          </a:p>
        </p:txBody>
      </p:sp>
      <p:sp>
        <p:nvSpPr>
          <p:cNvPr id="2" name="TextBox 1"/>
          <p:cNvSpPr txBox="1"/>
          <p:nvPr/>
        </p:nvSpPr>
        <p:spPr>
          <a:xfrm>
            <a:off x="2143175" y="4954692"/>
            <a:ext cx="420146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Second call out, deadline Nov 19 2015</a:t>
            </a:r>
            <a:r>
              <a:rPr lang="en-US" dirty="0" smtClean="0"/>
              <a:t>!</a:t>
            </a:r>
            <a:endParaRPr lang="en-US" dirty="0"/>
          </a:p>
        </p:txBody>
      </p:sp>
    </p:spTree>
    <p:extLst>
      <p:ext uri="{BB962C8B-B14F-4D97-AF65-F5344CB8AC3E}">
        <p14:creationId xmlns:p14="http://schemas.microsoft.com/office/powerpoint/2010/main" val="14882671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program</a:t>
            </a:r>
            <a:endParaRPr lang="en-US" dirty="0"/>
          </a:p>
        </p:txBody>
      </p:sp>
      <p:sp>
        <p:nvSpPr>
          <p:cNvPr id="4" name="TextBox 3"/>
          <p:cNvSpPr txBox="1"/>
          <p:nvPr/>
        </p:nvSpPr>
        <p:spPr>
          <a:xfrm>
            <a:off x="283225" y="1263949"/>
            <a:ext cx="6932682" cy="2308324"/>
          </a:xfrm>
          <a:prstGeom prst="rect">
            <a:avLst/>
          </a:prstGeom>
          <a:noFill/>
        </p:spPr>
        <p:txBody>
          <a:bodyPr wrap="none" rtlCol="0">
            <a:spAutoFit/>
          </a:bodyPr>
          <a:lstStyle/>
          <a:p>
            <a:r>
              <a:rPr lang="en-US" dirty="0" smtClean="0"/>
              <a:t>Overall aim: Great research in Sweden! </a:t>
            </a:r>
          </a:p>
          <a:p>
            <a:endParaRPr lang="en-US" dirty="0" smtClean="0"/>
          </a:p>
          <a:p>
            <a:r>
              <a:rPr lang="en-US" dirty="0" smtClean="0"/>
              <a:t>How? 	Strategic investment in PhD education</a:t>
            </a:r>
            <a:br>
              <a:rPr lang="en-US" dirty="0" smtClean="0"/>
            </a:br>
            <a:r>
              <a:rPr lang="en-US" dirty="0" smtClean="0"/>
              <a:t>		Complementing PhD supervisors with technical expertise</a:t>
            </a:r>
          </a:p>
          <a:p>
            <a:r>
              <a:rPr lang="en-US" dirty="0"/>
              <a:t>	</a:t>
            </a:r>
            <a:r>
              <a:rPr lang="en-US" dirty="0" smtClean="0"/>
              <a:t>	Catalyze transition to large-scale data analyses</a:t>
            </a:r>
          </a:p>
          <a:p>
            <a:r>
              <a:rPr lang="en-US" dirty="0" smtClean="0"/>
              <a:t> </a:t>
            </a:r>
          </a:p>
          <a:p>
            <a:r>
              <a:rPr lang="en-US" dirty="0" smtClean="0"/>
              <a:t>The PhD student is responsible to prepare and drive the meetings!</a:t>
            </a:r>
          </a:p>
          <a:p>
            <a:endParaRPr lang="en-US" dirty="0"/>
          </a:p>
        </p:txBody>
      </p:sp>
      <p:pic>
        <p:nvPicPr>
          <p:cNvPr id="5" name="Picture 4"/>
          <p:cNvPicPr>
            <a:picLocks noChangeAspect="1"/>
          </p:cNvPicPr>
          <p:nvPr/>
        </p:nvPicPr>
        <p:blipFill>
          <a:blip r:embed="rId3"/>
          <a:stretch>
            <a:fillRect/>
          </a:stretch>
        </p:blipFill>
        <p:spPr>
          <a:xfrm>
            <a:off x="6787377" y="3737297"/>
            <a:ext cx="2356623" cy="1765194"/>
          </a:xfrm>
          <a:prstGeom prst="rect">
            <a:avLst/>
          </a:prstGeom>
        </p:spPr>
      </p:pic>
      <p:graphicFrame>
        <p:nvGraphicFramePr>
          <p:cNvPr id="6" name="Chart 5"/>
          <p:cNvGraphicFramePr>
            <a:graphicFrameLocks/>
          </p:cNvGraphicFramePr>
          <p:nvPr>
            <p:extLst>
              <p:ext uri="{D42A27DB-BD31-4B8C-83A1-F6EECF244321}">
                <p14:modId xmlns:p14="http://schemas.microsoft.com/office/powerpoint/2010/main" val="1985758788"/>
              </p:ext>
            </p:extLst>
          </p:nvPr>
        </p:nvGraphicFramePr>
        <p:xfrm>
          <a:off x="159515" y="3737297"/>
          <a:ext cx="6627862" cy="28864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96980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332656"/>
            <a:ext cx="6352347" cy="635149"/>
          </a:xfrm>
        </p:spPr>
        <p:txBody>
          <a:bodyPr/>
          <a:lstStyle/>
          <a:p>
            <a:r>
              <a:rPr lang="en-US" dirty="0" smtClean="0"/>
              <a:t>Bioinformatics Drop-In Lund</a:t>
            </a:r>
            <a:endParaRPr lang="en-US" dirty="0"/>
          </a:p>
        </p:txBody>
      </p:sp>
      <p:sp>
        <p:nvSpPr>
          <p:cNvPr id="4" name="Slide Number Placeholder 3"/>
          <p:cNvSpPr>
            <a:spLocks noGrp="1"/>
          </p:cNvSpPr>
          <p:nvPr>
            <p:ph type="sldNum" sz="quarter" idx="4294967295"/>
          </p:nvPr>
        </p:nvSpPr>
        <p:spPr>
          <a:xfrm>
            <a:off x="6553199" y="6356350"/>
            <a:ext cx="2298547" cy="365125"/>
          </a:xfrm>
          <a:prstGeom prst="rect">
            <a:avLst/>
          </a:prstGeom>
        </p:spPr>
        <p:txBody>
          <a:bodyPr/>
          <a:lstStyle/>
          <a:p>
            <a:fld id="{97DED537-10C4-8C40-8E87-51060FF45365}" type="slidenum">
              <a:rPr lang="sv-SE" smtClean="0">
                <a:solidFill>
                  <a:prstClr val="black">
                    <a:tint val="75000"/>
                  </a:prstClr>
                </a:solidFill>
              </a:rPr>
              <a:pPr/>
              <a:t>23</a:t>
            </a:fld>
            <a:endParaRPr lang="sv-SE">
              <a:solidFill>
                <a:prstClr val="black">
                  <a:tint val="75000"/>
                </a:prstClr>
              </a:solidFill>
            </a:endParaRPr>
          </a:p>
        </p:txBody>
      </p:sp>
      <p:sp>
        <p:nvSpPr>
          <p:cNvPr id="5" name="Rectangle 4"/>
          <p:cNvSpPr/>
          <p:nvPr/>
        </p:nvSpPr>
        <p:spPr>
          <a:xfrm>
            <a:off x="971600" y="1201192"/>
            <a:ext cx="7115760" cy="4154983"/>
          </a:xfrm>
          <a:prstGeom prst="rect">
            <a:avLst/>
          </a:prstGeom>
        </p:spPr>
        <p:txBody>
          <a:bodyPr wrap="square">
            <a:spAutoFit/>
          </a:bodyPr>
          <a:lstStyle/>
          <a:p>
            <a:pPr marL="342900" indent="-342900">
              <a:buFontTx/>
              <a:buChar char="•"/>
            </a:pPr>
            <a:r>
              <a:rPr lang="en-US" sz="2400" dirty="0" smtClean="0"/>
              <a:t>Are </a:t>
            </a:r>
            <a:r>
              <a:rPr lang="en-US" sz="2400" dirty="0"/>
              <a:t>you planning a project and need someone to discuss the bioinformatics analysis with</a:t>
            </a:r>
            <a:r>
              <a:rPr lang="en-US" sz="2400" dirty="0" smtClean="0"/>
              <a:t>?</a:t>
            </a:r>
            <a:endParaRPr lang="en-US" sz="2400" dirty="0"/>
          </a:p>
          <a:p>
            <a:pPr marL="342900" indent="-342900">
              <a:buFontTx/>
              <a:buChar char="•"/>
            </a:pPr>
            <a:r>
              <a:rPr lang="en-US" sz="2400" dirty="0" smtClean="0"/>
              <a:t>Do </a:t>
            </a:r>
            <a:r>
              <a:rPr lang="en-US" sz="2400" dirty="0"/>
              <a:t>you need bioinformatics support, but do not know who to turn to</a:t>
            </a:r>
            <a:r>
              <a:rPr lang="en-US" sz="2400" dirty="0" smtClean="0"/>
              <a:t>?</a:t>
            </a:r>
            <a:endParaRPr lang="en-US" sz="2400" dirty="0"/>
          </a:p>
          <a:p>
            <a:pPr marL="342900" indent="-342900">
              <a:buFontTx/>
              <a:buChar char="•"/>
            </a:pPr>
            <a:r>
              <a:rPr lang="en-US" sz="2400" dirty="0" smtClean="0"/>
              <a:t>Are </a:t>
            </a:r>
            <a:r>
              <a:rPr lang="en-US" sz="2400" dirty="0"/>
              <a:t>you stuck in your own bioinformatics project and need help? </a:t>
            </a:r>
            <a:endParaRPr lang="en-US" sz="2400" dirty="0" smtClean="0"/>
          </a:p>
          <a:p>
            <a:pPr marL="342900" indent="-342900">
              <a:buFontTx/>
              <a:buChar char="•"/>
            </a:pPr>
            <a:r>
              <a:rPr lang="en-US" sz="2400" dirty="0" smtClean="0"/>
              <a:t>Meet the NBIS staff in Lund at bioinformatics drop-in</a:t>
            </a:r>
          </a:p>
          <a:p>
            <a:endParaRPr lang="en-GB" sz="2400" dirty="0"/>
          </a:p>
          <a:p>
            <a:r>
              <a:rPr lang="en-US" sz="2400" b="1" dirty="0"/>
              <a:t>When:</a:t>
            </a:r>
            <a:r>
              <a:rPr lang="en-US" sz="2400" dirty="0"/>
              <a:t> Weekly on </a:t>
            </a:r>
            <a:r>
              <a:rPr lang="en-US" sz="2400" dirty="0" smtClean="0"/>
              <a:t>Wednesdays at 10 am</a:t>
            </a:r>
          </a:p>
          <a:p>
            <a:r>
              <a:rPr lang="en-US" sz="2400" b="1" dirty="0" smtClean="0"/>
              <a:t>Where: </a:t>
            </a:r>
            <a:r>
              <a:rPr lang="en-US" sz="2400" dirty="0" err="1"/>
              <a:t>Medicon</a:t>
            </a:r>
            <a:r>
              <a:rPr lang="en-US" sz="2400" dirty="0"/>
              <a:t> village </a:t>
            </a:r>
            <a:r>
              <a:rPr lang="en-US" sz="2400" dirty="0" smtClean="0"/>
              <a:t> / </a:t>
            </a:r>
            <a:r>
              <a:rPr lang="en-US" sz="2400" dirty="0" err="1" smtClean="0"/>
              <a:t>Biologiska</a:t>
            </a:r>
            <a:r>
              <a:rPr lang="en-US" sz="2400" dirty="0" smtClean="0"/>
              <a:t> </a:t>
            </a:r>
            <a:r>
              <a:rPr lang="en-US" sz="2400" dirty="0" err="1" smtClean="0"/>
              <a:t>institutionen</a:t>
            </a:r>
            <a:r>
              <a:rPr lang="en-US" sz="2400" dirty="0" smtClean="0"/>
              <a:t> Location will be evaluated after the initial meetings.</a:t>
            </a:r>
            <a:endParaRPr lang="en-GB" sz="2400" dirty="0"/>
          </a:p>
        </p:txBody>
      </p:sp>
    </p:spTree>
    <p:extLst>
      <p:ext uri="{BB962C8B-B14F-4D97-AF65-F5344CB8AC3E}">
        <p14:creationId xmlns:p14="http://schemas.microsoft.com/office/powerpoint/2010/main" val="24841587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We’re here for you!</a:t>
            </a:r>
            <a:endParaRPr lang="en-US" dirty="0"/>
          </a:p>
        </p:txBody>
      </p:sp>
      <p:pic>
        <p:nvPicPr>
          <p:cNvPr id="4" name="Picture 3"/>
          <p:cNvPicPr>
            <a:picLocks noChangeAspect="1"/>
          </p:cNvPicPr>
          <p:nvPr/>
        </p:nvPicPr>
        <p:blipFill>
          <a:blip r:embed="rId2"/>
          <a:stretch>
            <a:fillRect/>
          </a:stretch>
        </p:blipFill>
        <p:spPr>
          <a:xfrm>
            <a:off x="0" y="1587500"/>
            <a:ext cx="9144000" cy="3682599"/>
          </a:xfrm>
          <a:prstGeom prst="rect">
            <a:avLst/>
          </a:prstGeom>
        </p:spPr>
      </p:pic>
    </p:spTree>
    <p:extLst>
      <p:ext uri="{BB962C8B-B14F-4D97-AF65-F5344CB8AC3E}">
        <p14:creationId xmlns:p14="http://schemas.microsoft.com/office/powerpoint/2010/main" val="15171685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sites (Stockholm/Uppsala)</a:t>
            </a:r>
            <a:endParaRPr lang="en-US" dirty="0"/>
          </a:p>
        </p:txBody>
      </p:sp>
      <p:pic>
        <p:nvPicPr>
          <p:cNvPr id="4" name="Content Placeholder 3" descr="DSC0248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829064" y="1283446"/>
            <a:ext cx="5156200" cy="2835711"/>
          </a:xfrm>
          <a:prstGeom prst="rect">
            <a:avLst/>
          </a:prstGeom>
        </p:spPr>
      </p:pic>
      <p:pic>
        <p:nvPicPr>
          <p:cNvPr id="5" name="Picture 4" descr="Navet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283446"/>
            <a:ext cx="2887757" cy="4331635"/>
          </a:xfrm>
          <a:prstGeom prst="rect">
            <a:avLst/>
          </a:prstGeom>
        </p:spPr>
      </p:pic>
      <p:sp>
        <p:nvSpPr>
          <p:cNvPr id="6" name="TextBox 5"/>
          <p:cNvSpPr txBox="1"/>
          <p:nvPr/>
        </p:nvSpPr>
        <p:spPr>
          <a:xfrm>
            <a:off x="5159003" y="4186890"/>
            <a:ext cx="2320542" cy="369332"/>
          </a:xfrm>
          <a:prstGeom prst="rect">
            <a:avLst/>
          </a:prstGeom>
          <a:noFill/>
        </p:spPr>
        <p:txBody>
          <a:bodyPr wrap="none" rtlCol="0">
            <a:spAutoFit/>
          </a:bodyPr>
          <a:lstStyle/>
          <a:p>
            <a:r>
              <a:rPr lang="en-US" dirty="0" smtClean="0"/>
              <a:t>Stockholm (KI campus)</a:t>
            </a:r>
            <a:endParaRPr lang="en-US" dirty="0"/>
          </a:p>
        </p:txBody>
      </p:sp>
      <p:sp>
        <p:nvSpPr>
          <p:cNvPr id="7" name="TextBox 6"/>
          <p:cNvSpPr txBox="1"/>
          <p:nvPr/>
        </p:nvSpPr>
        <p:spPr>
          <a:xfrm>
            <a:off x="519582" y="5689367"/>
            <a:ext cx="2825375" cy="369332"/>
          </a:xfrm>
          <a:prstGeom prst="rect">
            <a:avLst/>
          </a:prstGeom>
          <a:noFill/>
        </p:spPr>
        <p:txBody>
          <a:bodyPr wrap="none" rtlCol="0">
            <a:spAutoFit/>
          </a:bodyPr>
          <a:lstStyle/>
          <a:p>
            <a:r>
              <a:rPr lang="en-US" dirty="0" smtClean="0"/>
              <a:t>Uppsala (Biomedical center)</a:t>
            </a:r>
            <a:endParaRPr lang="en-US" dirty="0"/>
          </a:p>
        </p:txBody>
      </p:sp>
      <p:sp>
        <p:nvSpPr>
          <p:cNvPr id="9" name="Rounded Rectangle 8"/>
          <p:cNvSpPr/>
          <p:nvPr/>
        </p:nvSpPr>
        <p:spPr>
          <a:xfrm>
            <a:off x="4808636" y="4731303"/>
            <a:ext cx="2944017" cy="88377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solidFill>
                  <a:srgbClr val="000000"/>
                </a:solidFill>
              </a:rPr>
              <a:t>9 national service platforms</a:t>
            </a:r>
          </a:p>
          <a:p>
            <a:pPr algn="ctr"/>
            <a:r>
              <a:rPr lang="en-US" dirty="0">
                <a:solidFill>
                  <a:srgbClr val="000000"/>
                </a:solidFill>
              </a:rPr>
              <a:t>200+ research groups </a:t>
            </a:r>
          </a:p>
        </p:txBody>
      </p:sp>
    </p:spTree>
    <p:extLst>
      <p:ext uri="{BB962C8B-B14F-4D97-AF65-F5344CB8AC3E}">
        <p14:creationId xmlns:p14="http://schemas.microsoft.com/office/powerpoint/2010/main" val="10738634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SciLifeLab provides state-of-the art services</a:t>
            </a:r>
            <a:endParaRPr lang="en-US" dirty="0"/>
          </a:p>
        </p:txBody>
      </p:sp>
      <p:sp>
        <p:nvSpPr>
          <p:cNvPr id="4" name="TextBox 3"/>
          <p:cNvSpPr txBox="1"/>
          <p:nvPr/>
        </p:nvSpPr>
        <p:spPr>
          <a:xfrm>
            <a:off x="1026161" y="877568"/>
            <a:ext cx="8117840" cy="2554545"/>
          </a:xfrm>
          <a:prstGeom prst="rect">
            <a:avLst/>
          </a:prstGeom>
          <a:noFill/>
        </p:spPr>
        <p:txBody>
          <a:bodyPr wrap="square" rtlCol="0">
            <a:spAutoFit/>
          </a:bodyPr>
          <a:lstStyle/>
          <a:p>
            <a:pPr marL="285750" indent="-285750">
              <a:buFontTx/>
              <a:buChar char="•"/>
            </a:pPr>
            <a:r>
              <a:rPr lang="en-US" sz="1600" b="1" dirty="0" smtClean="0"/>
              <a:t>NGI</a:t>
            </a:r>
            <a:r>
              <a:rPr lang="en-US" sz="1600" b="1" dirty="0"/>
              <a:t> </a:t>
            </a:r>
            <a:r>
              <a:rPr lang="en-US" sz="1600" b="1" dirty="0" smtClean="0"/>
              <a:t>(One of the largest sequencing centers in Europe)</a:t>
            </a:r>
            <a:br>
              <a:rPr lang="en-US" sz="1600" b="1" dirty="0" smtClean="0"/>
            </a:br>
            <a:r>
              <a:rPr lang="en-US" sz="1600" dirty="0" smtClean="0"/>
              <a:t>X-Ten, </a:t>
            </a:r>
            <a:r>
              <a:rPr lang="en-US" sz="1600" dirty="0" err="1" smtClean="0"/>
              <a:t>HiSeq</a:t>
            </a:r>
            <a:r>
              <a:rPr lang="en-US" sz="1600" dirty="0" smtClean="0"/>
              <a:t>, </a:t>
            </a:r>
            <a:r>
              <a:rPr lang="en-US" sz="1600" dirty="0" err="1" smtClean="0"/>
              <a:t>MiSeq</a:t>
            </a:r>
            <a:r>
              <a:rPr lang="en-US" sz="1600" dirty="0" smtClean="0"/>
              <a:t>, </a:t>
            </a:r>
            <a:r>
              <a:rPr lang="en-US" sz="1600" dirty="0" err="1" smtClean="0"/>
              <a:t>PacBio</a:t>
            </a:r>
            <a:r>
              <a:rPr lang="en-US" sz="1600" dirty="0" smtClean="0"/>
              <a:t>, </a:t>
            </a:r>
            <a:r>
              <a:rPr lang="en-US" sz="1600" dirty="0" err="1" smtClean="0"/>
              <a:t>IonTorrent</a:t>
            </a:r>
            <a:r>
              <a:rPr lang="en-US" sz="1600" dirty="0" smtClean="0"/>
              <a:t>, </a:t>
            </a:r>
            <a:r>
              <a:rPr lang="en-US" sz="1600" dirty="0" err="1" smtClean="0"/>
              <a:t>MinIon</a:t>
            </a:r>
            <a:r>
              <a:rPr lang="en-US" sz="1600" dirty="0" smtClean="0"/>
              <a:t>, Optical mapping</a:t>
            </a:r>
          </a:p>
          <a:p>
            <a:pPr marL="285750" indent="-285750">
              <a:buFontTx/>
              <a:buChar char="•"/>
            </a:pPr>
            <a:r>
              <a:rPr lang="en-US" sz="1600" b="1" dirty="0" smtClean="0"/>
              <a:t>Clinical Diagnostics</a:t>
            </a:r>
            <a:br>
              <a:rPr lang="en-US" sz="1600" b="1" dirty="0" smtClean="0"/>
            </a:br>
            <a:r>
              <a:rPr lang="en-US" sz="1600" dirty="0" smtClean="0"/>
              <a:t>Sequencing and other omics for new clinical applications</a:t>
            </a:r>
          </a:p>
          <a:p>
            <a:pPr marL="285750" indent="-285750">
              <a:buFontTx/>
              <a:buChar char="•"/>
            </a:pPr>
            <a:r>
              <a:rPr lang="en-US" sz="1600" b="1" dirty="0" smtClean="0"/>
              <a:t>Bioinformatics</a:t>
            </a:r>
            <a:r>
              <a:rPr lang="en-US" sz="1600" dirty="0" smtClean="0"/>
              <a:t/>
            </a:r>
            <a:br>
              <a:rPr lang="en-US" sz="1600" dirty="0" smtClean="0"/>
            </a:br>
            <a:r>
              <a:rPr lang="en-US" sz="1600" dirty="0" smtClean="0"/>
              <a:t>Approaching 100 FTE for custom-tailored project support, methods and systems development, data publishing</a:t>
            </a:r>
          </a:p>
          <a:p>
            <a:pPr marL="285750" indent="-285750">
              <a:buFontTx/>
              <a:buChar char="•"/>
            </a:pPr>
            <a:r>
              <a:rPr lang="en-US" sz="1600" b="1" dirty="0"/>
              <a:t>Functional Genomics</a:t>
            </a:r>
            <a:r>
              <a:rPr lang="en-US" sz="1600" dirty="0"/>
              <a:t/>
            </a:r>
            <a:br>
              <a:rPr lang="en-US" sz="1600" dirty="0"/>
            </a:br>
            <a:r>
              <a:rPr lang="en-US" sz="1600" dirty="0"/>
              <a:t>Single-cell </a:t>
            </a:r>
            <a:r>
              <a:rPr lang="en-US" sz="1600" dirty="0" err="1"/>
              <a:t>transcriptomics</a:t>
            </a:r>
            <a:r>
              <a:rPr lang="en-US" sz="1600" dirty="0"/>
              <a:t>, genomics, and </a:t>
            </a:r>
            <a:r>
              <a:rPr lang="en-US" sz="1600" dirty="0" smtClean="0"/>
              <a:t>proteomics</a:t>
            </a:r>
            <a:endParaRPr lang="en-US" sz="1600" dirty="0"/>
          </a:p>
          <a:p>
            <a:pPr marL="285750" indent="-285750">
              <a:buFontTx/>
              <a:buChar char="•"/>
            </a:pPr>
            <a:r>
              <a:rPr lang="en-US" sz="1600" dirty="0" smtClean="0"/>
              <a:t>…</a:t>
            </a:r>
            <a:endParaRPr lang="en-US" sz="1600" dirty="0"/>
          </a:p>
        </p:txBody>
      </p:sp>
      <p:pic>
        <p:nvPicPr>
          <p:cNvPr id="3" name="Picture 2"/>
          <p:cNvPicPr>
            <a:picLocks noChangeAspect="1"/>
          </p:cNvPicPr>
          <p:nvPr/>
        </p:nvPicPr>
        <p:blipFill>
          <a:blip r:embed="rId2"/>
          <a:stretch>
            <a:fillRect/>
          </a:stretch>
        </p:blipFill>
        <p:spPr>
          <a:xfrm>
            <a:off x="341385" y="3424365"/>
            <a:ext cx="8529509" cy="3460945"/>
          </a:xfrm>
          <a:prstGeom prst="rect">
            <a:avLst/>
          </a:prstGeom>
        </p:spPr>
      </p:pic>
    </p:spTree>
    <p:extLst>
      <p:ext uri="{BB962C8B-B14F-4D97-AF65-F5344CB8AC3E}">
        <p14:creationId xmlns:p14="http://schemas.microsoft.com/office/powerpoint/2010/main" val="37383816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971600" y="2060848"/>
            <a:ext cx="7349440" cy="2585323"/>
          </a:xfrm>
          <a:prstGeom prst="rect">
            <a:avLst/>
          </a:prstGeom>
          <a:noFill/>
        </p:spPr>
        <p:txBody>
          <a:bodyPr wrap="square" rtlCol="0">
            <a:spAutoFit/>
          </a:bodyPr>
          <a:lstStyle/>
          <a:p>
            <a:pPr algn="ctr"/>
            <a:r>
              <a:rPr lang="en-US" sz="2000" b="1" dirty="0"/>
              <a:t>The national bioinformatics infrastructure </a:t>
            </a:r>
            <a:r>
              <a:rPr lang="en-US" sz="2000" b="1" dirty="0" smtClean="0"/>
              <a:t>Sweden (NBIS) constitutes the Bioinformatics platform at SciLifeLab</a:t>
            </a:r>
          </a:p>
          <a:p>
            <a:pPr algn="ctr"/>
            <a:endParaRPr lang="en-US" dirty="0" smtClean="0"/>
          </a:p>
          <a:p>
            <a:pPr algn="ctr"/>
            <a:endParaRPr lang="en-US" dirty="0"/>
          </a:p>
          <a:p>
            <a:pPr algn="ctr"/>
            <a:r>
              <a:rPr lang="en-US" sz="1600" dirty="0" smtClean="0"/>
              <a:t>NBIS will be official as of 2016. Most of the activities are already fully operational, and NBIS is the continuation and expansion of present activities, unifying all national bioinformatics support into a single infrastructure</a:t>
            </a:r>
            <a:r>
              <a:rPr lang="en-US" sz="1800" dirty="0" smtClean="0"/>
              <a:t>. </a:t>
            </a:r>
          </a:p>
          <a:p>
            <a:pPr algn="ctr"/>
            <a:endParaRPr lang="en-US" dirty="0" smtClean="0"/>
          </a:p>
          <a:p>
            <a:pPr algn="ctr"/>
            <a:endParaRPr lang="en-US" dirty="0"/>
          </a:p>
        </p:txBody>
      </p:sp>
    </p:spTree>
    <p:extLst>
      <p:ext uri="{BB962C8B-B14F-4D97-AF65-F5344CB8AC3E}">
        <p14:creationId xmlns:p14="http://schemas.microsoft.com/office/powerpoint/2010/main" val="22135648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ciLifeLab platforms</a:t>
            </a:r>
            <a:endParaRPr lang="en-US" dirty="0"/>
          </a:p>
        </p:txBody>
      </p:sp>
      <p:sp>
        <p:nvSpPr>
          <p:cNvPr id="4" name="Rounded Rectangle 3"/>
          <p:cNvSpPr/>
          <p:nvPr/>
        </p:nvSpPr>
        <p:spPr>
          <a:xfrm>
            <a:off x="67434" y="1805940"/>
            <a:ext cx="2075417" cy="23179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ounded Rectangle 4"/>
          <p:cNvSpPr/>
          <p:nvPr/>
        </p:nvSpPr>
        <p:spPr>
          <a:xfrm>
            <a:off x="2214860" y="1819672"/>
            <a:ext cx="1994524" cy="23042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4303092" y="1805940"/>
            <a:ext cx="1771848" cy="23179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Rounded Rectangle 6"/>
          <p:cNvSpPr/>
          <p:nvPr/>
        </p:nvSpPr>
        <p:spPr>
          <a:xfrm>
            <a:off x="6175300" y="1819672"/>
            <a:ext cx="1717452" cy="23042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ounded Rectangle 7"/>
          <p:cNvSpPr/>
          <p:nvPr/>
        </p:nvSpPr>
        <p:spPr>
          <a:xfrm>
            <a:off x="54620" y="944652"/>
            <a:ext cx="7776864" cy="5869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SciLifeLab</a:t>
            </a:r>
            <a:endParaRPr lang="en-US" sz="2000" dirty="0"/>
          </a:p>
        </p:txBody>
      </p:sp>
      <p:sp>
        <p:nvSpPr>
          <p:cNvPr id="10" name="TextBox 9"/>
          <p:cNvSpPr txBox="1"/>
          <p:nvPr/>
        </p:nvSpPr>
        <p:spPr>
          <a:xfrm>
            <a:off x="323556" y="1891680"/>
            <a:ext cx="1819296" cy="1015663"/>
          </a:xfrm>
          <a:prstGeom prst="rect">
            <a:avLst/>
          </a:prstGeom>
          <a:noFill/>
        </p:spPr>
        <p:txBody>
          <a:bodyPr wrap="square" rtlCol="0">
            <a:spAutoFit/>
          </a:bodyPr>
          <a:lstStyle/>
          <a:p>
            <a:r>
              <a:rPr lang="en-US" sz="2000" dirty="0" smtClean="0"/>
              <a:t>National Genomics Infrastructure</a:t>
            </a:r>
            <a:endParaRPr lang="en-US" sz="2000" dirty="0"/>
          </a:p>
        </p:txBody>
      </p:sp>
      <p:sp>
        <p:nvSpPr>
          <p:cNvPr id="11" name="TextBox 10"/>
          <p:cNvSpPr txBox="1"/>
          <p:nvPr/>
        </p:nvSpPr>
        <p:spPr>
          <a:xfrm>
            <a:off x="2358876" y="1872818"/>
            <a:ext cx="1994524" cy="1323439"/>
          </a:xfrm>
          <a:prstGeom prst="rect">
            <a:avLst/>
          </a:prstGeom>
          <a:noFill/>
        </p:spPr>
        <p:txBody>
          <a:bodyPr wrap="square" rtlCol="0">
            <a:spAutoFit/>
          </a:bodyPr>
          <a:lstStyle/>
          <a:p>
            <a:r>
              <a:rPr lang="en-US" sz="2000" dirty="0" smtClean="0"/>
              <a:t>National Bioinformatics Infrastructure</a:t>
            </a:r>
          </a:p>
          <a:p>
            <a:r>
              <a:rPr lang="en-US" sz="2000" dirty="0" smtClean="0"/>
              <a:t>Sweden</a:t>
            </a:r>
          </a:p>
        </p:txBody>
      </p:sp>
      <p:sp>
        <p:nvSpPr>
          <p:cNvPr id="12" name="TextBox 11"/>
          <p:cNvSpPr txBox="1"/>
          <p:nvPr/>
        </p:nvSpPr>
        <p:spPr>
          <a:xfrm>
            <a:off x="89478" y="3221761"/>
            <a:ext cx="2056782" cy="830997"/>
          </a:xfrm>
          <a:prstGeom prst="rect">
            <a:avLst/>
          </a:prstGeom>
          <a:noFill/>
        </p:spPr>
        <p:txBody>
          <a:bodyPr wrap="none" rtlCol="0">
            <a:spAutoFit/>
          </a:bodyPr>
          <a:lstStyle/>
          <a:p>
            <a:r>
              <a:rPr lang="en-US" sz="1600" dirty="0" err="1" smtClean="0"/>
              <a:t>Joakim</a:t>
            </a:r>
            <a:r>
              <a:rPr lang="en-US" sz="1600" dirty="0" smtClean="0"/>
              <a:t> Lundeberg</a:t>
            </a:r>
            <a:br>
              <a:rPr lang="en-US" sz="1600" dirty="0" smtClean="0"/>
            </a:br>
            <a:r>
              <a:rPr lang="en-US" sz="1600" dirty="0" smtClean="0"/>
              <a:t>Ann-Christine </a:t>
            </a:r>
            <a:r>
              <a:rPr lang="en-US" sz="1600" dirty="0" err="1" smtClean="0"/>
              <a:t>Syvänen</a:t>
            </a:r>
            <a:endParaRPr lang="en-US" sz="1600" dirty="0" smtClean="0"/>
          </a:p>
          <a:p>
            <a:r>
              <a:rPr lang="en-US" sz="1600" dirty="0" smtClean="0"/>
              <a:t>Ulf </a:t>
            </a:r>
            <a:r>
              <a:rPr lang="en-US" sz="1600" dirty="0" err="1" smtClean="0"/>
              <a:t>Gyllensten</a:t>
            </a:r>
            <a:endParaRPr lang="en-US" sz="1600" dirty="0" smtClean="0"/>
          </a:p>
        </p:txBody>
      </p:sp>
      <p:sp>
        <p:nvSpPr>
          <p:cNvPr id="13" name="TextBox 12"/>
          <p:cNvSpPr txBox="1"/>
          <p:nvPr/>
        </p:nvSpPr>
        <p:spPr>
          <a:xfrm>
            <a:off x="2362020" y="3208877"/>
            <a:ext cx="1373994" cy="338554"/>
          </a:xfrm>
          <a:prstGeom prst="rect">
            <a:avLst/>
          </a:prstGeom>
          <a:noFill/>
        </p:spPr>
        <p:txBody>
          <a:bodyPr wrap="none" rtlCol="0">
            <a:spAutoFit/>
          </a:bodyPr>
          <a:lstStyle/>
          <a:p>
            <a:r>
              <a:rPr lang="en-US" sz="1600" dirty="0" err="1" smtClean="0"/>
              <a:t>Bengt</a:t>
            </a:r>
            <a:r>
              <a:rPr lang="en-US" sz="1600" dirty="0"/>
              <a:t> </a:t>
            </a:r>
            <a:r>
              <a:rPr lang="en-US" sz="1600" dirty="0" err="1" smtClean="0"/>
              <a:t>Persson</a:t>
            </a:r>
            <a:endParaRPr lang="en-US" sz="1600" dirty="0"/>
          </a:p>
        </p:txBody>
      </p:sp>
      <p:sp>
        <p:nvSpPr>
          <p:cNvPr id="15" name="TextBox 14"/>
          <p:cNvSpPr txBox="1"/>
          <p:nvPr/>
        </p:nvSpPr>
        <p:spPr>
          <a:xfrm>
            <a:off x="4447108" y="1937008"/>
            <a:ext cx="1994524" cy="707886"/>
          </a:xfrm>
          <a:prstGeom prst="rect">
            <a:avLst/>
          </a:prstGeom>
          <a:noFill/>
        </p:spPr>
        <p:txBody>
          <a:bodyPr wrap="square" rtlCol="0">
            <a:spAutoFit/>
          </a:bodyPr>
          <a:lstStyle/>
          <a:p>
            <a:r>
              <a:rPr lang="en-US" sz="2000" dirty="0" smtClean="0"/>
              <a:t>Clinical Diagnostics</a:t>
            </a:r>
            <a:endParaRPr lang="en-US" sz="2000" dirty="0"/>
          </a:p>
        </p:txBody>
      </p:sp>
      <p:sp>
        <p:nvSpPr>
          <p:cNvPr id="16" name="TextBox 15"/>
          <p:cNvSpPr txBox="1"/>
          <p:nvPr/>
        </p:nvSpPr>
        <p:spPr>
          <a:xfrm>
            <a:off x="6247308" y="1862063"/>
            <a:ext cx="397164" cy="461665"/>
          </a:xfrm>
          <a:prstGeom prst="rect">
            <a:avLst/>
          </a:prstGeom>
          <a:noFill/>
        </p:spPr>
        <p:txBody>
          <a:bodyPr wrap="none" rtlCol="0">
            <a:spAutoFit/>
          </a:bodyPr>
          <a:lstStyle/>
          <a:p>
            <a:r>
              <a:rPr lang="en-US" dirty="0" smtClean="0"/>
              <a:t>…</a:t>
            </a:r>
            <a:endParaRPr lang="en-US" dirty="0"/>
          </a:p>
        </p:txBody>
      </p:sp>
      <p:sp>
        <p:nvSpPr>
          <p:cNvPr id="18" name="TextBox 17"/>
          <p:cNvSpPr txBox="1"/>
          <p:nvPr/>
        </p:nvSpPr>
        <p:spPr>
          <a:xfrm>
            <a:off x="4483393" y="3211601"/>
            <a:ext cx="1406355" cy="338554"/>
          </a:xfrm>
          <a:prstGeom prst="rect">
            <a:avLst/>
          </a:prstGeom>
          <a:noFill/>
        </p:spPr>
        <p:txBody>
          <a:bodyPr wrap="none" rtlCol="0">
            <a:spAutoFit/>
          </a:bodyPr>
          <a:lstStyle/>
          <a:p>
            <a:r>
              <a:rPr lang="en-US" sz="1600" dirty="0" smtClean="0"/>
              <a:t>Lars </a:t>
            </a:r>
            <a:r>
              <a:rPr lang="en-US" sz="1600" dirty="0" err="1" smtClean="0"/>
              <a:t>Engstrand</a:t>
            </a:r>
            <a:endParaRPr lang="en-US" sz="1600" dirty="0"/>
          </a:p>
        </p:txBody>
      </p:sp>
      <p:pic>
        <p:nvPicPr>
          <p:cNvPr id="19" name="Picture 18"/>
          <p:cNvPicPr>
            <a:picLocks noChangeAspect="1"/>
          </p:cNvPicPr>
          <p:nvPr/>
        </p:nvPicPr>
        <p:blipFill>
          <a:blip r:embed="rId2"/>
          <a:stretch>
            <a:fillRect/>
          </a:stretch>
        </p:blipFill>
        <p:spPr>
          <a:xfrm>
            <a:off x="1017970" y="4184685"/>
            <a:ext cx="673292" cy="673292"/>
          </a:xfrm>
          <a:prstGeom prst="rect">
            <a:avLst/>
          </a:prstGeom>
        </p:spPr>
      </p:pic>
      <p:pic>
        <p:nvPicPr>
          <p:cNvPr id="20" name="Picture 19"/>
          <p:cNvPicPr>
            <a:picLocks noChangeAspect="1"/>
          </p:cNvPicPr>
          <p:nvPr/>
        </p:nvPicPr>
        <p:blipFill>
          <a:blip r:embed="rId3"/>
          <a:stretch>
            <a:fillRect/>
          </a:stretch>
        </p:blipFill>
        <p:spPr>
          <a:xfrm>
            <a:off x="1017970" y="4958894"/>
            <a:ext cx="554218" cy="712566"/>
          </a:xfrm>
          <a:prstGeom prst="rect">
            <a:avLst/>
          </a:prstGeom>
        </p:spPr>
      </p:pic>
      <p:pic>
        <p:nvPicPr>
          <p:cNvPr id="21" name="Picture 20"/>
          <p:cNvPicPr>
            <a:picLocks noChangeAspect="1"/>
          </p:cNvPicPr>
          <p:nvPr/>
        </p:nvPicPr>
        <p:blipFill>
          <a:blip r:embed="rId4"/>
          <a:stretch>
            <a:fillRect/>
          </a:stretch>
        </p:blipFill>
        <p:spPr>
          <a:xfrm>
            <a:off x="457200" y="4566210"/>
            <a:ext cx="499923" cy="728382"/>
          </a:xfrm>
          <a:prstGeom prst="rect">
            <a:avLst/>
          </a:prstGeom>
        </p:spPr>
      </p:pic>
      <p:cxnSp>
        <p:nvCxnSpPr>
          <p:cNvPr id="14" name="Straight Connector 13"/>
          <p:cNvCxnSpPr/>
          <p:nvPr/>
        </p:nvCxnSpPr>
        <p:spPr>
          <a:xfrm>
            <a:off x="7974682" y="1187946"/>
            <a:ext cx="0" cy="4738131"/>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2" name="Can 21"/>
          <p:cNvSpPr/>
          <p:nvPr/>
        </p:nvSpPr>
        <p:spPr>
          <a:xfrm>
            <a:off x="8015727" y="2901844"/>
            <a:ext cx="792014" cy="72921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an 24"/>
          <p:cNvSpPr/>
          <p:nvPr/>
        </p:nvSpPr>
        <p:spPr>
          <a:xfrm>
            <a:off x="8168127" y="3054244"/>
            <a:ext cx="792014" cy="72921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an 25"/>
          <p:cNvSpPr/>
          <p:nvPr/>
        </p:nvSpPr>
        <p:spPr>
          <a:xfrm>
            <a:off x="8320527" y="3206644"/>
            <a:ext cx="792014" cy="72921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7984843" y="4229900"/>
            <a:ext cx="1169318" cy="1323439"/>
          </a:xfrm>
          <a:prstGeom prst="rect">
            <a:avLst/>
          </a:prstGeom>
          <a:noFill/>
        </p:spPr>
        <p:txBody>
          <a:bodyPr wrap="square" rtlCol="0">
            <a:spAutoFit/>
          </a:bodyPr>
          <a:lstStyle/>
          <a:p>
            <a:r>
              <a:rPr lang="en-US" sz="1600" dirty="0" smtClean="0"/>
              <a:t>Computer resources free for Swedish researchers</a:t>
            </a:r>
            <a:endParaRPr lang="en-US" sz="1600" dirty="0"/>
          </a:p>
        </p:txBody>
      </p:sp>
      <p:sp>
        <p:nvSpPr>
          <p:cNvPr id="29" name="Rounded Rectangle 28"/>
          <p:cNvSpPr/>
          <p:nvPr/>
        </p:nvSpPr>
        <p:spPr>
          <a:xfrm>
            <a:off x="8134212" y="946284"/>
            <a:ext cx="825929" cy="5869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VR</a:t>
            </a:r>
            <a:endParaRPr lang="en-US" sz="2000" dirty="0"/>
          </a:p>
        </p:txBody>
      </p:sp>
      <p:sp>
        <p:nvSpPr>
          <p:cNvPr id="31" name="Rounded Rectangle 30"/>
          <p:cNvSpPr/>
          <p:nvPr/>
        </p:nvSpPr>
        <p:spPr>
          <a:xfrm>
            <a:off x="8134212" y="1891680"/>
            <a:ext cx="825929" cy="5869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SNIC</a:t>
            </a:r>
            <a:endParaRPr lang="en-US" sz="2000" dirty="0"/>
          </a:p>
        </p:txBody>
      </p:sp>
      <p:pic>
        <p:nvPicPr>
          <p:cNvPr id="3" name="Picture 2"/>
          <p:cNvPicPr>
            <a:picLocks noChangeAspect="1"/>
          </p:cNvPicPr>
          <p:nvPr/>
        </p:nvPicPr>
        <p:blipFill>
          <a:blip r:embed="rId5"/>
          <a:stretch>
            <a:fillRect/>
          </a:stretch>
        </p:blipFill>
        <p:spPr>
          <a:xfrm>
            <a:off x="2635492" y="4272253"/>
            <a:ext cx="1022339" cy="1022339"/>
          </a:xfrm>
          <a:prstGeom prst="rect">
            <a:avLst/>
          </a:prstGeom>
        </p:spPr>
      </p:pic>
      <p:pic>
        <p:nvPicPr>
          <p:cNvPr id="9" name="Picture 8"/>
          <p:cNvPicPr>
            <a:picLocks noChangeAspect="1"/>
          </p:cNvPicPr>
          <p:nvPr/>
        </p:nvPicPr>
        <p:blipFill>
          <a:blip r:embed="rId6"/>
          <a:stretch>
            <a:fillRect/>
          </a:stretch>
        </p:blipFill>
        <p:spPr>
          <a:xfrm>
            <a:off x="4724767" y="4218720"/>
            <a:ext cx="870305" cy="1207983"/>
          </a:xfrm>
          <a:prstGeom prst="rect">
            <a:avLst/>
          </a:prstGeom>
        </p:spPr>
      </p:pic>
      <p:sp>
        <p:nvSpPr>
          <p:cNvPr id="28" name="TextBox 27"/>
          <p:cNvSpPr txBox="1"/>
          <p:nvPr/>
        </p:nvSpPr>
        <p:spPr>
          <a:xfrm>
            <a:off x="2267436" y="5487897"/>
            <a:ext cx="2304256" cy="738664"/>
          </a:xfrm>
          <a:prstGeom prst="rect">
            <a:avLst/>
          </a:prstGeom>
          <a:noFill/>
        </p:spPr>
        <p:txBody>
          <a:bodyPr wrap="square" rtlCol="0">
            <a:spAutoFit/>
          </a:bodyPr>
          <a:lstStyle/>
          <a:p>
            <a:r>
              <a:rPr lang="en-US" sz="1400" dirty="0" smtClean="0"/>
              <a:t>Ongoing merge of BILS, WABI and more; complete 2016.</a:t>
            </a:r>
          </a:p>
          <a:p>
            <a:r>
              <a:rPr lang="en-US" sz="1400" dirty="0" smtClean="0"/>
              <a:t>National, distributed </a:t>
            </a:r>
            <a:endParaRPr lang="en-US" sz="1400" dirty="0"/>
          </a:p>
        </p:txBody>
      </p:sp>
    </p:spTree>
    <p:extLst>
      <p:ext uri="{BB962C8B-B14F-4D97-AF65-F5344CB8AC3E}">
        <p14:creationId xmlns:p14="http://schemas.microsoft.com/office/powerpoint/2010/main" val="12423013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7944" y="3290627"/>
            <a:ext cx="2633988" cy="181559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TextBox 4"/>
          <p:cNvSpPr txBox="1"/>
          <p:nvPr/>
        </p:nvSpPr>
        <p:spPr>
          <a:xfrm>
            <a:off x="1269957" y="3396449"/>
            <a:ext cx="789249" cy="461665"/>
          </a:xfrm>
          <a:prstGeom prst="rect">
            <a:avLst/>
          </a:prstGeom>
          <a:noFill/>
        </p:spPr>
        <p:txBody>
          <a:bodyPr wrap="none" rtlCol="0">
            <a:spAutoFit/>
          </a:bodyPr>
          <a:lstStyle/>
          <a:p>
            <a:r>
              <a:rPr lang="en-US" b="1" dirty="0" smtClean="0"/>
              <a:t>Data</a:t>
            </a:r>
            <a:endParaRPr lang="en-US" b="1" dirty="0"/>
          </a:p>
        </p:txBody>
      </p:sp>
      <p:sp>
        <p:nvSpPr>
          <p:cNvPr id="6" name="Rounded Rectangle 5"/>
          <p:cNvSpPr/>
          <p:nvPr/>
        </p:nvSpPr>
        <p:spPr>
          <a:xfrm>
            <a:off x="3633494" y="3290627"/>
            <a:ext cx="5203942" cy="181559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7" name="Straight Connector 6"/>
          <p:cNvCxnSpPr/>
          <p:nvPr/>
        </p:nvCxnSpPr>
        <p:spPr>
          <a:xfrm rot="5400000">
            <a:off x="2064833" y="3015817"/>
            <a:ext cx="6265193" cy="1591"/>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64426" y="200691"/>
            <a:ext cx="4186162" cy="1786462"/>
          </a:xfrm>
          <a:prstGeom prst="rect">
            <a:avLst/>
          </a:prstGeom>
          <a:gradFill>
            <a:gsLst>
              <a:gs pos="0">
                <a:schemeClr val="bg1"/>
              </a:gs>
              <a:gs pos="100000">
                <a:schemeClr val="accent3">
                  <a:lumMod val="60000"/>
                  <a:lumOff val="4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259632" y="476672"/>
            <a:ext cx="2845150" cy="707886"/>
          </a:xfrm>
          <a:prstGeom prst="rect">
            <a:avLst/>
          </a:prstGeom>
          <a:noFill/>
        </p:spPr>
        <p:txBody>
          <a:bodyPr wrap="none" rtlCol="0">
            <a:spAutoFit/>
          </a:bodyPr>
          <a:lstStyle/>
          <a:p>
            <a:pPr algn="ctr"/>
            <a:r>
              <a:rPr lang="en-US" sz="2000" dirty="0" smtClean="0"/>
              <a:t>Data producing platforms</a:t>
            </a:r>
          </a:p>
          <a:p>
            <a:pPr algn="ctr"/>
            <a:r>
              <a:rPr lang="en-US" sz="2000" dirty="0" smtClean="0"/>
              <a:t>(</a:t>
            </a:r>
            <a:r>
              <a:rPr lang="en-US" sz="2000" dirty="0" err="1" smtClean="0"/>
              <a:t>eg</a:t>
            </a:r>
            <a:r>
              <a:rPr lang="en-US" sz="2000" dirty="0" smtClean="0"/>
              <a:t> sequencing)</a:t>
            </a:r>
            <a:endParaRPr lang="en-US" sz="2000" dirty="0"/>
          </a:p>
        </p:txBody>
      </p:sp>
      <p:sp>
        <p:nvSpPr>
          <p:cNvPr id="10" name="Rectangle 9"/>
          <p:cNvSpPr/>
          <p:nvPr/>
        </p:nvSpPr>
        <p:spPr>
          <a:xfrm>
            <a:off x="5573245" y="200691"/>
            <a:ext cx="3264191" cy="1786462"/>
          </a:xfrm>
          <a:prstGeom prst="rect">
            <a:avLst/>
          </a:prstGeom>
          <a:gradFill>
            <a:gsLst>
              <a:gs pos="0">
                <a:schemeClr val="bg1"/>
              </a:gs>
              <a:gs pos="100000">
                <a:schemeClr val="accent3">
                  <a:lumMod val="60000"/>
                  <a:lumOff val="4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249675" y="148837"/>
            <a:ext cx="2005063" cy="1015663"/>
          </a:xfrm>
          <a:prstGeom prst="rect">
            <a:avLst/>
          </a:prstGeom>
          <a:noFill/>
        </p:spPr>
        <p:txBody>
          <a:bodyPr wrap="square" rtlCol="0">
            <a:spAutoFit/>
          </a:bodyPr>
          <a:lstStyle/>
          <a:p>
            <a:pPr algn="ctr"/>
            <a:r>
              <a:rPr lang="en-US" sz="2000" dirty="0" smtClean="0"/>
              <a:t> BIOINFORMATICS PLATFORM</a:t>
            </a:r>
            <a:endParaRPr lang="en-US" sz="2000" dirty="0"/>
          </a:p>
        </p:txBody>
      </p:sp>
      <p:sp>
        <p:nvSpPr>
          <p:cNvPr id="12" name="TextBox 11"/>
          <p:cNvSpPr txBox="1"/>
          <p:nvPr/>
        </p:nvSpPr>
        <p:spPr>
          <a:xfrm>
            <a:off x="4345360" y="3287866"/>
            <a:ext cx="3060303" cy="461665"/>
          </a:xfrm>
          <a:prstGeom prst="rect">
            <a:avLst/>
          </a:prstGeom>
          <a:noFill/>
        </p:spPr>
        <p:txBody>
          <a:bodyPr wrap="none" rtlCol="0">
            <a:spAutoFit/>
          </a:bodyPr>
          <a:lstStyle/>
          <a:p>
            <a:pPr algn="ctr"/>
            <a:r>
              <a:rPr lang="en-US" b="1" dirty="0" smtClean="0"/>
              <a:t>Supercomputer center</a:t>
            </a:r>
            <a:endParaRPr lang="en-US" b="1" dirty="0"/>
          </a:p>
        </p:txBody>
      </p:sp>
      <p:sp>
        <p:nvSpPr>
          <p:cNvPr id="13" name="Rounded Rectangle 12"/>
          <p:cNvSpPr/>
          <p:nvPr/>
        </p:nvSpPr>
        <p:spPr>
          <a:xfrm>
            <a:off x="564426" y="2060849"/>
            <a:ext cx="4186162" cy="1058247"/>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99266" y="2190184"/>
            <a:ext cx="2740454" cy="707886"/>
          </a:xfrm>
          <a:prstGeom prst="rect">
            <a:avLst/>
          </a:prstGeom>
          <a:noFill/>
        </p:spPr>
        <p:txBody>
          <a:bodyPr wrap="none" rtlCol="0">
            <a:spAutoFit/>
          </a:bodyPr>
          <a:lstStyle/>
          <a:p>
            <a:pPr algn="ctr"/>
            <a:r>
              <a:rPr lang="en-US" sz="2000" dirty="0" smtClean="0"/>
              <a:t>Development</a:t>
            </a:r>
          </a:p>
          <a:p>
            <a:pPr algn="ctr"/>
            <a:r>
              <a:rPr lang="en-US" sz="2000" dirty="0" smtClean="0"/>
              <a:t> Lab                        </a:t>
            </a:r>
            <a:r>
              <a:rPr lang="en-US" sz="2000" dirty="0" err="1" smtClean="0"/>
              <a:t>Bioinfo</a:t>
            </a:r>
            <a:r>
              <a:rPr lang="en-US" sz="2000" dirty="0" smtClean="0"/>
              <a:t> </a:t>
            </a:r>
            <a:endParaRPr lang="en-US" sz="2000" dirty="0"/>
          </a:p>
        </p:txBody>
      </p:sp>
      <p:sp>
        <p:nvSpPr>
          <p:cNvPr id="15" name="TextBox 14"/>
          <p:cNvSpPr txBox="1"/>
          <p:nvPr/>
        </p:nvSpPr>
        <p:spPr>
          <a:xfrm>
            <a:off x="3386555" y="3749189"/>
            <a:ext cx="2234188" cy="707886"/>
          </a:xfrm>
          <a:prstGeom prst="rect">
            <a:avLst/>
          </a:prstGeom>
          <a:noFill/>
        </p:spPr>
        <p:txBody>
          <a:bodyPr wrap="square" rtlCol="0">
            <a:spAutoFit/>
          </a:bodyPr>
          <a:lstStyle/>
          <a:p>
            <a:pPr algn="ctr"/>
            <a:r>
              <a:rPr lang="en-US" sz="2000" dirty="0" smtClean="0"/>
              <a:t>Platform</a:t>
            </a:r>
          </a:p>
          <a:p>
            <a:pPr algn="ctr"/>
            <a:r>
              <a:rPr lang="en-US" sz="2000" dirty="0" smtClean="0"/>
              <a:t>accounts</a:t>
            </a:r>
            <a:endParaRPr lang="en-US" sz="2000" dirty="0"/>
          </a:p>
        </p:txBody>
      </p:sp>
      <p:sp>
        <p:nvSpPr>
          <p:cNvPr id="16" name="TextBox 15"/>
          <p:cNvSpPr txBox="1"/>
          <p:nvPr/>
        </p:nvSpPr>
        <p:spPr>
          <a:xfrm>
            <a:off x="5950317" y="3749189"/>
            <a:ext cx="2234188" cy="707886"/>
          </a:xfrm>
          <a:prstGeom prst="rect">
            <a:avLst/>
          </a:prstGeom>
          <a:noFill/>
        </p:spPr>
        <p:txBody>
          <a:bodyPr wrap="square" rtlCol="0">
            <a:spAutoFit/>
          </a:bodyPr>
          <a:lstStyle/>
          <a:p>
            <a:pPr algn="ctr"/>
            <a:r>
              <a:rPr lang="en-US" sz="2000" dirty="0" smtClean="0"/>
              <a:t>Customer project accounts</a:t>
            </a:r>
            <a:endParaRPr lang="en-US" sz="2000" dirty="0"/>
          </a:p>
        </p:txBody>
      </p:sp>
      <p:sp>
        <p:nvSpPr>
          <p:cNvPr id="17" name="Rounded Rectangle 16"/>
          <p:cNvSpPr/>
          <p:nvPr/>
        </p:nvSpPr>
        <p:spPr>
          <a:xfrm>
            <a:off x="5597225" y="2060848"/>
            <a:ext cx="3240211" cy="1058247"/>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796136" y="2165355"/>
            <a:ext cx="2664296" cy="707886"/>
          </a:xfrm>
          <a:prstGeom prst="rect">
            <a:avLst/>
          </a:prstGeom>
          <a:noFill/>
        </p:spPr>
        <p:txBody>
          <a:bodyPr wrap="square" rtlCol="0">
            <a:spAutoFit/>
          </a:bodyPr>
          <a:lstStyle/>
          <a:p>
            <a:pPr algn="ctr"/>
            <a:r>
              <a:rPr lang="en-US" sz="2000" dirty="0" smtClean="0"/>
              <a:t>Project support and tools development</a:t>
            </a:r>
          </a:p>
        </p:txBody>
      </p:sp>
      <p:sp>
        <p:nvSpPr>
          <p:cNvPr id="19" name="Left-Right Arrow 18"/>
          <p:cNvSpPr/>
          <p:nvPr/>
        </p:nvSpPr>
        <p:spPr>
          <a:xfrm>
            <a:off x="4762458" y="2480022"/>
            <a:ext cx="822657" cy="293163"/>
          </a:xfrm>
          <a:prstGeom prst="lef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3057310" y="3695238"/>
            <a:ext cx="924649"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080361" y="4024008"/>
            <a:ext cx="901598"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068135" y="4341020"/>
            <a:ext cx="913824"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079894" y="4682002"/>
            <a:ext cx="902065" cy="1588"/>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482924" y="5247343"/>
            <a:ext cx="2609834" cy="40011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r"/>
            <a:r>
              <a:rPr lang="en-US" sz="2000" dirty="0" smtClean="0"/>
              <a:t>PREDEFINED ANALYSES</a:t>
            </a:r>
          </a:p>
        </p:txBody>
      </p:sp>
      <p:sp>
        <p:nvSpPr>
          <p:cNvPr id="25" name="TextBox 24"/>
          <p:cNvSpPr txBox="1"/>
          <p:nvPr/>
        </p:nvSpPr>
        <p:spPr>
          <a:xfrm>
            <a:off x="5281287" y="5258647"/>
            <a:ext cx="3352200" cy="40011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000" dirty="0" smtClean="0"/>
              <a:t>CUSTOM-TAILORED ANALYSES</a:t>
            </a:r>
          </a:p>
        </p:txBody>
      </p:sp>
      <p:sp>
        <p:nvSpPr>
          <p:cNvPr id="26" name="Circular Arrow 25"/>
          <p:cNvSpPr/>
          <p:nvPr/>
        </p:nvSpPr>
        <p:spPr>
          <a:xfrm rot="21372441" flipV="1">
            <a:off x="4589387" y="3857966"/>
            <a:ext cx="1276721" cy="1064947"/>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4801158" y="4744163"/>
            <a:ext cx="778954" cy="276999"/>
          </a:xfrm>
          <a:prstGeom prst="rect">
            <a:avLst/>
          </a:prstGeom>
          <a:solidFill>
            <a:schemeClr val="accent2">
              <a:lumMod val="40000"/>
              <a:lumOff val="60000"/>
            </a:schemeClr>
          </a:solidFill>
        </p:spPr>
        <p:txBody>
          <a:bodyPr wrap="none" rtlCol="0">
            <a:spAutoFit/>
          </a:bodyPr>
          <a:lstStyle/>
          <a:p>
            <a:r>
              <a:rPr lang="en-US" sz="1200" dirty="0" smtClean="0"/>
              <a:t>DELIVERY</a:t>
            </a:r>
            <a:endParaRPr lang="en-US" sz="1200" dirty="0"/>
          </a:p>
        </p:txBody>
      </p:sp>
    </p:spTree>
    <p:extLst>
      <p:ext uri="{BB962C8B-B14F-4D97-AF65-F5344CB8AC3E}">
        <p14:creationId xmlns:p14="http://schemas.microsoft.com/office/powerpoint/2010/main" val="11109068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496" y="1628800"/>
            <a:ext cx="9144000" cy="4204905"/>
          </a:xfrm>
          <a:prstGeom prst="rect">
            <a:avLst/>
          </a:prstGeom>
        </p:spPr>
      </p:pic>
      <p:sp>
        <p:nvSpPr>
          <p:cNvPr id="2" name="Title 1"/>
          <p:cNvSpPr>
            <a:spLocks noGrp="1"/>
          </p:cNvSpPr>
          <p:nvPr>
            <p:ph type="title"/>
          </p:nvPr>
        </p:nvSpPr>
        <p:spPr/>
        <p:txBody>
          <a:bodyPr/>
          <a:lstStyle/>
          <a:p>
            <a:r>
              <a:rPr lang="en-US" dirty="0"/>
              <a:t>T</a:t>
            </a:r>
            <a:r>
              <a:rPr lang="en-US" dirty="0" smtClean="0"/>
              <a:t>he Bioinformatics </a:t>
            </a:r>
            <a:r>
              <a:rPr lang="en-US" dirty="0"/>
              <a:t>P</a:t>
            </a:r>
            <a:r>
              <a:rPr lang="en-US" dirty="0" smtClean="0"/>
              <a:t>latform 2016</a:t>
            </a:r>
            <a:endParaRPr lang="en-US" dirty="0"/>
          </a:p>
        </p:txBody>
      </p:sp>
      <p:sp>
        <p:nvSpPr>
          <p:cNvPr id="19" name="Rounded Rectangle 18"/>
          <p:cNvSpPr/>
          <p:nvPr/>
        </p:nvSpPr>
        <p:spPr>
          <a:xfrm>
            <a:off x="827584" y="836712"/>
            <a:ext cx="2952328" cy="1800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000" b="1" dirty="0" smtClean="0"/>
              <a:t>Funding</a:t>
            </a:r>
          </a:p>
          <a:p>
            <a:pPr marL="342900" indent="-342900">
              <a:buFont typeface="Arial"/>
              <a:buChar char="•"/>
            </a:pPr>
            <a:r>
              <a:rPr lang="en-US" sz="2000" dirty="0" smtClean="0"/>
              <a:t>The </a:t>
            </a:r>
            <a:r>
              <a:rPr lang="en-US" sz="2000" dirty="0"/>
              <a:t>R</a:t>
            </a:r>
            <a:r>
              <a:rPr lang="en-US" sz="2000" dirty="0" smtClean="0"/>
              <a:t>esearch Council</a:t>
            </a:r>
          </a:p>
          <a:p>
            <a:pPr marL="342900" indent="-342900">
              <a:buFont typeface="Arial"/>
              <a:buChar char="•"/>
            </a:pPr>
            <a:r>
              <a:rPr lang="en-US" sz="2000" dirty="0" smtClean="0"/>
              <a:t>SciLifeLab</a:t>
            </a:r>
          </a:p>
          <a:p>
            <a:pPr marL="342900" indent="-342900">
              <a:buFont typeface="Arial"/>
              <a:buChar char="•"/>
            </a:pPr>
            <a:r>
              <a:rPr lang="en-US" sz="2000" dirty="0" smtClean="0"/>
              <a:t>KAW foundation</a:t>
            </a:r>
          </a:p>
          <a:p>
            <a:pPr marL="342900" indent="-342900">
              <a:buFont typeface="Arial"/>
              <a:buChar char="•"/>
            </a:pPr>
            <a:r>
              <a:rPr lang="en-US" sz="2000" dirty="0" smtClean="0"/>
              <a:t>Host universities</a:t>
            </a:r>
          </a:p>
          <a:p>
            <a:pPr algn="ctr"/>
            <a:endParaRPr lang="en-US" sz="2000" dirty="0"/>
          </a:p>
        </p:txBody>
      </p:sp>
      <p:sp>
        <p:nvSpPr>
          <p:cNvPr id="12" name="Right Brace 11"/>
          <p:cNvSpPr/>
          <p:nvPr/>
        </p:nvSpPr>
        <p:spPr>
          <a:xfrm>
            <a:off x="3923928" y="836712"/>
            <a:ext cx="216024" cy="19442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4139953" y="786190"/>
            <a:ext cx="5004048" cy="584776"/>
          </a:xfrm>
          <a:prstGeom prst="rect">
            <a:avLst/>
          </a:prstGeom>
          <a:noFill/>
        </p:spPr>
        <p:txBody>
          <a:bodyPr wrap="square" rtlCol="0">
            <a:spAutoFit/>
          </a:bodyPr>
          <a:lstStyle/>
          <a:p>
            <a:r>
              <a:rPr lang="en-US" sz="1600" dirty="0" smtClean="0"/>
              <a:t>Recently applied at the Research Council as continued national infrastructure 2016-2023. Decision late 2015. </a:t>
            </a:r>
            <a:endParaRPr lang="en-US" sz="1600" dirty="0"/>
          </a:p>
        </p:txBody>
      </p:sp>
      <p:sp>
        <p:nvSpPr>
          <p:cNvPr id="3" name="TextBox 2"/>
          <p:cNvSpPr txBox="1"/>
          <p:nvPr/>
        </p:nvSpPr>
        <p:spPr>
          <a:xfrm>
            <a:off x="2099330" y="5891014"/>
            <a:ext cx="2492990" cy="369332"/>
          </a:xfrm>
          <a:prstGeom prst="rect">
            <a:avLst/>
          </a:prstGeom>
          <a:noFill/>
        </p:spPr>
        <p:txBody>
          <a:bodyPr wrap="none" rtlCol="0">
            <a:spAutoFit/>
          </a:bodyPr>
          <a:lstStyle/>
          <a:p>
            <a:r>
              <a:rPr lang="en-US" dirty="0" smtClean="0"/>
              <a:t>Custom-tailored support</a:t>
            </a:r>
            <a:endParaRPr lang="en-US" dirty="0"/>
          </a:p>
        </p:txBody>
      </p:sp>
      <p:sp>
        <p:nvSpPr>
          <p:cNvPr id="4" name="Rectangle 3"/>
          <p:cNvSpPr/>
          <p:nvPr/>
        </p:nvSpPr>
        <p:spPr>
          <a:xfrm>
            <a:off x="1920240" y="3312160"/>
            <a:ext cx="2722880" cy="2968506"/>
          </a:xfrm>
          <a:prstGeom prst="rect">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222240" y="5909548"/>
            <a:ext cx="684803" cy="369332"/>
          </a:xfrm>
          <a:prstGeom prst="rect">
            <a:avLst/>
          </a:prstGeom>
          <a:noFill/>
        </p:spPr>
        <p:txBody>
          <a:bodyPr wrap="none" rtlCol="0">
            <a:spAutoFit/>
          </a:bodyPr>
          <a:lstStyle/>
          <a:p>
            <a:r>
              <a:rPr lang="en-US" dirty="0" smtClean="0"/>
              <a:t>Tools</a:t>
            </a:r>
            <a:endParaRPr lang="en-US" dirty="0"/>
          </a:p>
        </p:txBody>
      </p:sp>
      <p:sp>
        <p:nvSpPr>
          <p:cNvPr id="11" name="Rectangle 10"/>
          <p:cNvSpPr/>
          <p:nvPr/>
        </p:nvSpPr>
        <p:spPr>
          <a:xfrm>
            <a:off x="4693920" y="3302000"/>
            <a:ext cx="1838960" cy="2968506"/>
          </a:xfrm>
          <a:prstGeom prst="rect">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583680" y="3312160"/>
            <a:ext cx="772160" cy="2968506"/>
          </a:xfrm>
          <a:prstGeom prst="rect">
            <a:avLst/>
          </a:prstGeom>
          <a:noFill/>
          <a:ln w="38100" cmpd="sng">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502400" y="5891014"/>
            <a:ext cx="965199" cy="369332"/>
          </a:xfrm>
          <a:prstGeom prst="rect">
            <a:avLst/>
          </a:prstGeom>
          <a:noFill/>
        </p:spPr>
        <p:txBody>
          <a:bodyPr wrap="square" rtlCol="0">
            <a:spAutoFit/>
          </a:bodyPr>
          <a:lstStyle/>
          <a:p>
            <a:r>
              <a:rPr lang="en-US" dirty="0" smtClean="0"/>
              <a:t>Training</a:t>
            </a:r>
            <a:endParaRPr lang="en-US" dirty="0"/>
          </a:p>
        </p:txBody>
      </p:sp>
    </p:spTree>
    <p:extLst>
      <p:ext uri="{BB962C8B-B14F-4D97-AF65-F5344CB8AC3E}">
        <p14:creationId xmlns:p14="http://schemas.microsoft.com/office/powerpoint/2010/main" val="42372877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bioinformatics infrastructure?</a:t>
            </a:r>
            <a:endParaRPr lang="en-US" dirty="0"/>
          </a:p>
        </p:txBody>
      </p:sp>
      <p:sp>
        <p:nvSpPr>
          <p:cNvPr id="4" name="TextBox 3"/>
          <p:cNvSpPr txBox="1"/>
          <p:nvPr/>
        </p:nvSpPr>
        <p:spPr>
          <a:xfrm>
            <a:off x="827584" y="1340768"/>
            <a:ext cx="7740352" cy="3170099"/>
          </a:xfrm>
          <a:prstGeom prst="rect">
            <a:avLst/>
          </a:prstGeom>
          <a:noFill/>
        </p:spPr>
        <p:txBody>
          <a:bodyPr wrap="square" rtlCol="0">
            <a:spAutoFit/>
          </a:bodyPr>
          <a:lstStyle/>
          <a:p>
            <a:r>
              <a:rPr lang="en-US" sz="2000" b="1" dirty="0"/>
              <a:t>A continuous technical scale‐up will provide an unprecedented amount </a:t>
            </a:r>
            <a:r>
              <a:rPr lang="en-US" sz="2000" b="1" dirty="0" smtClean="0"/>
              <a:t>of heterogeneous </a:t>
            </a:r>
            <a:r>
              <a:rPr lang="en-US" sz="2000" b="1" dirty="0"/>
              <a:t>omics </a:t>
            </a:r>
            <a:r>
              <a:rPr lang="en-US" sz="2000" b="1" dirty="0" smtClean="0"/>
              <a:t>data</a:t>
            </a:r>
            <a:endParaRPr lang="en-US" sz="2000" dirty="0" smtClean="0"/>
          </a:p>
          <a:p>
            <a:r>
              <a:rPr lang="en-US" sz="2000" dirty="0" smtClean="0"/>
              <a:t>- Support, Tools, Training</a:t>
            </a:r>
          </a:p>
          <a:p>
            <a:endParaRPr lang="en-US" sz="2000" dirty="0"/>
          </a:p>
          <a:p>
            <a:r>
              <a:rPr lang="en-US" sz="2000" b="1" dirty="0" smtClean="0"/>
              <a:t>System</a:t>
            </a:r>
            <a:r>
              <a:rPr lang="en-US" sz="2000" b="1" dirty="0"/>
              <a:t>‐level analyses in biomedical </a:t>
            </a:r>
            <a:r>
              <a:rPr lang="en-US" sz="2000" b="1" dirty="0" smtClean="0"/>
              <a:t>research will transform life science</a:t>
            </a:r>
            <a:endParaRPr lang="en-US" sz="2000" dirty="0" smtClean="0"/>
          </a:p>
          <a:p>
            <a:r>
              <a:rPr lang="en-US" sz="2000" dirty="0" smtClean="0"/>
              <a:t>- Strategic positioning in systems biology</a:t>
            </a:r>
          </a:p>
          <a:p>
            <a:endParaRPr lang="en-US" sz="2000" dirty="0"/>
          </a:p>
          <a:p>
            <a:r>
              <a:rPr lang="en-US" sz="2000" b="1" dirty="0" smtClean="0"/>
              <a:t>Large</a:t>
            </a:r>
            <a:r>
              <a:rPr lang="en-US" sz="2000" b="1" dirty="0"/>
              <a:t>‐scale omics is </a:t>
            </a:r>
            <a:r>
              <a:rPr lang="en-US" sz="2000" b="1" dirty="0" smtClean="0"/>
              <a:t>will make a </a:t>
            </a:r>
            <a:r>
              <a:rPr lang="en-US" sz="2000" b="1" dirty="0"/>
              <a:t>major leap into translational research and </a:t>
            </a:r>
            <a:r>
              <a:rPr lang="en-US" sz="2000" b="1" dirty="0" smtClean="0"/>
              <a:t>diagnostics</a:t>
            </a:r>
          </a:p>
          <a:p>
            <a:r>
              <a:rPr lang="en-US" sz="2000" dirty="0" smtClean="0"/>
              <a:t>- Method adaptation and expert advice</a:t>
            </a:r>
            <a:endParaRPr lang="en-US" sz="2000" dirty="0"/>
          </a:p>
        </p:txBody>
      </p:sp>
    </p:spTree>
    <p:extLst>
      <p:ext uri="{BB962C8B-B14F-4D97-AF65-F5344CB8AC3E}">
        <p14:creationId xmlns:p14="http://schemas.microsoft.com/office/powerpoint/2010/main" val="42943776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519</TotalTime>
  <Words>1415</Words>
  <Application>Microsoft Macintosh PowerPoint</Application>
  <PresentationFormat>On-screen Show (4:3)</PresentationFormat>
  <Paragraphs>315</Paragraphs>
  <Slides>24</Slides>
  <Notes>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NBIS The national bioinformatics infrastructure Sweden www.scilifelab.se/platforms/bioinformatics/  </vt:lpstr>
      <vt:lpstr>SciLifeLab</vt:lpstr>
      <vt:lpstr>Main sites (Stockholm/Uppsala)</vt:lpstr>
      <vt:lpstr>SciLifeLab provides state-of-the art services</vt:lpstr>
      <vt:lpstr>PowerPoint Presentation</vt:lpstr>
      <vt:lpstr>SciLifeLab platforms</vt:lpstr>
      <vt:lpstr>PowerPoint Presentation</vt:lpstr>
      <vt:lpstr>The Bioinformatics Platform 2016</vt:lpstr>
      <vt:lpstr>Why bioinformatics infrastructure?</vt:lpstr>
      <vt:lpstr>PowerPoint Presentation</vt:lpstr>
      <vt:lpstr>PowerPoint Presentation</vt:lpstr>
      <vt:lpstr>PowerPoint Presentation</vt:lpstr>
      <vt:lpstr>The bioinformatics platform</vt:lpstr>
      <vt:lpstr>User access to the Bioinformatics Platform</vt:lpstr>
      <vt:lpstr>How to get bioinformatics support?</vt:lpstr>
      <vt:lpstr>Expert teams</vt:lpstr>
      <vt:lpstr>“Routinely unique” Difficult to forsee/automate</vt:lpstr>
      <vt:lpstr>Happy users, high demand</vt:lpstr>
      <vt:lpstr>Scientific highlights 2014/2015</vt:lpstr>
      <vt:lpstr>SciLifeLab Bioinformatics Courses</vt:lpstr>
      <vt:lpstr>The Swedish Bioinformatics Advisory Program </vt:lpstr>
      <vt:lpstr>Why this program</vt:lpstr>
      <vt:lpstr>Bioinformatics Drop-In Lund</vt:lpstr>
      <vt:lpstr>We’re here for you!</vt:lpstr>
    </vt:vector>
  </TitlesOfParts>
  <Company>SciLifeLab - KTH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Camilla Wernersson</dc:creator>
  <cp:lastModifiedBy>Malin Larsson</cp:lastModifiedBy>
  <cp:revision>115</cp:revision>
  <dcterms:created xsi:type="dcterms:W3CDTF">2014-02-26T08:45:07Z</dcterms:created>
  <dcterms:modified xsi:type="dcterms:W3CDTF">2015-11-17T20:38:11Z</dcterms:modified>
</cp:coreProperties>
</file>