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303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12" r:id="rId50"/>
    <p:sldId id="305" r:id="rId51"/>
    <p:sldId id="306" r:id="rId52"/>
    <p:sldId id="314" r:id="rId53"/>
    <p:sldId id="313" r:id="rId54"/>
    <p:sldId id="315" r:id="rId55"/>
    <p:sldId id="309" r:id="rId56"/>
    <p:sldId id="31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lvin020:Documents:UGC:Rapportering:2014%20VR:NGI%20Performance%20summaries%20template_UG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79193426908593"/>
          <c:y val="0.0598690364826941"/>
          <c:w val="0.672598881661531"/>
          <c:h val="0.821771583065986"/>
        </c:manualLayout>
      </c:layout>
      <c:lineChart>
        <c:grouping val="standard"/>
        <c:varyColors val="0"/>
        <c:ser>
          <c:idx val="0"/>
          <c:order val="0"/>
          <c:tx>
            <c:strRef>
              <c:f>'D. Project &amp; Samples'!$B$2</c:f>
              <c:strCache>
                <c:ptCount val="1"/>
                <c:pt idx="0">
                  <c:v>Samples</c:v>
                </c:pt>
              </c:strCache>
            </c:strRef>
          </c:tx>
          <c:marker>
            <c:symbol val="none"/>
          </c:marker>
          <c:cat>
            <c:strRef>
              <c:f>'D. Project &amp; Samples'!$A$3:$A$19</c:f>
              <c:strCache>
                <c:ptCount val="17"/>
                <c:pt idx="0">
                  <c:v>Q3-10</c:v>
                </c:pt>
                <c:pt idx="1">
                  <c:v>Q4-10</c:v>
                </c:pt>
                <c:pt idx="2">
                  <c:v>Q1-11</c:v>
                </c:pt>
                <c:pt idx="3">
                  <c:v>Q2-11</c:v>
                </c:pt>
                <c:pt idx="4">
                  <c:v>Q3-11</c:v>
                </c:pt>
                <c:pt idx="5">
                  <c:v>Q4-11</c:v>
                </c:pt>
                <c:pt idx="6">
                  <c:v>Q1-12</c:v>
                </c:pt>
                <c:pt idx="7">
                  <c:v>Q2-12</c:v>
                </c:pt>
                <c:pt idx="8">
                  <c:v>Q3-12</c:v>
                </c:pt>
                <c:pt idx="9">
                  <c:v>Q4-12</c:v>
                </c:pt>
                <c:pt idx="10">
                  <c:v>Q1-13</c:v>
                </c:pt>
                <c:pt idx="11">
                  <c:v>Q2-13</c:v>
                </c:pt>
                <c:pt idx="12">
                  <c:v>Q3-13</c:v>
                </c:pt>
                <c:pt idx="13">
                  <c:v>Q4-13</c:v>
                </c:pt>
                <c:pt idx="14">
                  <c:v>Q1-14</c:v>
                </c:pt>
                <c:pt idx="15">
                  <c:v>Q2-14</c:v>
                </c:pt>
                <c:pt idx="16">
                  <c:v>Q3-14</c:v>
                </c:pt>
              </c:strCache>
            </c:strRef>
          </c:cat>
          <c:val>
            <c:numRef>
              <c:f>'D. Project &amp; Samples'!$B$3:$B$19</c:f>
              <c:numCache>
                <c:formatCode>General</c:formatCode>
                <c:ptCount val="17"/>
                <c:pt idx="0">
                  <c:v>212.0</c:v>
                </c:pt>
                <c:pt idx="1">
                  <c:v>242.0</c:v>
                </c:pt>
                <c:pt idx="2">
                  <c:v>798.0</c:v>
                </c:pt>
                <c:pt idx="3">
                  <c:v>835.0</c:v>
                </c:pt>
                <c:pt idx="4">
                  <c:v>1275.0</c:v>
                </c:pt>
                <c:pt idx="5">
                  <c:v>1263.0</c:v>
                </c:pt>
                <c:pt idx="6">
                  <c:v>1891.0</c:v>
                </c:pt>
                <c:pt idx="7">
                  <c:v>2338.0</c:v>
                </c:pt>
                <c:pt idx="8">
                  <c:v>1537.0</c:v>
                </c:pt>
                <c:pt idx="9">
                  <c:v>2325.0</c:v>
                </c:pt>
                <c:pt idx="10">
                  <c:v>1711.0</c:v>
                </c:pt>
                <c:pt idx="11">
                  <c:v>2720.0</c:v>
                </c:pt>
                <c:pt idx="12">
                  <c:v>4512.0</c:v>
                </c:pt>
                <c:pt idx="13">
                  <c:v>4117.0</c:v>
                </c:pt>
                <c:pt idx="14">
                  <c:v>4677.0</c:v>
                </c:pt>
                <c:pt idx="15">
                  <c:v>6581.0</c:v>
                </c:pt>
                <c:pt idx="16">
                  <c:v>7010.0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1726120"/>
        <c:axId val="-2121723144"/>
      </c:lineChart>
      <c:lineChart>
        <c:grouping val="standard"/>
        <c:varyColors val="0"/>
        <c:ser>
          <c:idx val="1"/>
          <c:order val="1"/>
          <c:tx>
            <c:strRef>
              <c:f>'D. Project &amp; Samples'!$C$2</c:f>
              <c:strCache>
                <c:ptCount val="1"/>
                <c:pt idx="0">
                  <c:v>Projects</c:v>
                </c:pt>
              </c:strCache>
            </c:strRef>
          </c:tx>
          <c:marker>
            <c:symbol val="none"/>
          </c:marker>
          <c:cat>
            <c:strRef>
              <c:f>'D. Project &amp; Samples'!$A$3:$A$19</c:f>
              <c:strCache>
                <c:ptCount val="17"/>
                <c:pt idx="0">
                  <c:v>Q3-10</c:v>
                </c:pt>
                <c:pt idx="1">
                  <c:v>Q4-10</c:v>
                </c:pt>
                <c:pt idx="2">
                  <c:v>Q1-11</c:v>
                </c:pt>
                <c:pt idx="3">
                  <c:v>Q2-11</c:v>
                </c:pt>
                <c:pt idx="4">
                  <c:v>Q3-11</c:v>
                </c:pt>
                <c:pt idx="5">
                  <c:v>Q4-11</c:v>
                </c:pt>
                <c:pt idx="6">
                  <c:v>Q1-12</c:v>
                </c:pt>
                <c:pt idx="7">
                  <c:v>Q2-12</c:v>
                </c:pt>
                <c:pt idx="8">
                  <c:v>Q3-12</c:v>
                </c:pt>
                <c:pt idx="9">
                  <c:v>Q4-12</c:v>
                </c:pt>
                <c:pt idx="10">
                  <c:v>Q1-13</c:v>
                </c:pt>
                <c:pt idx="11">
                  <c:v>Q2-13</c:v>
                </c:pt>
                <c:pt idx="12">
                  <c:v>Q3-13</c:v>
                </c:pt>
                <c:pt idx="13">
                  <c:v>Q4-13</c:v>
                </c:pt>
                <c:pt idx="14">
                  <c:v>Q1-14</c:v>
                </c:pt>
                <c:pt idx="15">
                  <c:v>Q2-14</c:v>
                </c:pt>
                <c:pt idx="16">
                  <c:v>Q3-14</c:v>
                </c:pt>
              </c:strCache>
            </c:strRef>
          </c:cat>
          <c:val>
            <c:numRef>
              <c:f>'D. Project &amp; Samples'!$C$3:$C$19</c:f>
              <c:numCache>
                <c:formatCode>General</c:formatCode>
                <c:ptCount val="17"/>
                <c:pt idx="0">
                  <c:v>21.0</c:v>
                </c:pt>
                <c:pt idx="1">
                  <c:v>25.0</c:v>
                </c:pt>
                <c:pt idx="2">
                  <c:v>51.0</c:v>
                </c:pt>
                <c:pt idx="3">
                  <c:v>71.0</c:v>
                </c:pt>
                <c:pt idx="4">
                  <c:v>69.0</c:v>
                </c:pt>
                <c:pt idx="5">
                  <c:v>73.0</c:v>
                </c:pt>
                <c:pt idx="6">
                  <c:v>99.0</c:v>
                </c:pt>
                <c:pt idx="7">
                  <c:v>96.0</c:v>
                </c:pt>
                <c:pt idx="8">
                  <c:v>88.0</c:v>
                </c:pt>
                <c:pt idx="9">
                  <c:v>105.0</c:v>
                </c:pt>
                <c:pt idx="10">
                  <c:v>105.0</c:v>
                </c:pt>
                <c:pt idx="11">
                  <c:v>115.0</c:v>
                </c:pt>
                <c:pt idx="12">
                  <c:v>147.0</c:v>
                </c:pt>
                <c:pt idx="13">
                  <c:v>152.0</c:v>
                </c:pt>
                <c:pt idx="14">
                  <c:v>179.0</c:v>
                </c:pt>
                <c:pt idx="15">
                  <c:v>223.0</c:v>
                </c:pt>
                <c:pt idx="16">
                  <c:v>168.0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1712056"/>
        <c:axId val="-2121717688"/>
      </c:lineChart>
      <c:catAx>
        <c:axId val="-2121726120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1723144"/>
        <c:crosses val="autoZero"/>
        <c:auto val="1"/>
        <c:lblAlgn val="ctr"/>
        <c:lblOffset val="100"/>
        <c:noMultiLvlLbl val="0"/>
      </c:catAx>
      <c:valAx>
        <c:axId val="-212172314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samples</a:t>
                </a:r>
              </a:p>
            </c:rich>
          </c:tx>
          <c:layout>
            <c:manualLayout>
              <c:xMode val="edge"/>
              <c:yMode val="edge"/>
              <c:x val="0.0417391304347826"/>
              <c:y val="0.016981651849178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21726120"/>
        <c:crosses val="autoZero"/>
        <c:crossBetween val="between"/>
      </c:valAx>
      <c:valAx>
        <c:axId val="-2121717688"/>
        <c:scaling>
          <c:orientation val="minMax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projects</a:t>
                </a:r>
              </a:p>
            </c:rich>
          </c:tx>
          <c:layout>
            <c:manualLayout>
              <c:xMode val="edge"/>
              <c:yMode val="edge"/>
              <c:x val="0.776872851763095"/>
              <c:y val="0.01791710554422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21712056"/>
        <c:crosses val="max"/>
        <c:crossBetween val="between"/>
      </c:valAx>
      <c:catAx>
        <c:axId val="-2121712056"/>
        <c:scaling>
          <c:orientation val="minMax"/>
        </c:scaling>
        <c:delete val="1"/>
        <c:axPos val="b"/>
        <c:majorTickMark val="out"/>
        <c:minorTickMark val="none"/>
        <c:tickLblPos val="nextTo"/>
        <c:crossAx val="-212171768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45817836050275"/>
          <c:y val="0.458684914151868"/>
          <c:w val="0.115921305000095"/>
          <c:h val="0.07514654213592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E4568-F5EA-FE4B-A1AB-0DA78021D215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3E24E-2E45-6C4A-830C-37D2EB4A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9FC48-0AFE-C14A-95E7-C3BDF7F315F9}" type="slidenum">
              <a:rPr lang="en-US"/>
              <a:pPr/>
              <a:t>12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38D1B-05FA-2A4E-9B05-691B1EB98909}" type="slidenum">
              <a:rPr lang="en-US"/>
              <a:pPr/>
              <a:t>14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0978-D5BB-B349-A7A8-5BA9FA586A61}" type="slidenum">
              <a:rPr lang="en-US"/>
              <a:pPr/>
              <a:t>46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D36BDB-48E3-8947-BBEA-F37656EAF561}" type="slidenum">
              <a:rPr lang="en-US"/>
              <a:pPr/>
              <a:t>51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cs typeface="MS PGothic" charset="0"/>
              </a:rPr>
              <a:t>NGI is one of the most well equipped NGS site in Europe. We use different technologies which makes it possible to find most appropriate solution for different type of projects</a:t>
            </a:r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2F79CB7E-909E-3041-A4DA-8757F10855A9}" type="slidenum">
              <a:rPr lang="en-US" sz="1200">
                <a:solidFill>
                  <a:srgbClr val="000000"/>
                </a:solidFill>
                <a:cs typeface="MS PGothic" charset="0"/>
              </a:rPr>
              <a:pPr algn="r" eaLnBrk="1" hangingPunct="1"/>
              <a:t>52</a:t>
            </a:fld>
            <a:endParaRPr lang="en-US" sz="1200">
              <a:solidFill>
                <a:srgbClr val="000000"/>
              </a:solidFill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sv-SE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460DB-EA98-FC46-8639-73E9EE93C890}" type="slidenum">
              <a:rPr lang="en-US"/>
              <a:pPr/>
              <a:t>5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>
                <a:latin typeface="Calibri" charset="0"/>
              </a:rPr>
              <a:t>Tight schedule, Lunch (wrap) at level 2, Dinner at level 2, speakers hand in USB, Thanks to Anders Andersson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94794-A686-6A40-B55A-03C10FEB4F38}" type="slidenum">
              <a:rPr lang="en-US"/>
              <a:pPr/>
              <a:t>7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D8299-52F8-EA4C-BFFD-47FC10744EA2}" type="slidenum">
              <a:rPr lang="en-US"/>
              <a:pPr/>
              <a:t>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6188E-5FFD-A14C-A5A5-344DE4B9843F}" type="slidenum">
              <a:rPr lang="en-US"/>
              <a:pPr/>
              <a:t>9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ABAB9-D0B3-4340-9C1C-D70284F728ED}" type="slidenum">
              <a:rPr lang="en-US"/>
              <a:pPr/>
              <a:t>11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1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2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1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2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0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3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1843-7042-7C49-8FB0-59BA7AFF31BA}" type="datetimeFigureOut">
              <a:rPr lang="en-US" smtClean="0"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26.png"/><Relationship Id="rId5" Type="http://schemas.openxmlformats.org/officeDocument/2006/relationships/image" Target="../media/image11.png"/><Relationship Id="rId6" Type="http://schemas.openxmlformats.org/officeDocument/2006/relationships/image" Target="../media/image2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25" y="2130425"/>
            <a:ext cx="9022299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Next Generation Sequencing –</a:t>
            </a:r>
            <a:b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 Overview</a:t>
            </a: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525" y="4366760"/>
            <a:ext cx="8009343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Olga Vinnere Pettersson, PhD</a:t>
            </a:r>
          </a:p>
          <a:p>
            <a:r>
              <a:rPr lang="en-US" sz="3000" dirty="0" smtClean="0"/>
              <a:t>National Genomics Infrastructure hosted by </a:t>
            </a:r>
            <a:r>
              <a:rPr lang="en-US" sz="3000" dirty="0" err="1" smtClean="0"/>
              <a:t>ScilifeLab</a:t>
            </a:r>
            <a:r>
              <a:rPr lang="en-US" sz="3000" dirty="0" smtClean="0"/>
              <a:t>,</a:t>
            </a:r>
          </a:p>
          <a:p>
            <a:r>
              <a:rPr lang="en-US" sz="3000" dirty="0" smtClean="0"/>
              <a:t>Uppsala Node (UGC)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74" y="37049"/>
            <a:ext cx="3221851" cy="1090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6" y="389025"/>
            <a:ext cx="2370111" cy="738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7338" y="6457767"/>
            <a:ext cx="124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Version 6.0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7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ea typeface="ＭＳ Ｐゴシック" charset="-128"/>
                <a:cs typeface="ＭＳ Ｐゴシック" charset="-128"/>
              </a:rPr>
              <a:t>Illumina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6082" name="Group 5"/>
          <p:cNvGrpSpPr>
            <a:grpSpLocks/>
          </p:cNvGrpSpPr>
          <p:nvPr/>
        </p:nvGrpSpPr>
        <p:grpSpPr bwMode="auto">
          <a:xfrm>
            <a:off x="232997" y="935038"/>
            <a:ext cx="8453803" cy="5922962"/>
            <a:chOff x="457200" y="1557408"/>
            <a:chExt cx="7861110" cy="5300592"/>
          </a:xfrm>
        </p:grpSpPr>
        <p:pic>
          <p:nvPicPr>
            <p:cNvPr id="4608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557408"/>
              <a:ext cx="4037338" cy="5300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94538" y="1557408"/>
              <a:ext cx="3823772" cy="517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0651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solidFill>
            <a:srgbClr val="A9E4FF"/>
          </a:solidFill>
        </p:spPr>
        <p:txBody>
          <a:bodyPr/>
          <a:lstStyle/>
          <a:p>
            <a:r>
              <a:rPr lang="en-US" sz="3200" dirty="0"/>
              <a:t>Life Technologies - Ion </a:t>
            </a:r>
            <a:r>
              <a:rPr lang="en-US" sz="3200" dirty="0" smtClean="0"/>
              <a:t>Torrent &amp; Ion Proton</a:t>
            </a:r>
            <a:endParaRPr lang="en-US" sz="3200" dirty="0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4876800" cy="1946239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Microbial and </a:t>
            </a:r>
            <a:r>
              <a:rPr lang="en-US" sz="2000" dirty="0" err="1"/>
              <a:t>metagenomic</a:t>
            </a:r>
            <a:r>
              <a:rPr lang="en-US" sz="2000" dirty="0"/>
              <a:t> sequencing</a:t>
            </a:r>
          </a:p>
          <a:p>
            <a:r>
              <a:rPr lang="en-US" sz="2000" dirty="0"/>
              <a:t>Targeted </a:t>
            </a:r>
            <a:r>
              <a:rPr lang="en-US" sz="2000" dirty="0" smtClean="0"/>
              <a:t>re-sequencing (gene panels)</a:t>
            </a:r>
            <a:endParaRPr lang="en-US" sz="2000" dirty="0"/>
          </a:p>
          <a:p>
            <a:r>
              <a:rPr lang="en-US" sz="2000" dirty="0"/>
              <a:t>Clinical sequencing</a:t>
            </a:r>
            <a:endParaRPr lang="en-US" dirty="0"/>
          </a:p>
        </p:txBody>
      </p:sp>
      <p:graphicFrame>
        <p:nvGraphicFramePr>
          <p:cNvPr id="29698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487193"/>
              </p:ext>
            </p:extLst>
          </p:nvPr>
        </p:nvGraphicFramePr>
        <p:xfrm>
          <a:off x="685800" y="1401921"/>
          <a:ext cx="5154593" cy="2990215"/>
        </p:xfrm>
        <a:graphic>
          <a:graphicData uri="http://schemas.openxmlformats.org/drawingml/2006/table">
            <a:tbl>
              <a:tblPr/>
              <a:tblGrid>
                <a:gridCol w="1561667"/>
                <a:gridCol w="1970693"/>
                <a:gridCol w="1622233"/>
              </a:tblGrid>
              <a:tr h="76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-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314, 316, 318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PGM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– 1 Gb Gb,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– 400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P-I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Proton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520, 530, 540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Gb – 10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6" name="Picture 26" descr="Skärmavbild 2012-05-06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276600" cy="227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548" y="3647844"/>
            <a:ext cx="2856102" cy="21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5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Ion Torrent - H</a:t>
            </a:r>
            <a:r>
              <a:rPr lang="en-US" baseline="30000"/>
              <a:t>+</a:t>
            </a:r>
            <a:r>
              <a:rPr lang="en-US"/>
              <a:t> ion-sensitive field effect transistors </a:t>
            </a:r>
          </a:p>
        </p:txBody>
      </p:sp>
      <p:pic>
        <p:nvPicPr>
          <p:cNvPr id="123907" name="Picture 3" descr="Skärmavbild 2011-10-20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963"/>
            <a:ext cx="9144000" cy="3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2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975447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      </a:t>
            </a:r>
            <a:r>
              <a:rPr lang="sv-SE" sz="2400" dirty="0" smtClean="0"/>
              <a:t>314 chip	           316 chip                 318 chip                    PI chip</a:t>
            </a:r>
            <a:endParaRPr lang="sv-SE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21818"/>
            <a:ext cx="6575108" cy="192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52" y="1794972"/>
            <a:ext cx="2160240" cy="199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Brace 8"/>
          <p:cNvSpPr/>
          <p:nvPr/>
        </p:nvSpPr>
        <p:spPr>
          <a:xfrm rot="16200000">
            <a:off x="3149843" y="-1449542"/>
            <a:ext cx="468051" cy="5832648"/>
          </a:xfrm>
          <a:prstGeom prst="righ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92696"/>
            <a:ext cx="1680245" cy="1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60648"/>
            <a:ext cx="870379" cy="89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9512" y="463397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        </a:t>
            </a:r>
            <a:r>
              <a:rPr lang="sv-SE" sz="2800" b="1" dirty="0" smtClean="0"/>
              <a:t>10 Mb	           100 Mb               1 Gb                    10 Gb</a:t>
            </a:r>
            <a:endParaRPr lang="sv-SE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5858108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virus, bacteria, small eukaryote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4248" y="585810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eukaryote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528204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200 – 400 bp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04248" y="528204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200 bp</a:t>
            </a:r>
          </a:p>
        </p:txBody>
      </p:sp>
      <p:sp>
        <p:nvSpPr>
          <p:cNvPr id="4" name="Up Arrow 3"/>
          <p:cNvSpPr/>
          <p:nvPr/>
        </p:nvSpPr>
        <p:spPr>
          <a:xfrm>
            <a:off x="6754620" y="3375366"/>
            <a:ext cx="157132" cy="169340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64765" y="5180075"/>
            <a:ext cx="5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S5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5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Skärmavbild 2011-10-23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76675"/>
            <a:ext cx="32004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645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049524"/>
              </p:ext>
            </p:extLst>
          </p:nvPr>
        </p:nvGraphicFramePr>
        <p:xfrm>
          <a:off x="381000" y="1328293"/>
          <a:ext cx="8382000" cy="1920875"/>
        </p:xfrm>
        <a:graphic>
          <a:graphicData uri="http://schemas.openxmlformats.org/drawingml/2006/table">
            <a:tbl>
              <a:tblPr/>
              <a:tblGrid>
                <a:gridCol w="1672167"/>
                <a:gridCol w="2474383"/>
                <a:gridCol w="1492250"/>
                <a:gridCol w="1390650"/>
                <a:gridCol w="1352550"/>
              </a:tblGrid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 II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Mb – 1.3 Gb /30 - 240 min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SMRTCell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30 000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(70 000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(on a single passage!)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Insertions,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random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</a:tbl>
          </a:graphicData>
        </a:graphic>
      </p:graphicFrame>
      <p:sp>
        <p:nvSpPr>
          <p:cNvPr id="146455" name="Rectangle 2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/>
              <a:t>Pacific Bioscience</a:t>
            </a:r>
          </a:p>
        </p:txBody>
      </p:sp>
      <p:pic>
        <p:nvPicPr>
          <p:cNvPr id="146456" name="Picture 24" descr="Skärmavbild 2011-10-20 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0788"/>
            <a:ext cx="5638800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57" name="Rectangle 25"/>
          <p:cNvSpPr>
            <a:spLocks noChangeArrowheads="1"/>
          </p:cNvSpPr>
          <p:nvPr/>
        </p:nvSpPr>
        <p:spPr bwMode="auto">
          <a:xfrm>
            <a:off x="685800" y="3227388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dirty="0">
                <a:solidFill>
                  <a:schemeClr val="tx2"/>
                </a:solidFill>
              </a:rPr>
              <a:t>Single-Molecule, Real-Time DNA sequencing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9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01" y="274638"/>
            <a:ext cx="8229600" cy="1143000"/>
          </a:xfrm>
        </p:spPr>
        <p:txBody>
          <a:bodyPr/>
          <a:lstStyle/>
          <a:p>
            <a:r>
              <a:rPr lang="en-US" dirty="0" smtClean="0"/>
              <a:t>SMRT -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Single Molecule Real Time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001" y="2563957"/>
            <a:ext cx="3822700" cy="382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2" y="2557463"/>
            <a:ext cx="3670300" cy="356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839" y="369205"/>
            <a:ext cx="1595862" cy="15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2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" y="1066800"/>
            <a:ext cx="6007100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0"/>
            <a:ext cx="3149600" cy="184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67" y="254000"/>
            <a:ext cx="4493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Oxford </a:t>
            </a:r>
            <a:r>
              <a:rPr lang="en-US" sz="3200" dirty="0" err="1" smtClean="0"/>
              <a:t>Nanopore</a:t>
            </a:r>
            <a:r>
              <a:rPr lang="en-US" sz="3200" dirty="0" smtClean="0"/>
              <a:t> </a:t>
            </a:r>
            <a:r>
              <a:rPr lang="en-US" sz="3200" dirty="0" err="1" smtClean="0"/>
              <a:t>MinION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55833" y="2796000"/>
            <a:ext cx="2410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Reads up to 100k</a:t>
            </a:r>
          </a:p>
          <a:p>
            <a:r>
              <a:rPr lang="en-US" sz="2400" dirty="0" smtClean="0"/>
              <a:t>1D and 2D reads</a:t>
            </a:r>
          </a:p>
          <a:p>
            <a:r>
              <a:rPr lang="en-US" sz="2400" dirty="0" smtClean="0"/>
              <a:t>15-40% error rate</a:t>
            </a:r>
          </a:p>
          <a:p>
            <a:r>
              <a:rPr lang="en-US" sz="2400" dirty="0" smtClean="0"/>
              <a:t>Life time 5 days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667" y="5593314"/>
            <a:ext cx="1185333" cy="12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0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-1" y="115888"/>
            <a:ext cx="8918575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latin typeface="Calibri" charset="0"/>
              </a:rPr>
              <a:t>Main types of </a:t>
            </a:r>
            <a:r>
              <a:rPr lang="en-US" dirty="0" smtClean="0">
                <a:latin typeface="Calibri" charset="0"/>
              </a:rPr>
              <a:t>equipment</a:t>
            </a:r>
            <a:endParaRPr lang="en-US" dirty="0">
              <a:latin typeface="Calibri" charset="0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39750" y="3073516"/>
            <a:ext cx="191590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HiSeq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Xten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MiSeq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paired reads</a:t>
            </a:r>
          </a:p>
          <a:p>
            <a:pPr eaLnBrk="1" hangingPunct="1"/>
            <a:r>
              <a:rPr lang="en-US" sz="1800" b="1" dirty="0"/>
              <a:t>HIGH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1966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348038" y="3073516"/>
            <a:ext cx="228780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Ion Torrent PGM</a:t>
            </a:r>
          </a:p>
          <a:p>
            <a:pPr eaLnBrk="1" hangingPunct="1"/>
            <a:r>
              <a:rPr lang="en-US" sz="1800" dirty="0"/>
              <a:t>Ion Proton</a:t>
            </a:r>
          </a:p>
          <a:p>
            <a:pPr eaLnBrk="1" hangingPunct="1"/>
            <a:r>
              <a:rPr lang="en-US" sz="1800" dirty="0"/>
              <a:t>Ion S5 XL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single-end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08050"/>
            <a:ext cx="24780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372225" y="2751006"/>
            <a:ext cx="180105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err="1"/>
              <a:t>PacBio</a:t>
            </a:r>
            <a:r>
              <a:rPr lang="en-US" sz="1800" dirty="0"/>
              <a:t> RSII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Ultra-long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0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55"/>
            <a:ext cx="8229600" cy="1143000"/>
          </a:xfrm>
        </p:spPr>
        <p:txBody>
          <a:bodyPr/>
          <a:lstStyle/>
          <a:p>
            <a:r>
              <a:rPr lang="en-US" dirty="0" smtClean="0"/>
              <a:t>NGS/MPS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55"/>
            <a:ext cx="8229600" cy="49860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Whole genome sequencing:</a:t>
            </a:r>
          </a:p>
          <a:p>
            <a:pPr lvl="1"/>
            <a:r>
              <a:rPr lang="en-US" sz="2400" dirty="0" smtClean="0"/>
              <a:t>De novo sequencing</a:t>
            </a:r>
          </a:p>
          <a:p>
            <a:pPr lvl="1"/>
            <a:r>
              <a:rPr lang="en-US" sz="2400" dirty="0" smtClean="0"/>
              <a:t>Re-sequencing</a:t>
            </a:r>
          </a:p>
          <a:p>
            <a:r>
              <a:rPr lang="en-US" dirty="0" err="1" smtClean="0"/>
              <a:t>Transcriptome</a:t>
            </a:r>
            <a:r>
              <a:rPr lang="en-US" dirty="0" smtClean="0"/>
              <a:t> sequencing:</a:t>
            </a:r>
          </a:p>
          <a:p>
            <a:pPr lvl="1"/>
            <a:r>
              <a:rPr lang="en-US" sz="2400" dirty="0" smtClean="0"/>
              <a:t>mRNA-</a:t>
            </a:r>
            <a:r>
              <a:rPr lang="en-US" sz="2400" dirty="0" err="1" smtClean="0"/>
              <a:t>seq</a:t>
            </a:r>
            <a:endParaRPr lang="en-US" sz="2400" dirty="0" smtClean="0"/>
          </a:p>
          <a:p>
            <a:pPr lvl="1"/>
            <a:r>
              <a:rPr lang="en-US" sz="2400" dirty="0" err="1" smtClean="0"/>
              <a:t>miRNA</a:t>
            </a:r>
            <a:endParaRPr lang="en-US" sz="2400" dirty="0" smtClean="0"/>
          </a:p>
          <a:p>
            <a:pPr lvl="1"/>
            <a:r>
              <a:rPr lang="en-US" sz="2400" dirty="0" smtClean="0"/>
              <a:t>Isoform discovery</a:t>
            </a:r>
            <a:endParaRPr lang="en-US" dirty="0" smtClean="0"/>
          </a:p>
          <a:p>
            <a:r>
              <a:rPr lang="en-US" dirty="0" smtClean="0"/>
              <a:t>Target re-sequencing</a:t>
            </a:r>
          </a:p>
          <a:p>
            <a:pPr lvl="1"/>
            <a:r>
              <a:rPr lang="en-US" sz="2400" dirty="0" err="1" smtClean="0"/>
              <a:t>Exome</a:t>
            </a:r>
            <a:endParaRPr lang="en-US" sz="2400" dirty="0" smtClean="0"/>
          </a:p>
          <a:p>
            <a:pPr lvl="1"/>
            <a:r>
              <a:rPr lang="en-US" sz="2400" dirty="0" smtClean="0"/>
              <a:t>Large portions of a genome</a:t>
            </a:r>
          </a:p>
          <a:p>
            <a:pPr lvl="1"/>
            <a:r>
              <a:rPr lang="en-US" sz="2400" dirty="0" smtClean="0"/>
              <a:t>Gene panels</a:t>
            </a:r>
          </a:p>
          <a:p>
            <a:pPr lvl="1"/>
            <a:r>
              <a:rPr lang="en-US" sz="2600" dirty="0" err="1" smtClean="0">
                <a:solidFill>
                  <a:srgbClr val="FF0000"/>
                </a:solidFill>
              </a:rPr>
              <a:t>Amplicons</a:t>
            </a:r>
            <a:endParaRPr lang="en-US" sz="26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073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-171450" y="139700"/>
            <a:ext cx="8229601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Outline: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96611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4 slides about history</a:t>
            </a:r>
          </a:p>
          <a:p>
            <a:pPr marL="0" indent="0" eaLnBrk="1" hangingPunct="1">
              <a:buNone/>
            </a:pPr>
            <a:endParaRPr lang="en-US" sz="26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 NGS technologies</a:t>
            </a:r>
          </a:p>
          <a:p>
            <a:pPr eaLnBrk="1" hangingPunct="1"/>
            <a:endParaRPr lang="en-US" sz="26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NGS applications</a:t>
            </a:r>
          </a:p>
          <a:p>
            <a:pPr eaLnBrk="1" hangingPunct="1"/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NGS sample quality </a:t>
            </a:r>
            <a:r>
              <a:rPr lang="en-US" sz="2600" dirty="0" smtClean="0">
                <a:ea typeface="ＭＳ Ｐゴシック" charset="-128"/>
                <a:cs typeface="ＭＳ Ｐゴシック" charset="-128"/>
              </a:rPr>
              <a:t>requirements</a:t>
            </a:r>
          </a:p>
          <a:p>
            <a:pPr eaLnBrk="1" hangingPunct="1"/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r>
              <a:rPr lang="en-US" sz="2600" dirty="0">
                <a:ea typeface="ＭＳ Ｐゴシック" charset="-128"/>
                <a:cs typeface="ＭＳ Ｐゴシック" charset="-128"/>
              </a:rPr>
              <a:t>Philosophical </a:t>
            </a:r>
            <a:r>
              <a:rPr lang="en-US" sz="2600" dirty="0" smtClean="0">
                <a:ea typeface="ＭＳ Ｐゴシック" charset="-128"/>
                <a:cs typeface="ＭＳ Ｐゴシック" charset="-128"/>
              </a:rPr>
              <a:t>reflection</a:t>
            </a:r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457200" lvl="1" indent="0" eaLnBrk="1" hangingPunct="1">
              <a:buNone/>
            </a:pPr>
            <a:endParaRPr lang="en-US" sz="2600" dirty="0" smtClean="0"/>
          </a:p>
          <a:p>
            <a:r>
              <a:rPr lang="en-US" sz="2600" dirty="0">
                <a:ea typeface="ＭＳ Ｐゴシック" charset="-128"/>
                <a:cs typeface="ＭＳ Ｐゴシック" charset="-128"/>
              </a:rPr>
              <a:t>National Genomics Infrastructure – </a:t>
            </a:r>
            <a:r>
              <a:rPr lang="en-US" sz="2600" dirty="0" smtClean="0">
                <a:ea typeface="ＭＳ Ｐゴシック" charset="-128"/>
                <a:cs typeface="ＭＳ Ｐゴシック" charset="-128"/>
              </a:rPr>
              <a:t>Sweden</a:t>
            </a:r>
          </a:p>
          <a:p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457200" lvl="1" indent="0" eaLnBrk="1" hangingPunct="1">
              <a:buNone/>
            </a:pPr>
            <a:endParaRPr lang="en-US" dirty="0" smtClean="0"/>
          </a:p>
        </p:txBody>
      </p:sp>
      <p:pic>
        <p:nvPicPr>
          <p:cNvPr id="17411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738" y="46038"/>
            <a:ext cx="168226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1029"/>
          <p:cNvSpPr>
            <a:spLocks noChangeArrowheads="1"/>
          </p:cNvSpPr>
          <p:nvPr/>
        </p:nvSpPr>
        <p:spPr bwMode="auto">
          <a:xfrm>
            <a:off x="8229600" y="1325563"/>
            <a:ext cx="84259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sv-SE" sz="600" b="1" i="1" dirty="0" err="1"/>
              <a:t>www.robustpm.com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228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792"/>
            <a:ext cx="8229600" cy="1143000"/>
          </a:xfrm>
        </p:spPr>
        <p:txBody>
          <a:bodyPr/>
          <a:lstStyle/>
          <a:p>
            <a:r>
              <a:rPr lang="en-US" dirty="0" smtClean="0"/>
              <a:t>        De novo sequencing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492"/>
            <a:ext cx="8229600" cy="11444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Used to create a reference genome without previous reference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21" y="236792"/>
            <a:ext cx="1786558" cy="968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504" y="4606078"/>
            <a:ext cx="3419061" cy="21316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21" y="2625896"/>
            <a:ext cx="3646114" cy="17829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533" y="2238467"/>
            <a:ext cx="2643748" cy="2216476"/>
          </a:xfrm>
          <a:prstGeom prst="rect">
            <a:avLst/>
          </a:prstGeom>
        </p:spPr>
      </p:pic>
      <p:sp>
        <p:nvSpPr>
          <p:cNvPr id="30" name="Curved Left Arrow 29"/>
          <p:cNvSpPr/>
          <p:nvPr/>
        </p:nvSpPr>
        <p:spPr>
          <a:xfrm rot="1994142">
            <a:off x="6102278" y="4713698"/>
            <a:ext cx="548882" cy="10008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3723789" y="3341560"/>
            <a:ext cx="1108526" cy="290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5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De novo sequencing: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77" y="1397000"/>
            <a:ext cx="3956032" cy="4943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/>
              <a:t>Illumina</a:t>
            </a:r>
            <a:r>
              <a:rPr lang="en-US" sz="2800" b="1" dirty="0" smtClean="0"/>
              <a:t> strategy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Sequencing: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/>
              <a:t>PE library with 350 </a:t>
            </a:r>
            <a:r>
              <a:rPr lang="en-US" sz="2400" dirty="0" err="1" smtClean="0"/>
              <a:t>bp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PE library with 600 </a:t>
            </a:r>
            <a:r>
              <a:rPr lang="en-US" sz="2400" dirty="0" err="1" smtClean="0"/>
              <a:t>bp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MP library with 2 kb </a:t>
            </a:r>
          </a:p>
          <a:p>
            <a:r>
              <a:rPr lang="en-US" sz="2400" dirty="0" smtClean="0"/>
              <a:t>MP library with 5-8-20 kb </a:t>
            </a:r>
          </a:p>
          <a:p>
            <a:pPr marL="0" indent="0">
              <a:buNone/>
            </a:pPr>
            <a:r>
              <a:rPr lang="en-US" sz="2400" dirty="0" smtClean="0"/>
              <a:t>PE: 50-100x, MP 10-15x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Analysis:</a:t>
            </a:r>
          </a:p>
          <a:p>
            <a:r>
              <a:rPr lang="en-US" sz="2400" dirty="0" smtClean="0"/>
              <a:t>ALLPATH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58859" y="1391258"/>
            <a:ext cx="4885141" cy="5432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dirty="0" err="1" smtClean="0"/>
              <a:t>PacBio</a:t>
            </a:r>
            <a:r>
              <a:rPr lang="en-US" sz="2800" b="1" dirty="0" smtClean="0"/>
              <a:t> strategy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17375E"/>
                </a:solidFill>
              </a:rPr>
              <a:t>Sequencing:</a:t>
            </a:r>
          </a:p>
          <a:p>
            <a:r>
              <a:rPr lang="en-US" sz="2400" dirty="0" smtClean="0"/>
              <a:t>10-20 kb library</a:t>
            </a:r>
          </a:p>
          <a:p>
            <a:pPr marL="0" indent="0">
              <a:buNone/>
            </a:pPr>
            <a:r>
              <a:rPr lang="en-US" sz="2400" dirty="0" smtClean="0"/>
              <a:t>50-80x</a:t>
            </a:r>
          </a:p>
          <a:p>
            <a:pPr marL="0" indent="0">
              <a:buNone/>
            </a:pPr>
            <a:r>
              <a:rPr lang="en-US" sz="2400" dirty="0" smtClean="0"/>
              <a:t>(where 30x are reads above 10 kb)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Analysis:</a:t>
            </a:r>
          </a:p>
          <a:p>
            <a:r>
              <a:rPr lang="en-US" sz="2400" dirty="0" smtClean="0"/>
              <a:t>HGAP (haploid)</a:t>
            </a:r>
          </a:p>
          <a:p>
            <a:r>
              <a:rPr lang="en-US" sz="2400" dirty="0" smtClean="0"/>
              <a:t>FALCON (diploid)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21" y="174790"/>
            <a:ext cx="1786558" cy="9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7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err="1" smtClean="0"/>
              <a:t>Transcriptome</a:t>
            </a:r>
            <a:r>
              <a:rPr lang="en-US" dirty="0" smtClean="0"/>
              <a:t> sequencing </a:t>
            </a:r>
            <a:br>
              <a:rPr lang="en-US" dirty="0" smtClean="0"/>
            </a:br>
            <a:r>
              <a:rPr lang="en-US" dirty="0" smtClean="0"/>
              <a:t>(RNA-</a:t>
            </a:r>
            <a:r>
              <a:rPr lang="en-US" dirty="0" err="1" smtClean="0"/>
              <a:t>seq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86138" y="1937136"/>
            <a:ext cx="2195851" cy="5845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16697" y="200362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TOTAL RNA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058081"/>
            <a:ext cx="1809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mRNA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Dif.ex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nnotation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9928" y="359777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miRNA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5218" y="3613406"/>
            <a:ext cx="171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Non-</a:t>
            </a:r>
            <a:r>
              <a:rPr lang="en-US" b="1" dirty="0" err="1" smtClean="0"/>
              <a:t>codingRNA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9220" y="3108465"/>
            <a:ext cx="1788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Splice isoforms</a:t>
            </a:r>
            <a:endParaRPr lang="en-US" sz="20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48440" y="2612114"/>
            <a:ext cx="1861892" cy="3043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52591" y="2612256"/>
            <a:ext cx="401694" cy="1001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9" idx="0"/>
          </p:cNvCxnSpPr>
          <p:nvPr/>
        </p:nvCxnSpPr>
        <p:spPr>
          <a:xfrm>
            <a:off x="4294196" y="2612256"/>
            <a:ext cx="171490" cy="985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81989" y="2612256"/>
            <a:ext cx="1226122" cy="39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1974604" cy="13051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402" y="3665890"/>
            <a:ext cx="3224276" cy="12897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5218" y="3997519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Transcriptional regulation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7" y="4607962"/>
            <a:ext cx="3079174" cy="18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mRNA: </a:t>
            </a:r>
            <a:r>
              <a:rPr lang="en-US" dirty="0" err="1" smtClean="0"/>
              <a:t>rRNA</a:t>
            </a:r>
            <a:r>
              <a:rPr lang="en-US" dirty="0" smtClean="0"/>
              <a:t> depletion </a:t>
            </a:r>
            <a:br>
              <a:rPr lang="en-US" dirty="0" smtClean="0"/>
            </a:b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polyA</a:t>
            </a:r>
            <a:r>
              <a:rPr lang="en-US" dirty="0" smtClean="0"/>
              <a:t> selection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847673"/>
              </p:ext>
            </p:extLst>
          </p:nvPr>
        </p:nvGraphicFramePr>
        <p:xfrm>
          <a:off x="645836" y="1831523"/>
          <a:ext cx="8040964" cy="3452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505"/>
                <a:gridCol w="2416977"/>
                <a:gridCol w="2124753"/>
                <a:gridCol w="1895729"/>
              </a:tblGrid>
              <a:tr h="594054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Recommended</a:t>
                      </a:r>
                      <a:endParaRPr lang="en-US" dirty="0"/>
                    </a:p>
                  </a:txBody>
                  <a:tcPr/>
                </a:tc>
              </a:tr>
              <a:tr h="165444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rRNA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depletion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Captures on-going transcription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Picks</a:t>
                      </a:r>
                      <a:r>
                        <a:rPr lang="en-US" baseline="0" dirty="0" smtClean="0"/>
                        <a:t> up non-coding 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Does</a:t>
                      </a:r>
                      <a:r>
                        <a:rPr lang="en-US" baseline="0" dirty="0" smtClean="0"/>
                        <a:t> not get rid of all </a:t>
                      </a:r>
                      <a:r>
                        <a:rPr lang="en-US" baseline="0" dirty="0" err="1" smtClean="0"/>
                        <a:t>rRNA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Messy </a:t>
                      </a:r>
                      <a:r>
                        <a:rPr lang="en-US" baseline="0" dirty="0" err="1" smtClean="0"/>
                        <a:t>Dif.Ex</a:t>
                      </a:r>
                      <a:r>
                        <a:rPr lang="en-US" baseline="0" dirty="0" smtClean="0"/>
                        <a:t>. 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20-40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reads</a:t>
                      </a:r>
                    </a:p>
                    <a:p>
                      <a:r>
                        <a:rPr lang="en-US" dirty="0" smtClean="0"/>
                        <a:t>(single or PE)</a:t>
                      </a:r>
                      <a:endParaRPr lang="en-US" dirty="0"/>
                    </a:p>
                  </a:txBody>
                  <a:tcPr/>
                </a:tc>
              </a:tr>
              <a:tr h="120405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polyA</a:t>
                      </a:r>
                      <a:r>
                        <a:rPr lang="en-US" dirty="0" smtClean="0"/>
                        <a:t> selection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Gives a clean </a:t>
                      </a:r>
                      <a:r>
                        <a:rPr lang="en-US" dirty="0" err="1" smtClean="0"/>
                        <a:t>Dif.Ex</a:t>
                      </a:r>
                      <a:r>
                        <a:rPr lang="en-US" dirty="0" smtClean="0"/>
                        <a:t>. 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Does not pick non-coding 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5-20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reads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088"/>
            <a:ext cx="1835190" cy="1212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26" y="4967056"/>
            <a:ext cx="3079174" cy="1890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836" y="5380672"/>
            <a:ext cx="41088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Alternative for </a:t>
            </a:r>
            <a:r>
              <a:rPr lang="en-US" b="1" dirty="0" smtClean="0"/>
              <a:t>human</a:t>
            </a:r>
            <a:r>
              <a:rPr lang="en-US" dirty="0" smtClean="0"/>
              <a:t> RNA-</a:t>
            </a:r>
            <a:r>
              <a:rPr lang="en-US" dirty="0" err="1" smtClean="0"/>
              <a:t>seq</a:t>
            </a:r>
            <a:r>
              <a:rPr lang="en-US" dirty="0" smtClean="0"/>
              <a:t>:</a:t>
            </a:r>
          </a:p>
          <a:p>
            <a:r>
              <a:rPr lang="en-US" i="1" dirty="0" err="1" smtClean="0"/>
              <a:t>AmpliSeq</a:t>
            </a:r>
            <a:r>
              <a:rPr lang="en-US" i="1" dirty="0" smtClean="0"/>
              <a:t> Human </a:t>
            </a:r>
            <a:r>
              <a:rPr lang="en-US" i="1" dirty="0" err="1" smtClean="0"/>
              <a:t>Transcriptome</a:t>
            </a:r>
            <a:r>
              <a:rPr lang="en-US" i="1" dirty="0" smtClean="0"/>
              <a:t> panel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faster, cheaper, works fine with FFPE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i</a:t>
            </a:r>
            <a:r>
              <a:rPr lang="en-US" dirty="0" smtClean="0"/>
              <a:t>nput: 50 </a:t>
            </a:r>
            <a:r>
              <a:rPr lang="en-US" dirty="0" err="1" smtClean="0"/>
              <a:t>ng</a:t>
            </a:r>
            <a:r>
              <a:rPr lang="en-US" dirty="0" smtClean="0"/>
              <a:t> </a:t>
            </a:r>
            <a:r>
              <a:rPr lang="en-US" b="1" dirty="0" smtClean="0"/>
              <a:t>total</a:t>
            </a:r>
            <a:r>
              <a:rPr lang="en-US" dirty="0" smtClean="0"/>
              <a:t> RNA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err="1" smtClean="0"/>
              <a:t>dif.ex</a:t>
            </a:r>
            <a:r>
              <a:rPr lang="en-US" dirty="0" smtClean="0"/>
              <a:t>.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Equipment-related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7723"/>
            <a:ext cx="8229600" cy="4480255"/>
          </a:xfrm>
        </p:spPr>
        <p:txBody>
          <a:bodyPr>
            <a:normAutofit/>
          </a:bodyPr>
          <a:lstStyle/>
          <a:p>
            <a:r>
              <a:rPr lang="en-US" dirty="0" smtClean="0"/>
              <a:t>De novo </a:t>
            </a:r>
            <a:r>
              <a:rPr lang="en-US" dirty="0" err="1" smtClean="0"/>
              <a:t>transcriptome</a:t>
            </a:r>
            <a:r>
              <a:rPr lang="en-US" dirty="0" smtClean="0"/>
              <a:t>: </a:t>
            </a:r>
            <a:r>
              <a:rPr lang="en-US" dirty="0" err="1" smtClean="0"/>
              <a:t>Illumina</a:t>
            </a:r>
            <a:r>
              <a:rPr lang="en-US" dirty="0" smtClean="0"/>
              <a:t> </a:t>
            </a:r>
            <a:r>
              <a:rPr lang="en-US" b="1" dirty="0" smtClean="0"/>
              <a:t>PE</a:t>
            </a:r>
            <a:r>
              <a:rPr lang="en-US" b="1" dirty="0" smtClean="0">
                <a:solidFill>
                  <a:srgbClr val="008000"/>
                </a:solidFill>
              </a:rPr>
              <a:t> only</a:t>
            </a:r>
          </a:p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with a good reference:</a:t>
            </a:r>
          </a:p>
          <a:p>
            <a:pPr lvl="1"/>
            <a:r>
              <a:rPr lang="en-US" dirty="0" err="1" smtClean="0"/>
              <a:t>Illumina</a:t>
            </a:r>
            <a:r>
              <a:rPr lang="en-US" dirty="0" smtClean="0"/>
              <a:t> 50 </a:t>
            </a:r>
            <a:r>
              <a:rPr lang="en-US" dirty="0" err="1" smtClean="0"/>
              <a:t>bp</a:t>
            </a:r>
            <a:r>
              <a:rPr lang="en-US" dirty="0" smtClean="0"/>
              <a:t> single end for Dif. Ex.</a:t>
            </a:r>
          </a:p>
          <a:p>
            <a:pPr lvl="1"/>
            <a:r>
              <a:rPr lang="en-US" dirty="0" err="1" smtClean="0"/>
              <a:t>Illumina</a:t>
            </a:r>
            <a:r>
              <a:rPr lang="en-US" dirty="0" smtClean="0"/>
              <a:t> PE for splice information</a:t>
            </a:r>
          </a:p>
          <a:p>
            <a:pPr lvl="1"/>
            <a:r>
              <a:rPr lang="en-US" dirty="0" smtClean="0"/>
              <a:t>Ion Proton single end in both cases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miRNA</a:t>
            </a:r>
            <a:r>
              <a:rPr lang="en-US" dirty="0" smtClean="0"/>
              <a:t>: </a:t>
            </a:r>
            <a:r>
              <a:rPr lang="en-US" dirty="0" err="1" smtClean="0"/>
              <a:t>Illumina</a:t>
            </a:r>
            <a:r>
              <a:rPr lang="en-US" dirty="0" smtClean="0"/>
              <a:t> or </a:t>
            </a:r>
            <a:r>
              <a:rPr lang="en-US" dirty="0" err="1" smtClean="0"/>
              <a:t>IonProton</a:t>
            </a:r>
            <a:r>
              <a:rPr lang="en-US" dirty="0" smtClean="0"/>
              <a:t>, but stick to the same technology through the project!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088"/>
            <a:ext cx="1835190" cy="12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3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042"/>
            <a:ext cx="8229600" cy="50688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mRNA only: any kit </a:t>
            </a:r>
          </a:p>
          <a:p>
            <a:r>
              <a:rPr lang="en-US" dirty="0" smtClean="0"/>
              <a:t>mRNA </a:t>
            </a:r>
            <a:r>
              <a:rPr lang="en-US" b="1" dirty="0" smtClean="0">
                <a:solidFill>
                  <a:srgbClr val="FF00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: only specialized kits</a:t>
            </a:r>
          </a:p>
          <a:p>
            <a:r>
              <a:rPr lang="en-US" dirty="0" smtClean="0"/>
              <a:t>Always use </a:t>
            </a:r>
            <a:r>
              <a:rPr lang="en-US" dirty="0" err="1" smtClean="0"/>
              <a:t>DNase</a:t>
            </a:r>
            <a:r>
              <a:rPr lang="en-US" dirty="0" smtClean="0"/>
              <a:t>!</a:t>
            </a:r>
          </a:p>
          <a:p>
            <a:r>
              <a:rPr lang="en-US" dirty="0" smtClean="0"/>
              <a:t>RIN value above 8.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CONTROL </a:t>
            </a:r>
            <a:r>
              <a:rPr lang="en-US" dirty="0" err="1" smtClean="0"/>
              <a:t>vs</a:t>
            </a:r>
            <a:r>
              <a:rPr lang="en-US" dirty="0" smtClean="0"/>
              <a:t> experimental conditions</a:t>
            </a:r>
            <a:endParaRPr lang="en-US" dirty="0"/>
          </a:p>
          <a:p>
            <a:r>
              <a:rPr lang="en-US" dirty="0" smtClean="0"/>
              <a:t>Biological replicates: 4 strongly recommended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25" y="3788177"/>
            <a:ext cx="6488475" cy="1399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192088"/>
            <a:ext cx="1835190" cy="12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err="1" smtClean="0"/>
              <a:t>Amplicon</a:t>
            </a:r>
            <a:r>
              <a:rPr lang="en-US" b="1" dirty="0" smtClean="0"/>
              <a:t> sequencing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Used a lot in </a:t>
            </a:r>
            <a:r>
              <a:rPr lang="en-US" dirty="0" err="1" smtClean="0"/>
              <a:t>metagenomics</a:t>
            </a:r>
            <a:endParaRPr lang="en-US" dirty="0" smtClean="0"/>
          </a:p>
          <a:p>
            <a:r>
              <a:rPr lang="en-US" dirty="0" err="1" smtClean="0"/>
              <a:t>rRNA</a:t>
            </a:r>
            <a:r>
              <a:rPr lang="en-US" dirty="0" smtClean="0"/>
              <a:t> genes &amp; spacers (16S, ITS)</a:t>
            </a:r>
          </a:p>
          <a:p>
            <a:r>
              <a:rPr lang="en-US" dirty="0" smtClean="0"/>
              <a:t>Functional genes</a:t>
            </a:r>
          </a:p>
          <a:p>
            <a:r>
              <a:rPr lang="en-US" dirty="0" smtClean="0"/>
              <a:t>Genotyping by sequencing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10" y="4307735"/>
            <a:ext cx="4348641" cy="2154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87" y="258150"/>
            <a:ext cx="1244208" cy="11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5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795" y="3547115"/>
            <a:ext cx="4358924" cy="1961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104" y="5247295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2: several sizes, </a:t>
            </a:r>
          </a:p>
          <a:p>
            <a:r>
              <a:rPr lang="en-US" dirty="0" smtClean="0"/>
              <a:t>fractionation is needed </a:t>
            </a:r>
          </a:p>
          <a:p>
            <a:r>
              <a:rPr lang="en-US" dirty="0" smtClean="0"/>
              <a:t>=&gt; we HAVE to make several libraries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27170" y="5294239"/>
            <a:ext cx="2385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3: broad peak;</a:t>
            </a:r>
          </a:p>
          <a:p>
            <a:r>
              <a:rPr lang="en-US" dirty="0" smtClean="0"/>
              <a:t>size selection is needed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3547115"/>
            <a:ext cx="3438361" cy="16090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68197" y="1987668"/>
            <a:ext cx="5275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ANY NGS TECHNOLOGY </a:t>
            </a:r>
            <a:endParaRPr lang="en-US" dirty="0" smtClean="0"/>
          </a:p>
          <a:p>
            <a:r>
              <a:rPr lang="en-US" dirty="0" smtClean="0"/>
              <a:t>Size difference among fragments </a:t>
            </a:r>
            <a:r>
              <a:rPr lang="en-US" b="1" dirty="0" smtClean="0"/>
              <a:t>must not </a:t>
            </a:r>
          </a:p>
          <a:p>
            <a:r>
              <a:rPr lang="en-US" dirty="0" smtClean="0"/>
              <a:t>exceed 80 </a:t>
            </a:r>
            <a:r>
              <a:rPr lang="en-US" dirty="0" err="1" smtClean="0"/>
              <a:t>bp</a:t>
            </a:r>
            <a:r>
              <a:rPr lang="en-US" dirty="0" smtClean="0"/>
              <a:t> (or 20% in length)</a:t>
            </a:r>
          </a:p>
          <a:p>
            <a:r>
              <a:rPr lang="en-US" dirty="0" smtClean="0"/>
              <a:t>Reason – preferential amplification of short fragments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9889" y="1180877"/>
            <a:ext cx="387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1: tight peak, OK</a:t>
            </a:r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7877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Amplicon</a:t>
            </a:r>
            <a:r>
              <a:rPr lang="en-US" dirty="0" smtClean="0"/>
              <a:t> sequencing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64291" y="6414073"/>
            <a:ext cx="17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SIZE MATTERS…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646" y="67023"/>
            <a:ext cx="2175014" cy="1077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23" y="1675875"/>
            <a:ext cx="3656176" cy="15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9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Size-related bias in </a:t>
            </a:r>
            <a:br>
              <a:rPr lang="en-US" dirty="0" smtClean="0"/>
            </a:br>
            <a:r>
              <a:rPr lang="en-US" dirty="0" err="1" smtClean="0"/>
              <a:t>amplicon-seq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49528"/>
            <a:ext cx="51816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2175014" cy="1077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034" y="6211669"/>
            <a:ext cx="622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Courtesy Mikael </a:t>
            </a:r>
            <a:r>
              <a:rPr lang="en-US" i="1" dirty="0" err="1" smtClean="0"/>
              <a:t>Brandström</a:t>
            </a:r>
            <a:r>
              <a:rPr lang="en-US" i="1" dirty="0" smtClean="0"/>
              <a:t> </a:t>
            </a:r>
            <a:r>
              <a:rPr lang="en-US" i="1" dirty="0" err="1" smtClean="0"/>
              <a:t>Durling</a:t>
            </a:r>
            <a:r>
              <a:rPr lang="en-US" i="1" dirty="0" smtClean="0"/>
              <a:t>, Forest Mycology and Pathology, SLU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047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When you sequence 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err="1" smtClean="0"/>
              <a:t>amplicon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6574"/>
            <a:ext cx="5422900" cy="2275526"/>
          </a:xfrm>
          <a:prstGeom prst="rect">
            <a:avLst/>
          </a:prstGeom>
        </p:spPr>
      </p:pic>
      <p:pic>
        <p:nvPicPr>
          <p:cNvPr id="5" name="Picture 5" descr="ugit004_4_st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9"/>
          <a:stretch>
            <a:fillRect/>
          </a:stretch>
        </p:blipFill>
        <p:spPr bwMode="auto">
          <a:xfrm>
            <a:off x="457200" y="4152905"/>
            <a:ext cx="5207000" cy="264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46800" y="1992868"/>
            <a:ext cx="122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On MiSeq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35700" y="2628900"/>
            <a:ext cx="2349500" cy="1270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35700" y="2870200"/>
            <a:ext cx="15240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416800" y="3086100"/>
            <a:ext cx="11684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46800" y="2828092"/>
            <a:ext cx="887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FW read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794785" y="3094792"/>
            <a:ext cx="90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RW read </a:t>
            </a:r>
            <a:endParaRPr lang="en-US" sz="16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242050" y="5600700"/>
            <a:ext cx="2349500" cy="1270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242050" y="5930900"/>
            <a:ext cx="234315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42050" y="5939592"/>
            <a:ext cx="887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FW read 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235700" y="4951968"/>
            <a:ext cx="8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On Ion</a:t>
            </a:r>
            <a:endParaRPr lang="en-US" sz="2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4642"/>
            <a:ext cx="2175014" cy="10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Once upon a time…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Fredrik Sanger and Alan Coulson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charset="-128"/>
                <a:cs typeface="ＭＳ Ｐゴシック" charset="-128"/>
              </a:rPr>
              <a:t> Chain Termination Sequencing (1977)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charset="-128"/>
                <a:cs typeface="ＭＳ Ｐゴシック" charset="-128"/>
              </a:rPr>
              <a:t>Nobel prize 1980</a:t>
            </a:r>
          </a:p>
          <a:p>
            <a:pPr eaLnBrk="1" hangingPunct="1">
              <a:buFont typeface="Arial" charset="0"/>
              <a:buNone/>
            </a:pPr>
            <a:endParaRPr lang="en-US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 typeface="Arial" charset="0"/>
              <a:buNone/>
            </a:pP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5" name="Picture 6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 bwMode="auto">
          <a:xfrm>
            <a:off x="457201" y="0"/>
            <a:ext cx="8316058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457201" y="3910014"/>
            <a:ext cx="6626333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Principle: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	SYNTHESIS of DNA is randomly  </a:t>
            </a:r>
            <a:r>
              <a:rPr lang="en-US">
                <a:solidFill>
                  <a:srgbClr val="FE0F12"/>
                </a:solidFill>
                <a:latin typeface="Calibri" charset="0"/>
              </a:rPr>
              <a:t>TERMINATED</a:t>
            </a:r>
            <a:r>
              <a:rPr lang="en-US">
                <a:latin typeface="Calibri" charset="0"/>
              </a:rPr>
              <a:t> at different points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	Separation of fragments that are 1 nucleotide different in size</a:t>
            </a:r>
          </a:p>
          <a:p>
            <a:r>
              <a:rPr lang="en-US" sz="1800">
                <a:latin typeface="Calibri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1863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757"/>
            <a:ext cx="8229600" cy="1143000"/>
          </a:xfrm>
        </p:spPr>
        <p:txBody>
          <a:bodyPr/>
          <a:lstStyle/>
          <a:p>
            <a:r>
              <a:rPr lang="en-US" dirty="0" smtClean="0"/>
              <a:t>Sequence capture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892" y="2762371"/>
            <a:ext cx="283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Hybridization-based capture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5683" y="2803704"/>
            <a:ext cx="195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PCR-based capture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1754" y="1298757"/>
            <a:ext cx="4979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you are not interested in the entire genome: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err="1" smtClean="0"/>
              <a:t>Exome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Regions of interest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Genes of interest (gene panels)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38" y="3131702"/>
            <a:ext cx="2157354" cy="3584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728" y="3400748"/>
            <a:ext cx="2619739" cy="306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Sequence capture: technology choice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AmpliSeq</a:t>
            </a:r>
            <a:r>
              <a:rPr lang="en-US" dirty="0"/>
              <a:t> panels </a:t>
            </a:r>
            <a:r>
              <a:rPr lang="en-US" dirty="0" smtClean="0"/>
              <a:t>(multiplex PCR) – </a:t>
            </a:r>
            <a:r>
              <a:rPr lang="en-US" dirty="0"/>
              <a:t>Ion Only</a:t>
            </a:r>
          </a:p>
          <a:p>
            <a:pPr lvl="2"/>
            <a:r>
              <a:rPr lang="en-US" dirty="0"/>
              <a:t>Comprehensive Cancer panel</a:t>
            </a:r>
          </a:p>
          <a:p>
            <a:pPr lvl="2"/>
            <a:r>
              <a:rPr lang="en-US" dirty="0"/>
              <a:t>Cancer Hotspot panel</a:t>
            </a:r>
          </a:p>
          <a:p>
            <a:pPr lvl="2"/>
            <a:r>
              <a:rPr lang="en-US" dirty="0" err="1"/>
              <a:t>AmpliSeq</a:t>
            </a:r>
            <a:r>
              <a:rPr lang="en-US" dirty="0"/>
              <a:t> </a:t>
            </a:r>
            <a:r>
              <a:rPr lang="en-US" dirty="0" smtClean="0"/>
              <a:t>Human </a:t>
            </a:r>
            <a:r>
              <a:rPr lang="en-US" dirty="0" err="1" smtClean="0"/>
              <a:t>Exome</a:t>
            </a:r>
            <a:r>
              <a:rPr lang="en-US" dirty="0"/>
              <a:t>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2"/>
            <a:r>
              <a:rPr lang="en-US" dirty="0" err="1" smtClean="0"/>
              <a:t>AmpliSeq</a:t>
            </a:r>
            <a:r>
              <a:rPr lang="en-US" dirty="0" smtClean="0"/>
              <a:t> Human </a:t>
            </a:r>
            <a:r>
              <a:rPr lang="en-US" dirty="0" err="1" smtClean="0"/>
              <a:t>Transcriptome</a:t>
            </a:r>
            <a:endParaRPr lang="en-US" dirty="0" smtClean="0"/>
          </a:p>
          <a:p>
            <a:r>
              <a:rPr lang="en-US" dirty="0" smtClean="0"/>
              <a:t>Hybridization-based: any technology</a:t>
            </a:r>
          </a:p>
          <a:p>
            <a:r>
              <a:rPr lang="en-US" dirty="0" smtClean="0"/>
              <a:t>Non-multiplex PCR – any technology</a:t>
            </a:r>
          </a:p>
          <a:p>
            <a:pPr lvl="1"/>
            <a:r>
              <a:rPr lang="en-US" dirty="0" smtClean="0"/>
              <a:t>Short reads (up to 500 </a:t>
            </a:r>
            <a:r>
              <a:rPr lang="en-US" dirty="0" err="1" smtClean="0"/>
              <a:t>bp</a:t>
            </a:r>
            <a:r>
              <a:rPr lang="en-US" dirty="0" smtClean="0"/>
              <a:t>) – </a:t>
            </a:r>
            <a:r>
              <a:rPr lang="en-US" dirty="0" err="1" smtClean="0"/>
              <a:t>Illumina</a:t>
            </a:r>
            <a:endParaRPr lang="en-US" dirty="0" smtClean="0"/>
          </a:p>
          <a:p>
            <a:pPr lvl="1"/>
            <a:r>
              <a:rPr lang="en-US" dirty="0" smtClean="0"/>
              <a:t>Medium reads (up to 500 </a:t>
            </a:r>
            <a:r>
              <a:rPr lang="en-US" dirty="0" err="1" smtClean="0"/>
              <a:t>bp</a:t>
            </a:r>
            <a:r>
              <a:rPr lang="en-US" dirty="0" smtClean="0"/>
              <a:t>) – Ion</a:t>
            </a:r>
          </a:p>
          <a:p>
            <a:pPr lvl="1"/>
            <a:r>
              <a:rPr lang="en-US" dirty="0" smtClean="0"/>
              <a:t>Long reads (from 500 </a:t>
            </a:r>
            <a:r>
              <a:rPr lang="en-US" dirty="0" err="1" smtClean="0"/>
              <a:t>bp</a:t>
            </a:r>
            <a:r>
              <a:rPr lang="en-US" dirty="0" smtClean="0"/>
              <a:t> – 20 kb) - </a:t>
            </a:r>
            <a:r>
              <a:rPr lang="en-US" dirty="0" err="1" smtClean="0"/>
              <a:t>PacBio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-1" y="115888"/>
            <a:ext cx="8918575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latin typeface="Calibri" charset="0"/>
              </a:rPr>
              <a:t>Main types of </a:t>
            </a:r>
            <a:r>
              <a:rPr lang="en-US" dirty="0" smtClean="0">
                <a:latin typeface="Calibri" charset="0"/>
              </a:rPr>
              <a:t>equipment &amp; applications</a:t>
            </a:r>
            <a:endParaRPr lang="en-US" dirty="0">
              <a:latin typeface="Calibri" charset="0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39750" y="2492375"/>
            <a:ext cx="2391325" cy="498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HiSeq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Xten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MiSeq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paired reads</a:t>
            </a:r>
          </a:p>
          <a:p>
            <a:pPr eaLnBrk="1" hangingPunct="1"/>
            <a:r>
              <a:rPr lang="en-US" sz="1800" b="1" dirty="0"/>
              <a:t>HIGH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Human WGS</a:t>
            </a:r>
          </a:p>
          <a:p>
            <a:pPr eaLnBrk="1" hangingPunct="1"/>
            <a:r>
              <a:rPr lang="en-US" sz="1800" dirty="0"/>
              <a:t>mRNA and </a:t>
            </a:r>
            <a:r>
              <a:rPr lang="en-US" sz="1800" dirty="0" err="1" smtClean="0"/>
              <a:t>miRNA</a:t>
            </a:r>
            <a:endParaRPr lang="en-US" sz="1800" dirty="0" smtClean="0"/>
          </a:p>
          <a:p>
            <a:pPr eaLnBrk="1" hangingPunct="1"/>
            <a:r>
              <a:rPr lang="en-US" sz="1800" b="1" dirty="0" smtClean="0"/>
              <a:t>De novo </a:t>
            </a:r>
            <a:r>
              <a:rPr lang="en-US" sz="1800" b="1" dirty="0" err="1" smtClean="0"/>
              <a:t>transcriptome</a:t>
            </a:r>
            <a:endParaRPr lang="en-US" sz="1800" b="1" dirty="0"/>
          </a:p>
          <a:p>
            <a:pPr eaLnBrk="1" hangingPunct="1"/>
            <a:r>
              <a:rPr lang="en-US" sz="1800" dirty="0" err="1"/>
              <a:t>Exome</a:t>
            </a:r>
            <a:endParaRPr lang="en-US" sz="1800" dirty="0"/>
          </a:p>
          <a:p>
            <a:pPr eaLnBrk="1" hangingPunct="1"/>
            <a:r>
              <a:rPr lang="en-US" sz="1800" dirty="0" err="1"/>
              <a:t>ChIP-seq</a:t>
            </a:r>
            <a:endParaRPr lang="en-US" sz="1800" dirty="0"/>
          </a:p>
          <a:p>
            <a:pPr eaLnBrk="1" hangingPunct="1"/>
            <a:r>
              <a:rPr lang="en-US" sz="1800" dirty="0"/>
              <a:t>Short </a:t>
            </a:r>
            <a:r>
              <a:rPr lang="en-US" sz="1800" dirty="0" err="1"/>
              <a:t>amplicons</a:t>
            </a:r>
            <a:r>
              <a:rPr lang="en-US" sz="1800" dirty="0"/>
              <a:t> </a:t>
            </a:r>
          </a:p>
          <a:p>
            <a:pPr eaLnBrk="1" hangingPunct="1"/>
            <a:r>
              <a:rPr lang="en-US" sz="1800" dirty="0"/>
              <a:t>Methylation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1966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348038" y="2565400"/>
            <a:ext cx="2287806" cy="470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Ion Torrent PGM</a:t>
            </a:r>
          </a:p>
          <a:p>
            <a:pPr eaLnBrk="1" hangingPunct="1"/>
            <a:r>
              <a:rPr lang="en-US" sz="1800" dirty="0"/>
              <a:t>Ion Proton</a:t>
            </a:r>
          </a:p>
          <a:p>
            <a:pPr eaLnBrk="1" hangingPunct="1"/>
            <a:r>
              <a:rPr lang="en-US" sz="1800" dirty="0"/>
              <a:t>Ion S5 XL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single-end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mRNA and </a:t>
            </a:r>
            <a:r>
              <a:rPr lang="en-US" sz="1800" dirty="0" err="1"/>
              <a:t>miRNA</a:t>
            </a:r>
            <a:endParaRPr lang="en-US" sz="1800" dirty="0"/>
          </a:p>
          <a:p>
            <a:pPr eaLnBrk="1" hangingPunct="1"/>
            <a:r>
              <a:rPr lang="en-US" sz="1800" b="1" dirty="0" err="1"/>
              <a:t>Exome</a:t>
            </a:r>
            <a:endParaRPr lang="en-US" sz="1800" b="1" dirty="0"/>
          </a:p>
          <a:p>
            <a:pPr eaLnBrk="1" hangingPunct="1"/>
            <a:r>
              <a:rPr lang="en-US" sz="1800" dirty="0" err="1"/>
              <a:t>ChIP-seq</a:t>
            </a:r>
            <a:endParaRPr lang="en-US" sz="1800" dirty="0"/>
          </a:p>
          <a:p>
            <a:pPr eaLnBrk="1" hangingPunct="1"/>
            <a:r>
              <a:rPr lang="en-US" sz="1800" dirty="0"/>
              <a:t>Short </a:t>
            </a:r>
            <a:r>
              <a:rPr lang="en-US" sz="1800" dirty="0" err="1"/>
              <a:t>amplicons</a:t>
            </a:r>
            <a:endParaRPr lang="en-US" sz="1800" dirty="0"/>
          </a:p>
          <a:p>
            <a:pPr eaLnBrk="1" hangingPunct="1"/>
            <a:r>
              <a:rPr lang="en-US" sz="1800" b="1" dirty="0"/>
              <a:t>Gene panels </a:t>
            </a:r>
            <a:endParaRPr lang="en-US" sz="1800" b="1" dirty="0" smtClean="0"/>
          </a:p>
          <a:p>
            <a:pPr eaLnBrk="1" hangingPunct="1"/>
            <a:r>
              <a:rPr lang="en-US" sz="1800" b="1" dirty="0" smtClean="0"/>
              <a:t>Clinical samples</a:t>
            </a:r>
            <a:endParaRPr lang="en-US" sz="1800" b="1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08050"/>
            <a:ext cx="24780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372225" y="2565400"/>
            <a:ext cx="2545626" cy="470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err="1"/>
              <a:t>PacBio</a:t>
            </a:r>
            <a:r>
              <a:rPr lang="en-US" sz="1800" dirty="0"/>
              <a:t> RSII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Ultra-long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Long </a:t>
            </a:r>
            <a:r>
              <a:rPr lang="en-US" sz="1800" b="1" dirty="0" err="1"/>
              <a:t>amplicons</a:t>
            </a:r>
            <a:endParaRPr lang="en-US" sz="1800" b="1" dirty="0"/>
          </a:p>
          <a:p>
            <a:pPr eaLnBrk="1" hangingPunct="1"/>
            <a:r>
              <a:rPr lang="en-US" sz="1800" b="1" dirty="0"/>
              <a:t>Re-</a:t>
            </a:r>
            <a:r>
              <a:rPr lang="en-US" sz="1800" b="1" dirty="0" smtClean="0"/>
              <a:t>sequencing</a:t>
            </a:r>
          </a:p>
          <a:p>
            <a:pPr eaLnBrk="1" hangingPunct="1"/>
            <a:r>
              <a:rPr lang="en-US" sz="1800" b="1" dirty="0" smtClean="0"/>
              <a:t>De novo sequencing</a:t>
            </a:r>
            <a:endParaRPr lang="en-US" sz="1800" b="1" dirty="0"/>
          </a:p>
          <a:p>
            <a:pPr eaLnBrk="1" hangingPunct="1"/>
            <a:r>
              <a:rPr lang="en-US" sz="1800" dirty="0" smtClean="0"/>
              <a:t>Novel </a:t>
            </a:r>
            <a:r>
              <a:rPr lang="en-US" sz="1800" dirty="0"/>
              <a:t>isoform discovery</a:t>
            </a:r>
          </a:p>
          <a:p>
            <a:pPr eaLnBrk="1" hangingPunct="1"/>
            <a:r>
              <a:rPr lang="en-US" sz="1800" dirty="0"/>
              <a:t>Fusion transcript analysis</a:t>
            </a:r>
          </a:p>
          <a:p>
            <a:pPr eaLnBrk="1" hangingPunct="1"/>
            <a:r>
              <a:rPr lang="en-US" sz="1800" b="1" dirty="0"/>
              <a:t>Haplotype phasing</a:t>
            </a:r>
          </a:p>
          <a:p>
            <a:pPr eaLnBrk="1" hangingPunct="1"/>
            <a:r>
              <a:rPr lang="en-US" sz="1800" b="1" dirty="0" smtClean="0"/>
              <a:t>Clinical samples</a:t>
            </a:r>
            <a:endParaRPr lang="en-US" sz="1800" b="1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7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8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is The BEST?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68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317875"/>
            <a:ext cx="22177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317875"/>
            <a:ext cx="23812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246188"/>
            <a:ext cx="22082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131888"/>
            <a:ext cx="24796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223963"/>
            <a:ext cx="247808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317875"/>
            <a:ext cx="23701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1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21" y="1785006"/>
            <a:ext cx="7980379" cy="2089265"/>
          </a:xfrm>
        </p:spPr>
        <p:txBody>
          <a:bodyPr/>
          <a:lstStyle/>
          <a:p>
            <a:r>
              <a:rPr lang="en-US" dirty="0" smtClean="0"/>
              <a:t>SAMPLE QUALITY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58" y="44824"/>
            <a:ext cx="7066072" cy="1143000"/>
          </a:xfrm>
        </p:spPr>
        <p:txBody>
          <a:bodyPr/>
          <a:lstStyle/>
          <a:p>
            <a:r>
              <a:rPr lang="en-US" dirty="0" smtClean="0"/>
              <a:t>Making an NGS library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2" y="1443967"/>
            <a:ext cx="3828417" cy="1945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522" y="34403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QC – </a:t>
            </a:r>
            <a:r>
              <a:rPr lang="en-US" b="1" dirty="0" smtClean="0">
                <a:solidFill>
                  <a:srgbClr val="FF0000"/>
                </a:solidFill>
              </a:rPr>
              <a:t>paramount importance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03" y="1310216"/>
            <a:ext cx="3407527" cy="2079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263" y="3389385"/>
            <a:ext cx="239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Sharing &amp; size selection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3734" y="42404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072907" y="4187490"/>
            <a:ext cx="1137626" cy="132298"/>
            <a:chOff x="727552" y="4127699"/>
            <a:chExt cx="1137626" cy="13229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836134" y="4392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52547" y="45452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40934" y="4843137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5308" y="4969592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6257" y="46976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98134" y="5154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98693" y="52939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34121" y="54463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3854" y="56120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648749" y="5180754"/>
            <a:ext cx="1137626" cy="132298"/>
            <a:chOff x="727552" y="4127699"/>
            <a:chExt cx="1137626" cy="13229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46629" y="4928359"/>
            <a:ext cx="1137626" cy="132298"/>
            <a:chOff x="727552" y="4127699"/>
            <a:chExt cx="1137626" cy="132298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41829" y="5293465"/>
            <a:ext cx="1137626" cy="132298"/>
            <a:chOff x="727552" y="4127699"/>
            <a:chExt cx="1137626" cy="13229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10642" y="4620288"/>
            <a:ext cx="1137626" cy="132298"/>
            <a:chOff x="727552" y="4127699"/>
            <a:chExt cx="1137626" cy="13229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37029" y="4318759"/>
            <a:ext cx="1137626" cy="132298"/>
            <a:chOff x="727552" y="4127699"/>
            <a:chExt cx="1137626" cy="132298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410642" y="5582463"/>
            <a:ext cx="1137626" cy="132298"/>
            <a:chOff x="727552" y="4127699"/>
            <a:chExt cx="1137626" cy="132298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06257" y="6178870"/>
            <a:ext cx="507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Ligation of sequencing adaptors, technology specific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703834" y="4581527"/>
            <a:ext cx="21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Amplification</a:t>
            </a:r>
            <a:endParaRPr lang="en-US" sz="2800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972600" y="4856367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969065" y="4862982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7024179" y="0"/>
            <a:ext cx="2140396" cy="152885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7572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13" y="1637587"/>
            <a:ext cx="8229600" cy="18512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/>
            </a:r>
            <a:br>
              <a:rPr lang="en-US" sz="4800" dirty="0"/>
            </a:br>
            <a:r>
              <a:rPr lang="en-US" sz="4800" b="1" dirty="0" smtClean="0"/>
              <a:t>Garbage in – garbage out: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dirty="0" smtClean="0"/>
              <a:t>sequencing success to </a:t>
            </a:r>
            <a:r>
              <a:rPr lang="en-US" b="1" dirty="0" smtClean="0"/>
              <a:t>90%</a:t>
            </a:r>
            <a:r>
              <a:rPr lang="en-US" dirty="0" smtClean="0"/>
              <a:t> depends on the </a:t>
            </a:r>
            <a:r>
              <a:rPr lang="en-US" b="1" dirty="0" smtClean="0">
                <a:solidFill>
                  <a:srgbClr val="FF0000"/>
                </a:solidFill>
              </a:rPr>
              <a:t>sample quality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1913" y="4773444"/>
            <a:ext cx="402169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Before samples are submitted:</a:t>
            </a:r>
          </a:p>
          <a:p>
            <a:endParaRPr lang="en-US" b="1" dirty="0" smtClean="0"/>
          </a:p>
          <a:p>
            <a:r>
              <a:rPr lang="en-US" dirty="0" smtClean="0"/>
              <a:t>Send us the gel picture (DNA)</a:t>
            </a:r>
          </a:p>
          <a:p>
            <a:r>
              <a:rPr lang="en-US" dirty="0"/>
              <a:t>260/280 and 260/230 readings (DNA)</a:t>
            </a:r>
          </a:p>
          <a:p>
            <a:endParaRPr lang="en-US" dirty="0" smtClean="0"/>
          </a:p>
          <a:p>
            <a:r>
              <a:rPr lang="en-US" dirty="0" err="1" smtClean="0"/>
              <a:t>BioAnalyzer</a:t>
            </a:r>
            <a:r>
              <a:rPr lang="en-US" dirty="0" smtClean="0"/>
              <a:t> readings (RNA)</a:t>
            </a:r>
          </a:p>
        </p:txBody>
      </p:sp>
    </p:spTree>
    <p:extLst>
      <p:ext uri="{BB962C8B-B14F-4D97-AF65-F5344CB8AC3E}">
        <p14:creationId xmlns:p14="http://schemas.microsoft.com/office/powerpoint/2010/main" val="300643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7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Reading </a:t>
            </a:r>
            <a:r>
              <a:rPr lang="en-US" dirty="0"/>
              <a:t>gel </a:t>
            </a:r>
            <a:r>
              <a:rPr lang="en-US" dirty="0" smtClean="0"/>
              <a:t>pictures of genomic </a:t>
            </a:r>
            <a:r>
              <a:rPr lang="en-US" dirty="0"/>
              <a:t>DNA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72" y="1331714"/>
            <a:ext cx="970661" cy="216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9218" y="1997283"/>
            <a:ext cx="2670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Protein contamination</a:t>
            </a:r>
          </a:p>
          <a:p>
            <a:r>
              <a:rPr lang="en-US" dirty="0" smtClean="0"/>
              <a:t>- Apply phenol-chloroform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90" y="3732982"/>
            <a:ext cx="3147173" cy="1978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43" y="3732983"/>
            <a:ext cx="1006991" cy="2690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9591" y="5777374"/>
            <a:ext cx="214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Phenol carry-over or </a:t>
            </a:r>
          </a:p>
          <a:p>
            <a:r>
              <a:rPr lang="en-US" b="1" dirty="0" smtClean="0"/>
              <a:t>overloaded sample?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31714"/>
            <a:ext cx="1840223" cy="232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72719" y="1997283"/>
            <a:ext cx="2414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RNA contamination</a:t>
            </a:r>
          </a:p>
          <a:p>
            <a:r>
              <a:rPr lang="en-US" dirty="0" smtClean="0"/>
              <a:t>- Apply </a:t>
            </a:r>
            <a:r>
              <a:rPr lang="en-US" dirty="0" err="1" smtClean="0"/>
              <a:t>RNase</a:t>
            </a:r>
            <a:r>
              <a:rPr lang="en-US" dirty="0" smtClean="0"/>
              <a:t>, followed</a:t>
            </a:r>
          </a:p>
          <a:p>
            <a:r>
              <a:rPr lang="en-US" dirty="0"/>
              <a:t>b</a:t>
            </a:r>
            <a:r>
              <a:rPr lang="en-US" dirty="0" smtClean="0"/>
              <a:t>y phenol-chloroform</a:t>
            </a:r>
          </a:p>
          <a:p>
            <a:r>
              <a:rPr lang="en-US" dirty="0" smtClean="0"/>
              <a:t>extraction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26113" y="5711330"/>
            <a:ext cx="42932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unsure, make dilution series.</a:t>
            </a:r>
          </a:p>
          <a:p>
            <a:r>
              <a:rPr lang="en-US" dirty="0" smtClean="0"/>
              <a:t>If problem persists – try </a:t>
            </a:r>
            <a:r>
              <a:rPr lang="en-US" dirty="0" err="1" smtClean="0"/>
              <a:t>MoBio</a:t>
            </a:r>
            <a:r>
              <a:rPr lang="en-US" dirty="0" smtClean="0"/>
              <a:t> </a:t>
            </a:r>
            <a:r>
              <a:rPr lang="en-US" dirty="0" err="1" smtClean="0"/>
              <a:t>clean-up</a:t>
            </a:r>
            <a:r>
              <a:rPr lang="en-US" dirty="0" smtClean="0"/>
              <a:t> kit,</a:t>
            </a:r>
          </a:p>
          <a:p>
            <a:r>
              <a:rPr lang="en-US" dirty="0" smtClean="0"/>
              <a:t>or re-extract DNA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81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13"/>
            <a:ext cx="8229600" cy="1143000"/>
          </a:xfrm>
        </p:spPr>
        <p:txBody>
          <a:bodyPr/>
          <a:lstStyle/>
          <a:p>
            <a:r>
              <a:rPr lang="en-US" dirty="0" smtClean="0"/>
              <a:t>What do absorption ratios tell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213"/>
            <a:ext cx="8445554" cy="53065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/280: 1.8 – 2.0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 1.8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 Too little DNA compared to other components of the solution; presence of organic contaminants: proteins and phenol; glycogen - </a:t>
            </a:r>
            <a:r>
              <a:rPr lang="en-US" sz="1800" b="1" dirty="0" smtClean="0">
                <a:solidFill>
                  <a:srgbClr val="0000FF"/>
                </a:solidFill>
              </a:rPr>
              <a:t>absorb at 280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 2.0</a:t>
            </a:r>
            <a:r>
              <a:rPr lang="en-US" sz="1800" dirty="0" smtClean="0"/>
              <a:t>: </a:t>
            </a:r>
          </a:p>
          <a:p>
            <a:pPr marL="0" indent="0">
              <a:buNone/>
            </a:pPr>
            <a:r>
              <a:rPr lang="en-US" sz="1800" dirty="0" smtClean="0"/>
              <a:t>High share of RNA.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/230: 2.0 – 2.2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&lt;2.0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Salt contamination, </a:t>
            </a:r>
            <a:r>
              <a:rPr lang="en-US" sz="1800" dirty="0" err="1" smtClean="0"/>
              <a:t>humic</a:t>
            </a:r>
            <a:r>
              <a:rPr lang="en-US" sz="1800" dirty="0" smtClean="0"/>
              <a:t> acids, peptides, aromatic compounds, polyphenols, </a:t>
            </a:r>
            <a:r>
              <a:rPr lang="en-US" sz="1800" dirty="0"/>
              <a:t>urea, guanidine, </a:t>
            </a:r>
            <a:r>
              <a:rPr lang="en-US" sz="1800" dirty="0" err="1"/>
              <a:t>thiocyanates</a:t>
            </a:r>
            <a:r>
              <a:rPr lang="en-US" sz="1800" dirty="0"/>
              <a:t> (latter </a:t>
            </a:r>
            <a:r>
              <a:rPr lang="en-US" sz="1800" dirty="0" smtClean="0"/>
              <a:t>three </a:t>
            </a:r>
            <a:r>
              <a:rPr lang="en-US" sz="1800" dirty="0"/>
              <a:t>are common kit components</a:t>
            </a:r>
            <a:r>
              <a:rPr lang="en-US" sz="1800" dirty="0" smtClean="0"/>
              <a:t>) – </a:t>
            </a:r>
            <a:r>
              <a:rPr lang="en-US" sz="1800" b="1" dirty="0" smtClean="0">
                <a:solidFill>
                  <a:srgbClr val="0000FF"/>
                </a:solidFill>
              </a:rPr>
              <a:t>absorb at 230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&gt;2.2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High share of RNA, very high share of phenol, </a:t>
            </a:r>
            <a:r>
              <a:rPr lang="en-US" sz="1800" b="1" dirty="0" smtClean="0"/>
              <a:t>high turbidity, </a:t>
            </a:r>
            <a:r>
              <a:rPr lang="en-US" sz="1800" dirty="0"/>
              <a:t>dirty </a:t>
            </a:r>
            <a:r>
              <a:rPr lang="en-US" sz="1800" dirty="0" smtClean="0"/>
              <a:t>instrument, wrong blank.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i="1" dirty="0" err="1" smtClean="0"/>
              <a:t>Photometrically</a:t>
            </a:r>
            <a:r>
              <a:rPr lang="en-US" sz="1800" i="1" dirty="0" smtClean="0"/>
              <a:t> active contaminants: </a:t>
            </a:r>
          </a:p>
          <a:p>
            <a:pPr marL="0" indent="0" algn="r">
              <a:buNone/>
            </a:pPr>
            <a:r>
              <a:rPr lang="en-US" sz="1800" i="1" dirty="0" smtClean="0"/>
              <a:t>phenol, polyphenols, EDTA, </a:t>
            </a:r>
            <a:r>
              <a:rPr lang="en-US" sz="1800" i="1" dirty="0" err="1" smtClean="0"/>
              <a:t>thiocyanate</a:t>
            </a:r>
            <a:r>
              <a:rPr lang="en-US" sz="1800" i="1" dirty="0" smtClean="0"/>
              <a:t>, protein, </a:t>
            </a:r>
          </a:p>
          <a:p>
            <a:pPr marL="0" indent="0" algn="r">
              <a:buNone/>
            </a:pPr>
            <a:r>
              <a:rPr lang="en-US" sz="1800" i="1" dirty="0" smtClean="0"/>
              <a:t>RNA, nucleotides (fragments below 5 </a:t>
            </a:r>
            <a:r>
              <a:rPr lang="en-US" sz="1800" i="1" dirty="0" err="1" smtClean="0"/>
              <a:t>bp</a:t>
            </a:r>
            <a:r>
              <a:rPr lang="en-US" sz="1800" i="1" dirty="0" smtClean="0"/>
              <a:t>)</a:t>
            </a:r>
          </a:p>
          <a:p>
            <a:pPr marL="0" indent="0" algn="r">
              <a:buNone/>
            </a:pP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73102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492"/>
            <a:ext cx="5726437" cy="12046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make a correct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788" y="1837023"/>
            <a:ext cx="7611310" cy="45498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Thaw DNA completely</a:t>
            </a:r>
          </a:p>
          <a:p>
            <a:r>
              <a:rPr lang="en-US" sz="2400" dirty="0" smtClean="0"/>
              <a:t>Mix gently (</a:t>
            </a:r>
            <a:r>
              <a:rPr lang="en-US" sz="2400" b="1" dirty="0" smtClean="0">
                <a:solidFill>
                  <a:srgbClr val="FF0000"/>
                </a:solidFill>
              </a:rPr>
              <a:t>never vortex!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Put the sample on a </a:t>
            </a:r>
            <a:r>
              <a:rPr lang="en-US" sz="2400" dirty="0" err="1" smtClean="0"/>
              <a:t>thermoblock</a:t>
            </a:r>
            <a:r>
              <a:rPr lang="en-US" sz="2400" dirty="0" smtClean="0"/>
              <a:t>: 37°C, 15-30 min</a:t>
            </a:r>
          </a:p>
          <a:p>
            <a:r>
              <a:rPr lang="en-US" sz="2400" dirty="0" smtClean="0"/>
              <a:t>Mix gently </a:t>
            </a:r>
          </a:p>
          <a:p>
            <a:r>
              <a:rPr lang="en-US" sz="2400" b="1" dirty="0" smtClean="0"/>
              <a:t>Dilute 1:100 </a:t>
            </a:r>
            <a:r>
              <a:rPr lang="en-US" sz="2400" dirty="0" smtClean="0"/>
              <a:t>(if HMW)</a:t>
            </a:r>
          </a:p>
          <a:p>
            <a:r>
              <a:rPr lang="en-US" sz="2400" dirty="0" smtClean="0"/>
              <a:t>Mix gently</a:t>
            </a:r>
          </a:p>
          <a:p>
            <a:r>
              <a:rPr lang="en-US" sz="2400" dirty="0" smtClean="0"/>
              <a:t>Make a measurement with an appropriate blank</a:t>
            </a:r>
          </a:p>
          <a:p>
            <a:endParaRPr lang="en-US" sz="2400" dirty="0"/>
          </a:p>
          <a:p>
            <a:r>
              <a:rPr lang="en-US" sz="2400" b="1" dirty="0" smtClean="0"/>
              <a:t>NANODROP is Bad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28423" y="580397"/>
            <a:ext cx="1070821" cy="2230830"/>
            <a:chOff x="6649050" y="1417638"/>
            <a:chExt cx="560313" cy="1689269"/>
          </a:xfrm>
        </p:grpSpPr>
        <p:sp>
          <p:nvSpPr>
            <p:cNvPr id="7" name="Can 6"/>
            <p:cNvSpPr/>
            <p:nvPr/>
          </p:nvSpPr>
          <p:spPr>
            <a:xfrm>
              <a:off x="6649050" y="1417638"/>
              <a:ext cx="560313" cy="1689269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>
              <a:off x="6649050" y="2091955"/>
              <a:ext cx="560313" cy="1014952"/>
            </a:xfrm>
            <a:prstGeom prst="can">
              <a:avLst/>
            </a:prstGeom>
            <a:gradFill flip="none" rotWithShape="1">
              <a:gsLst>
                <a:gs pos="29000">
                  <a:srgbClr val="82E4FF">
                    <a:alpha val="84000"/>
                  </a:srgbClr>
                </a:gs>
                <a:gs pos="100000">
                  <a:schemeClr val="accent2">
                    <a:lumMod val="75000"/>
                    <a:alpha val="97000"/>
                  </a:schemeClr>
                </a:gs>
              </a:gsLst>
              <a:lin ang="5700000" scaled="0"/>
              <a:tileRect/>
            </a:gradFill>
            <a:ln>
              <a:gradFill flip="none" rotWithShape="1">
                <a:gsLst>
                  <a:gs pos="2900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  <a:gs pos="64000">
                    <a:schemeClr val="accent1">
                      <a:shade val="95000"/>
                      <a:satMod val="10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922982" y="1500291"/>
            <a:ext cx="1977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concentration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High concentration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flipV="1">
            <a:off x="6424925" y="1665906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flipV="1">
            <a:off x="6424925" y="2397548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28423" y="1787720"/>
            <a:ext cx="107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DNA </a:t>
            </a:r>
            <a:endParaRPr lang="en-US" dirty="0"/>
          </a:p>
          <a:p>
            <a:pPr algn="ctr"/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6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1052146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>
                <a:ea typeface="ＭＳ Ｐゴシック" charset="-128"/>
                <a:cs typeface="ＭＳ Ｐゴシック" charset="-128"/>
              </a:rPr>
              <a:t>Sequencing genomes </a:t>
            </a:r>
            <a:br>
              <a:rPr lang="sv-SE">
                <a:ea typeface="ＭＳ Ｐゴシック" charset="-128"/>
                <a:cs typeface="ＭＳ Ｐゴシック" charset="-128"/>
              </a:rPr>
            </a:br>
            <a:r>
              <a:rPr lang="sv-SE">
                <a:ea typeface="ＭＳ Ｐゴシック" charset="-128"/>
                <a:cs typeface="ＭＳ Ｐゴシック" charset="-128"/>
              </a:rPr>
              <a:t>using </a:t>
            </a:r>
            <a:r>
              <a:rPr lang="sv-SE" b="1">
                <a:solidFill>
                  <a:srgbClr val="FE0F12"/>
                </a:solidFill>
                <a:ea typeface="ＭＳ Ｐゴシック" charset="-128"/>
                <a:cs typeface="ＭＳ Ｐゴシック" charset="-128"/>
              </a:rPr>
              <a:t>Sanger</a:t>
            </a:r>
            <a:r>
              <a:rPr lang="sv-SE">
                <a:ea typeface="ＭＳ Ｐゴシック" charset="-128"/>
                <a:cs typeface="ＭＳ Ｐゴシック" charset="-128"/>
              </a:rPr>
              <a:t>’s method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2080172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Extract</a:t>
            </a:r>
            <a:r>
              <a:rPr lang="sv-SE" dirty="0">
                <a:ea typeface="ＭＳ Ｐゴシック" charset="-128"/>
                <a:cs typeface="ＭＳ Ｐゴシック" charset="-128"/>
              </a:rPr>
              <a:t> &amp;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purify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genomic</a:t>
            </a:r>
            <a:r>
              <a:rPr lang="sv-SE" dirty="0">
                <a:ea typeface="ＭＳ Ｐゴシック" charset="-128"/>
                <a:cs typeface="ＭＳ Ｐゴシック" charset="-128"/>
              </a:rPr>
              <a:t> DNA</a:t>
            </a: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Fragmentation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>
                <a:ea typeface="ＭＳ Ｐゴシック" charset="-128"/>
                <a:cs typeface="ＭＳ Ｐゴシック" charset="-128"/>
              </a:rPr>
              <a:t>Make a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clone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library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Sequence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clones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Align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sequencies</a:t>
            </a:r>
            <a:r>
              <a:rPr lang="sv-SE" dirty="0">
                <a:ea typeface="ＭＳ Ｐゴシック" charset="-128"/>
                <a:cs typeface="ＭＳ Ｐゴシック" charset="-128"/>
              </a:rPr>
              <a:t> ( -&gt;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contigs</a:t>
            </a:r>
            <a:r>
              <a:rPr lang="sv-SE" dirty="0">
                <a:ea typeface="ＭＳ Ｐゴシック" charset="-128"/>
                <a:cs typeface="ＭＳ Ｐゴシック" charset="-128"/>
              </a:rPr>
              <a:t> -&gt;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scaffolds</a:t>
            </a:r>
            <a:r>
              <a:rPr lang="sv-SE" dirty="0">
                <a:ea typeface="ＭＳ Ｐゴシック" charset="-128"/>
                <a:cs typeface="ＭＳ Ｐゴシック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sv-SE" dirty="0">
                <a:ea typeface="ＭＳ Ｐゴシック" charset="-128"/>
                <a:cs typeface="ＭＳ Ｐゴシック" charset="-128"/>
              </a:rPr>
              <a:t>Close the gaps</a:t>
            </a:r>
          </a:p>
          <a:p>
            <a:pPr eaLnBrk="1" hangingPunct="1">
              <a:lnSpc>
                <a:spcPct val="90000"/>
              </a:lnSpc>
            </a:pP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Cost</a:t>
            </a:r>
            <a:r>
              <a:rPr lang="sv-SE" dirty="0">
                <a:ea typeface="ＭＳ Ｐゴシック" charset="-128"/>
                <a:cs typeface="ＭＳ Ｐゴシック" charset="-128"/>
              </a:rPr>
              <a:t>/Mb=1000 $, and it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takes</a:t>
            </a:r>
            <a:r>
              <a:rPr lang="sv-SE" dirty="0">
                <a:ea typeface="ＭＳ Ｐゴシック" charset="-128"/>
                <a:cs typeface="ＭＳ Ｐゴシック" charset="-128"/>
              </a:rPr>
              <a:t> TIME 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62" y="131764"/>
            <a:ext cx="1915258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55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50781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Sample prep: genomic DNA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95" y="2571300"/>
            <a:ext cx="2834677" cy="2016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1143000"/>
            <a:ext cx="8302485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Treat DNA as a crystal vase: it is fragile when in solution</a:t>
            </a:r>
          </a:p>
          <a:p>
            <a:endParaRPr lang="en-US" sz="2400" dirty="0"/>
          </a:p>
          <a:p>
            <a:r>
              <a:rPr lang="en-US" sz="2400" dirty="0" smtClean="0"/>
              <a:t>As soon as DNA is released from the cells – use wide-bore tips</a:t>
            </a:r>
          </a:p>
          <a:p>
            <a:endParaRPr lang="en-US" sz="2400" dirty="0"/>
          </a:p>
          <a:p>
            <a:r>
              <a:rPr lang="en-US" sz="2400" dirty="0" smtClean="0"/>
              <a:t>Limit pipetting to minimum</a:t>
            </a:r>
          </a:p>
          <a:p>
            <a:endParaRPr lang="en-US" sz="2400" dirty="0" smtClean="0"/>
          </a:p>
          <a:p>
            <a:r>
              <a:rPr lang="en-US" sz="2400" dirty="0" smtClean="0"/>
              <a:t>Always use </a:t>
            </a:r>
            <a:r>
              <a:rPr lang="en-US" sz="2400" dirty="0" err="1" smtClean="0"/>
              <a:t>RNase</a:t>
            </a:r>
            <a:r>
              <a:rPr lang="en-US" sz="2400" dirty="0" smtClean="0"/>
              <a:t>!</a:t>
            </a:r>
          </a:p>
          <a:p>
            <a:endParaRPr lang="en-US" sz="2400" dirty="0"/>
          </a:p>
          <a:p>
            <a:r>
              <a:rPr lang="en-US" sz="2400" dirty="0" smtClean="0"/>
              <a:t>Never vortex!</a:t>
            </a:r>
          </a:p>
          <a:p>
            <a:endParaRPr lang="en-US" sz="2400" dirty="0"/>
          </a:p>
          <a:p>
            <a:r>
              <a:rPr lang="en-US" sz="2400" dirty="0" smtClean="0"/>
              <a:t>Do not heat above 65°C</a:t>
            </a:r>
          </a:p>
          <a:p>
            <a:endParaRPr lang="en-US" sz="2400" dirty="0"/>
          </a:p>
          <a:p>
            <a:r>
              <a:rPr lang="en-US" sz="2400" dirty="0" smtClean="0"/>
              <a:t>Reduce amount of freeze-thaw cycles to minimum </a:t>
            </a:r>
          </a:p>
          <a:p>
            <a:endParaRPr lang="en-US" sz="2400" dirty="0"/>
          </a:p>
          <a:p>
            <a:r>
              <a:rPr lang="en-US" sz="2400" dirty="0" smtClean="0"/>
              <a:t>Make several </a:t>
            </a:r>
            <a:r>
              <a:rPr lang="en-US" sz="2400" dirty="0" err="1" smtClean="0"/>
              <a:t>aliquotes</a:t>
            </a:r>
            <a:r>
              <a:rPr lang="en-US" sz="2400" dirty="0" smtClean="0"/>
              <a:t> of the stock DNA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932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prep: 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3188"/>
            <a:ext cx="8229600" cy="33557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PCR-quality sample and </a:t>
            </a:r>
          </a:p>
          <a:p>
            <a:pPr marL="0" indent="0" algn="ctr">
              <a:buNone/>
            </a:pPr>
            <a:r>
              <a:rPr lang="en-US" sz="4400" dirty="0" smtClean="0"/>
              <a:t>NGS-quality sample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are two completely different things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8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0781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Sample prep: RNA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2728" y="1191288"/>
            <a:ext cx="8642282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mRNA degrades FAST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Freeze sample or place it in RNA-later within 30 sec </a:t>
            </a:r>
            <a:r>
              <a:rPr lang="en-US" sz="1600" i="1" dirty="0" smtClean="0"/>
              <a:t>(if possible) </a:t>
            </a:r>
          </a:p>
          <a:p>
            <a:endParaRPr lang="en-US" sz="2400" dirty="0"/>
          </a:p>
          <a:p>
            <a:r>
              <a:rPr lang="en-US" sz="2400" dirty="0" smtClean="0"/>
              <a:t>If going for </a:t>
            </a:r>
            <a:r>
              <a:rPr lang="en-US" sz="2400" dirty="0" err="1" smtClean="0"/>
              <a:t>miRNA</a:t>
            </a:r>
            <a:r>
              <a:rPr lang="en-US" sz="2400" dirty="0" smtClean="0"/>
              <a:t> </a:t>
            </a:r>
            <a:r>
              <a:rPr lang="en-US" sz="2400" dirty="0" err="1" smtClean="0"/>
              <a:t>seq</a:t>
            </a:r>
            <a:r>
              <a:rPr lang="en-US" sz="2400" dirty="0" smtClean="0"/>
              <a:t> – chose a correct kit!</a:t>
            </a:r>
          </a:p>
          <a:p>
            <a:endParaRPr lang="en-US" sz="2400" dirty="0"/>
          </a:p>
          <a:p>
            <a:r>
              <a:rPr lang="en-US" sz="2400" dirty="0" smtClean="0"/>
              <a:t>Always treat samples with </a:t>
            </a:r>
            <a:r>
              <a:rPr lang="en-US" sz="2400" dirty="0" err="1" smtClean="0"/>
              <a:t>DNase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Differential expression, </a:t>
            </a:r>
            <a:r>
              <a:rPr lang="en-US" sz="2400" dirty="0" err="1" smtClean="0"/>
              <a:t>miRNA</a:t>
            </a:r>
            <a:r>
              <a:rPr lang="en-US" sz="2400" dirty="0" smtClean="0"/>
              <a:t> – </a:t>
            </a:r>
            <a:r>
              <a:rPr lang="en-US" sz="2400" b="1" dirty="0" smtClean="0">
                <a:solidFill>
                  <a:srgbClr val="FF0000"/>
                </a:solidFill>
              </a:rPr>
              <a:t>RIN value over 8.0</a:t>
            </a:r>
          </a:p>
          <a:p>
            <a:endParaRPr lang="en-US" sz="2400" dirty="0" smtClean="0"/>
          </a:p>
          <a:p>
            <a:r>
              <a:rPr lang="en-US" sz="2400" dirty="0" smtClean="0"/>
              <a:t>Aim for 4 biological replicates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924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1774"/>
            <a:ext cx="8229600" cy="1143000"/>
          </a:xfrm>
        </p:spPr>
        <p:txBody>
          <a:bodyPr/>
          <a:lstStyle/>
          <a:p>
            <a:r>
              <a:rPr lang="en-US" dirty="0" smtClean="0"/>
              <a:t>Let’s get philosophical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2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57200" y="47466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sv-SE" dirty="0" err="1" smtClean="0">
                <a:ea typeface="ＭＳ Ｐゴシック" charset="-128"/>
                <a:cs typeface="ＭＳ Ｐゴシック" charset="-128"/>
              </a:rPr>
              <a:t>Since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the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beginning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of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Genomics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:</a:t>
            </a:r>
            <a:endParaRPr lang="sv-SE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328246" y="1960564"/>
            <a:ext cx="8921262" cy="4352925"/>
          </a:xfrm>
        </p:spPr>
        <p:txBody>
          <a:bodyPr/>
          <a:lstStyle/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genome: virus </a:t>
            </a:r>
            <a:r>
              <a:rPr lang="sv-SE" sz="2200">
                <a:ea typeface="ＭＳ Ｐゴシック" charset="-128"/>
                <a:cs typeface="ＭＳ Ｐゴシック" charset="-128"/>
                <a:sym typeface="Symbol" charset="2"/>
              </a:rPr>
              <a:t> </a:t>
            </a:r>
            <a:r>
              <a:rPr lang="sv-SE" sz="2200">
                <a:ea typeface="ＭＳ Ｐゴシック" charset="-128"/>
                <a:cs typeface="ＭＳ Ｐゴシック" charset="-128"/>
              </a:rPr>
              <a:t>X 174 - 5 368 bp (1977)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Haemophilus influenzae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1.5 Mb (1995)</a:t>
            </a:r>
            <a:endParaRPr lang="sv-SE" sz="2200" i="1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eukaryote: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Saccharomyces cerevisiae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12.4 Mb (1996)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multicellular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Cenorhabditis elegans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- 100 MB (1998-2002)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plant: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Arabidopsis thaliana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- 157 Mb (2000)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1" y="5430838"/>
            <a:ext cx="546589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31" y="4614864"/>
            <a:ext cx="559777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854" y="3929063"/>
            <a:ext cx="548054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54" y="2924175"/>
            <a:ext cx="58762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854" y="2271714"/>
            <a:ext cx="58762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808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sv-SE" sz="4400" dirty="0" smtClean="0">
                <a:latin typeface="Calibri" charset="0"/>
              </a:rPr>
              <a:t>… </a:t>
            </a:r>
            <a:r>
              <a:rPr lang="sv-SE" sz="4400" dirty="0" err="1" smtClean="0">
                <a:latin typeface="Calibri" charset="0"/>
              </a:rPr>
              <a:t>prices</a:t>
            </a:r>
            <a:r>
              <a:rPr lang="sv-SE" sz="4400" dirty="0" smtClean="0">
                <a:latin typeface="Calibri" charset="0"/>
              </a:rPr>
              <a:t> go down</a:t>
            </a:r>
            <a:endParaRPr lang="sv-SE" sz="4400" dirty="0">
              <a:latin typeface="Calibri" charset="0"/>
            </a:endParaRPr>
          </a:p>
        </p:txBody>
      </p:sp>
      <p:sp>
        <p:nvSpPr>
          <p:cNvPr id="54274" name="Rectangle 3"/>
          <p:cNvSpPr>
            <a:spLocks/>
          </p:cNvSpPr>
          <p:nvPr/>
        </p:nvSpPr>
        <p:spPr bwMode="auto">
          <a:xfrm>
            <a:off x="457200" y="18970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v-SE" sz="3200" dirty="0">
                <a:latin typeface="Calibri" charset="0"/>
              </a:rPr>
              <a:t>Human </a:t>
            </a:r>
            <a:r>
              <a:rPr lang="sv-SE" sz="3200" dirty="0" err="1">
                <a:latin typeface="Calibri" charset="0"/>
              </a:rPr>
              <a:t>genome</a:t>
            </a:r>
            <a:r>
              <a:rPr lang="sv-SE" sz="3200" dirty="0">
                <a:latin typeface="Calibri" charset="0"/>
              </a:rPr>
              <a:t> </a:t>
            </a:r>
            <a:r>
              <a:rPr lang="sv-SE" sz="3200" dirty="0" err="1">
                <a:latin typeface="Calibri" charset="0"/>
              </a:rPr>
              <a:t>project</a:t>
            </a:r>
            <a:r>
              <a:rPr lang="sv-SE" sz="3200" dirty="0">
                <a:latin typeface="Calibri" charset="0"/>
              </a:rPr>
              <a:t>, 2007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Craig </a:t>
            </a:r>
            <a:r>
              <a:rPr lang="sv-SE" sz="2800" dirty="0" err="1">
                <a:latin typeface="Calibri" charset="0"/>
              </a:rPr>
              <a:t>Wenter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70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 err="1">
                <a:latin typeface="Calibri" charset="0"/>
              </a:rPr>
              <a:t>Sanger’s</a:t>
            </a:r>
            <a:r>
              <a:rPr lang="sv-SE" dirty="0">
                <a:latin typeface="Calibri" charset="0"/>
              </a:rPr>
              <a:t> </a:t>
            </a:r>
            <a:r>
              <a:rPr lang="sv-SE" dirty="0" err="1">
                <a:latin typeface="Calibri" charset="0"/>
              </a:rPr>
              <a:t>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James Watson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2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>
                <a:latin typeface="Calibri" charset="0"/>
              </a:rPr>
              <a:t>454 </a:t>
            </a:r>
            <a:r>
              <a:rPr lang="sv-SE" dirty="0" err="1">
                <a:latin typeface="Calibri" charset="0"/>
              </a:rPr>
              <a:t>pyrosequencing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>
                <a:latin typeface="Calibri" charset="0"/>
              </a:rPr>
              <a:t>Ultimate </a:t>
            </a:r>
            <a:r>
              <a:rPr lang="sv-SE" sz="2800" dirty="0" err="1">
                <a:latin typeface="Calibri" charset="0"/>
              </a:rPr>
              <a:t>goal</a:t>
            </a:r>
            <a:r>
              <a:rPr lang="sv-SE" sz="2800" dirty="0">
                <a:latin typeface="Calibri" charset="0"/>
              </a:rPr>
              <a:t>: 1000 $ / </a:t>
            </a:r>
            <a:r>
              <a:rPr lang="sv-SE" sz="2800" dirty="0" err="1" smtClean="0">
                <a:latin typeface="Calibri" charset="0"/>
              </a:rPr>
              <a:t>individual</a:t>
            </a:r>
            <a:endParaRPr lang="sv-SE" sz="2800" dirty="0" smtClean="0">
              <a:latin typeface="Calibri" charset="0"/>
            </a:endParaRPr>
          </a:p>
          <a:p>
            <a:pPr lvl="2">
              <a:spcBef>
                <a:spcPct val="20000"/>
              </a:spcBef>
            </a:pPr>
            <a:r>
              <a:rPr lang="sv-SE" sz="2800" dirty="0" err="1" smtClean="0">
                <a:latin typeface="Calibri" charset="0"/>
              </a:rPr>
              <a:t>Almost</a:t>
            </a:r>
            <a:r>
              <a:rPr lang="sv-SE" sz="2800" dirty="0" smtClean="0">
                <a:latin typeface="Calibri" charset="0"/>
              </a:rPr>
              <a:t> </a:t>
            </a:r>
            <a:r>
              <a:rPr lang="sv-SE" sz="2800" dirty="0" err="1" smtClean="0">
                <a:latin typeface="Calibri" charset="0"/>
              </a:rPr>
              <a:t>there</a:t>
            </a:r>
            <a:r>
              <a:rPr lang="sv-SE" sz="2800" dirty="0" smtClean="0">
                <a:latin typeface="Calibri" charset="0"/>
              </a:rPr>
              <a:t>! (1200 </a:t>
            </a:r>
            <a:r>
              <a:rPr lang="sv-SE" sz="2800" dirty="0">
                <a:latin typeface="Calibri" charset="0"/>
              </a:rPr>
              <a:t>$</a:t>
            </a:r>
            <a:r>
              <a:rPr lang="sv-SE" sz="2800" dirty="0" smtClean="0">
                <a:latin typeface="Calibri" charset="0"/>
              </a:rPr>
              <a:t>)</a:t>
            </a:r>
            <a:endParaRPr lang="sv-SE" sz="2800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5731" y="1417639"/>
            <a:ext cx="1776046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570" y="4826001"/>
            <a:ext cx="265820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876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99"/>
            <a:ext cx="7772400" cy="1143000"/>
          </a:xfrm>
        </p:spPr>
        <p:txBody>
          <a:bodyPr/>
          <a:lstStyle/>
          <a:p>
            <a:r>
              <a:rPr lang="sv-SE" dirty="0" smtClean="0"/>
              <a:t>… paradigm </a:t>
            </a:r>
            <a:r>
              <a:rPr lang="sv-SE" dirty="0" err="1" smtClean="0"/>
              <a:t>change</a:t>
            </a:r>
            <a:endParaRPr lang="sv-S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937" y="1403399"/>
            <a:ext cx="8161534" cy="28194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genes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complete</a:t>
            </a:r>
            <a:r>
              <a:rPr lang="sv-SE" sz="2400" dirty="0"/>
              <a:t> </a:t>
            </a:r>
            <a:r>
              <a:rPr lang="sv-SE" sz="2400" dirty="0" err="1"/>
              <a:t>genomes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transcripts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whole</a:t>
            </a:r>
            <a:r>
              <a:rPr lang="sv-SE" sz="2400" dirty="0"/>
              <a:t> </a:t>
            </a:r>
            <a:r>
              <a:rPr lang="sv-SE" sz="2400" dirty="0" err="1"/>
              <a:t>transcriptomes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complex</a:t>
            </a:r>
            <a:r>
              <a:rPr lang="sv-SE" sz="2400" dirty="0"/>
              <a:t> </a:t>
            </a:r>
            <a:r>
              <a:rPr lang="sv-SE" sz="2400" dirty="0" err="1" smtClean="0"/>
              <a:t>metagenomic</a:t>
            </a:r>
            <a:r>
              <a:rPr lang="sv-SE" sz="2400" dirty="0" smtClean="0"/>
              <a:t> pools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model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the species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 smtClean="0"/>
              <a:t>studying</a:t>
            </a:r>
            <a:endParaRPr lang="sv-SE" sz="2400" dirty="0" smtClean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 smtClean="0"/>
              <a:t>Personal </a:t>
            </a:r>
            <a:r>
              <a:rPr lang="sv-SE" sz="2400" dirty="0" err="1" smtClean="0"/>
              <a:t>genome</a:t>
            </a:r>
            <a:r>
              <a:rPr lang="sv-SE" sz="2400" dirty="0" smtClean="0"/>
              <a:t> = </a:t>
            </a:r>
            <a:r>
              <a:rPr lang="sv-SE" sz="2400" dirty="0" err="1" smtClean="0"/>
              <a:t>personalized</a:t>
            </a:r>
            <a:r>
              <a:rPr lang="sv-SE" sz="2400" dirty="0" smtClean="0"/>
              <a:t> medicine</a:t>
            </a:r>
            <a:endParaRPr lang="sv-SE" sz="2400" dirty="0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3886200" y="4340225"/>
            <a:ext cx="1905000" cy="2298700"/>
            <a:chOff x="429" y="916"/>
            <a:chExt cx="1052" cy="1353"/>
          </a:xfrm>
        </p:grpSpPr>
        <p:pic>
          <p:nvPicPr>
            <p:cNvPr id="7173" name="Picture 5" descr="bild8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" t="1329" r="2658" b="1329"/>
            <a:stretch>
              <a:fillRect/>
            </a:stretch>
          </p:blipFill>
          <p:spPr bwMode="auto">
            <a:xfrm>
              <a:off x="429" y="916"/>
              <a:ext cx="1052" cy="1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434" y="2035"/>
              <a:ext cx="10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609600" y="4873625"/>
            <a:ext cx="2419350" cy="1708150"/>
            <a:chOff x="2039" y="2703"/>
            <a:chExt cx="1524" cy="1076"/>
          </a:xfrm>
        </p:grpSpPr>
        <p:pic>
          <p:nvPicPr>
            <p:cNvPr id="7176" name="Picture 8" descr="Bild Solex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1" t="26820" r="16504" b="19908"/>
            <a:stretch>
              <a:fillRect/>
            </a:stretch>
          </p:blipFill>
          <p:spPr bwMode="auto">
            <a:xfrm>
              <a:off x="2039" y="2703"/>
              <a:ext cx="1524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2125" y="3529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6985907" y="4053198"/>
            <a:ext cx="1905000" cy="2686050"/>
            <a:chOff x="2928" y="1680"/>
            <a:chExt cx="1344" cy="1836"/>
          </a:xfrm>
        </p:grpSpPr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5" r="18015"/>
            <a:stretch>
              <a:fillRect/>
            </a:stretch>
          </p:blipFill>
          <p:spPr bwMode="auto">
            <a:xfrm>
              <a:off x="2928" y="1680"/>
              <a:ext cx="1344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0" name="Rectangle 12"/>
            <p:cNvSpPr>
              <a:spLocks noChangeArrowheads="1"/>
            </p:cNvSpPr>
            <p:nvPr/>
          </p:nvSpPr>
          <p:spPr bwMode="auto">
            <a:xfrm>
              <a:off x="2928" y="1828"/>
              <a:ext cx="155" cy="14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auto">
            <a:xfrm>
              <a:off x="3932" y="1824"/>
              <a:ext cx="336" cy="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3353" y="3280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3479" y="33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3994" y="3203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917" y="2635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Rectangle 18"/>
            <p:cNvSpPr>
              <a:spLocks noChangeArrowheads="1"/>
            </p:cNvSpPr>
            <p:nvPr/>
          </p:nvSpPr>
          <p:spPr bwMode="auto">
            <a:xfrm>
              <a:off x="4035" y="2629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Rectangle 19"/>
            <p:cNvSpPr>
              <a:spLocks noChangeArrowheads="1"/>
            </p:cNvSpPr>
            <p:nvPr/>
          </p:nvSpPr>
          <p:spPr bwMode="auto">
            <a:xfrm>
              <a:off x="4184" y="2576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Rectangle 20"/>
            <p:cNvSpPr>
              <a:spLocks noChangeArrowheads="1"/>
            </p:cNvSpPr>
            <p:nvPr/>
          </p:nvSpPr>
          <p:spPr bwMode="auto">
            <a:xfrm>
              <a:off x="4128" y="2592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Line 21"/>
            <p:cNvSpPr>
              <a:spLocks noChangeShapeType="1"/>
            </p:cNvSpPr>
            <p:nvPr/>
          </p:nvSpPr>
          <p:spPr bwMode="auto">
            <a:xfrm flipH="1">
              <a:off x="3552" y="3168"/>
              <a:ext cx="384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Rectangle 22"/>
            <p:cNvSpPr>
              <a:spLocks noChangeArrowheads="1"/>
            </p:cNvSpPr>
            <p:nvPr/>
          </p:nvSpPr>
          <p:spPr bwMode="auto">
            <a:xfrm>
              <a:off x="3744" y="32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Line 23"/>
            <p:cNvSpPr>
              <a:spLocks noChangeShapeType="1"/>
            </p:cNvSpPr>
            <p:nvPr/>
          </p:nvSpPr>
          <p:spPr bwMode="auto">
            <a:xfrm flipH="1" flipV="1">
              <a:off x="3096" y="3076"/>
              <a:ext cx="288" cy="240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24"/>
            <p:cNvSpPr>
              <a:spLocks noChangeShapeType="1"/>
            </p:cNvSpPr>
            <p:nvPr/>
          </p:nvSpPr>
          <p:spPr bwMode="auto">
            <a:xfrm flipH="1" flipV="1">
              <a:off x="3168" y="3216"/>
              <a:ext cx="240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60880" cy="15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0" y="163124"/>
            <a:ext cx="1919111" cy="250763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899" y="1704151"/>
            <a:ext cx="6590530" cy="193322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0" y="4037405"/>
            <a:ext cx="7182555" cy="1690998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3385556" y="3882891"/>
            <a:ext cx="97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2.9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5080867" y="1591899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31.6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1" name="Ellips 10"/>
          <p:cNvSpPr/>
          <p:nvPr/>
        </p:nvSpPr>
        <p:spPr>
          <a:xfrm>
            <a:off x="2367899" y="1591899"/>
            <a:ext cx="1732074" cy="40922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0" y="3892666"/>
            <a:ext cx="1919111" cy="49388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Box 1"/>
          <p:cNvSpPr txBox="1"/>
          <p:nvPr/>
        </p:nvSpPr>
        <p:spPr>
          <a:xfrm>
            <a:off x="2367899" y="163124"/>
            <a:ext cx="677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… scientific value diminishes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5609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Main challenge - DATA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ANALYSIS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ea typeface="ＭＳ Ｐゴシック" charset="-128"/>
                <a:cs typeface="ＭＳ Ｐゴシック" charset="-128"/>
              </a:rPr>
              <a:t>and DATA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STORAGE</a:t>
            </a:r>
          </a:p>
        </p:txBody>
      </p:sp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9754" y="1911351"/>
            <a:ext cx="242667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2510205" y="3659188"/>
            <a:ext cx="3007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latin typeface="Calibri" charset="0"/>
              </a:rPr>
              <a:t>http://finchtalk.geospiza.com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"/>
            <a:ext cx="2272953" cy="77867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0" b="1" dirty="0">
                <a:latin typeface="+mj-lt"/>
                <a:ea typeface="+mn-ea"/>
                <a:cs typeface="BlairMdITC TT-Medium"/>
              </a:rPr>
              <a:t>!</a:t>
            </a:r>
          </a:p>
        </p:txBody>
      </p:sp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1226527" y="6156326"/>
            <a:ext cx="79922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Calibri" charset="0"/>
              </a:rPr>
              <a:t>=&gt; More bioinformaticians to people!</a:t>
            </a:r>
          </a:p>
        </p:txBody>
      </p:sp>
      <p:grpSp>
        <p:nvGrpSpPr>
          <p:cNvPr id="60422" name="Group 18"/>
          <p:cNvGrpSpPr>
            <a:grpSpLocks/>
          </p:cNvGrpSpPr>
          <p:nvPr/>
        </p:nvGrpSpPr>
        <p:grpSpPr bwMode="auto">
          <a:xfrm>
            <a:off x="5722328" y="2139950"/>
            <a:ext cx="3121269" cy="3735388"/>
            <a:chOff x="6364941" y="1423609"/>
            <a:chExt cx="2525059" cy="2791447"/>
          </a:xfrm>
        </p:grpSpPr>
        <p:cxnSp>
          <p:nvCxnSpPr>
            <p:cNvPr id="11" name="Straight Arrow Connector 10"/>
            <p:cNvCxnSpPr/>
            <p:nvPr/>
          </p:nvCxnSpPr>
          <p:spPr>
            <a:xfrm rot="16200000" flipV="1">
              <a:off x="5647573" y="2808667"/>
              <a:ext cx="2061851" cy="296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693317" y="3854410"/>
              <a:ext cx="2196683" cy="23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5" name="TextBox 13"/>
            <p:cNvSpPr txBox="1">
              <a:spLocks noChangeArrowheads="1"/>
            </p:cNvSpPr>
            <p:nvPr/>
          </p:nvSpPr>
          <p:spPr bwMode="auto">
            <a:xfrm>
              <a:off x="6364941" y="1748665"/>
              <a:ext cx="301825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$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82498" y="3634938"/>
              <a:ext cx="439810" cy="2194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55847" y="1792560"/>
              <a:ext cx="554802" cy="2061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0428" name="TextBox 16"/>
            <p:cNvSpPr txBox="1">
              <a:spLocks noChangeArrowheads="1"/>
            </p:cNvSpPr>
            <p:nvPr/>
          </p:nvSpPr>
          <p:spPr bwMode="auto">
            <a:xfrm>
              <a:off x="7090606" y="3941013"/>
              <a:ext cx="1263814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Sequencing</a:t>
              </a:r>
            </a:p>
          </p:txBody>
        </p:sp>
        <p:sp>
          <p:nvSpPr>
            <p:cNvPr id="60429" name="TextBox 17"/>
            <p:cNvSpPr txBox="1">
              <a:spLocks noChangeArrowheads="1"/>
            </p:cNvSpPr>
            <p:nvPr/>
          </p:nvSpPr>
          <p:spPr bwMode="auto">
            <a:xfrm>
              <a:off x="7486190" y="1423609"/>
              <a:ext cx="1403810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Data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53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18" y="145191"/>
            <a:ext cx="2608963" cy="882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1" y="340643"/>
            <a:ext cx="1595596" cy="4971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9113" y="1224047"/>
            <a:ext cx="7897772" cy="556627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latin typeface="Calibri" pitchFamily="34" charset="0"/>
              </a:rPr>
              <a:t>NGI-portal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" name="Picture 7" descr="SNPSEQ_Logo[1]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80" y="193572"/>
            <a:ext cx="3357768" cy="788706"/>
          </a:xfrm>
          <a:prstGeom prst="rect">
            <a:avLst/>
          </a:prstGeom>
        </p:spPr>
      </p:pic>
      <p:sp>
        <p:nvSpPr>
          <p:cNvPr id="9" name="Shape 70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519113" y="1781175"/>
            <a:ext cx="80105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74" tIns="64274" rIns="64274" bIns="64274"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2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16" descr="seq_evolu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74"/>
          <a:stretch>
            <a:fillRect/>
          </a:stretch>
        </p:blipFill>
        <p:spPr bwMode="auto">
          <a:xfrm>
            <a:off x="193675" y="1130300"/>
            <a:ext cx="89503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3752851" y="2232025"/>
            <a:ext cx="615950" cy="466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4" name="TextBox 13"/>
          <p:cNvSpPr txBox="1">
            <a:spLocks noChangeArrowheads="1"/>
          </p:cNvSpPr>
          <p:nvPr/>
        </p:nvSpPr>
        <p:spPr bwMode="auto">
          <a:xfrm>
            <a:off x="1941513" y="1806575"/>
            <a:ext cx="4138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Massively parallel sequencing (454, Illumina, Life Tech)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532607" y="3231356"/>
            <a:ext cx="990600" cy="382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6" name="TextBox 13"/>
          <p:cNvSpPr txBox="1">
            <a:spLocks noChangeArrowheads="1"/>
          </p:cNvSpPr>
          <p:nvPr/>
        </p:nvSpPr>
        <p:spPr bwMode="auto">
          <a:xfrm>
            <a:off x="836613" y="2465388"/>
            <a:ext cx="1338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Human genome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6169819" y="2318544"/>
            <a:ext cx="1079500" cy="4651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8" name="TextBox 13"/>
          <p:cNvSpPr txBox="1">
            <a:spLocks noChangeArrowheads="1"/>
          </p:cNvSpPr>
          <p:nvPr/>
        </p:nvSpPr>
        <p:spPr bwMode="auto">
          <a:xfrm>
            <a:off x="5410200" y="3092450"/>
            <a:ext cx="1925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James Watsons genome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924800" y="4800600"/>
            <a:ext cx="977900" cy="1270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239713" y="228600"/>
            <a:ext cx="8664575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DNA sequencing 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revolution - Sweden</a:t>
            </a:r>
            <a:endParaRPr lang="en-US" sz="2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76491" name="Rectangle 20"/>
          <p:cNvSpPr>
            <a:spLocks noChangeArrowheads="1"/>
          </p:cNvSpPr>
          <p:nvPr/>
        </p:nvSpPr>
        <p:spPr bwMode="auto">
          <a:xfrm>
            <a:off x="5181600" y="4343400"/>
            <a:ext cx="2417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Center for Metagenomic</a:t>
            </a:r>
          </a:p>
          <a:p>
            <a:pPr algn="ctr"/>
            <a:r>
              <a:rPr lang="en-US" sz="1400"/>
              <a:t>   Sequence Analysis (KAW)</a:t>
            </a:r>
          </a:p>
        </p:txBody>
      </p:sp>
      <p:sp>
        <p:nvSpPr>
          <p:cNvPr id="276492" name="Rectangle 21"/>
          <p:cNvSpPr>
            <a:spLocks noChangeArrowheads="1"/>
          </p:cNvSpPr>
          <p:nvPr/>
        </p:nvSpPr>
        <p:spPr bwMode="auto">
          <a:xfrm>
            <a:off x="6858000" y="5943600"/>
            <a:ext cx="2032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Science for Life </a:t>
            </a:r>
          </a:p>
          <a:p>
            <a:pPr algn="ctr"/>
            <a:r>
              <a:rPr lang="en-US" sz="1400"/>
              <a:t>Laboratory (SciLifeLab)</a:t>
            </a:r>
          </a:p>
        </p:txBody>
      </p:sp>
      <p:sp>
        <p:nvSpPr>
          <p:cNvPr id="276493" name="Rectangle 22"/>
          <p:cNvSpPr>
            <a:spLocks noChangeArrowheads="1"/>
          </p:cNvSpPr>
          <p:nvPr/>
        </p:nvSpPr>
        <p:spPr bwMode="auto">
          <a:xfrm>
            <a:off x="6213347" y="5029200"/>
            <a:ext cx="262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National Genomics Infrastructure </a:t>
            </a:r>
            <a:endParaRPr lang="en-US" sz="1400" dirty="0"/>
          </a:p>
          <a:p>
            <a:pPr algn="ctr"/>
            <a:r>
              <a:rPr lang="en-US" sz="1400" dirty="0" smtClean="0"/>
              <a:t>(NGI)</a:t>
            </a:r>
            <a:endParaRPr lang="en-US" sz="1400" dirty="0"/>
          </a:p>
        </p:txBody>
      </p:sp>
      <p:cxnSp>
        <p:nvCxnSpPr>
          <p:cNvPr id="4" name="Straight Arrow Connector 19"/>
          <p:cNvCxnSpPr/>
          <p:nvPr/>
        </p:nvCxnSpPr>
        <p:spPr>
          <a:xfrm flipV="1">
            <a:off x="4800600" y="4191000"/>
            <a:ext cx="3124200" cy="1270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43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219"/>
            <a:ext cx="9144000" cy="450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1" y="7259"/>
            <a:ext cx="8593503" cy="182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75" y="758223"/>
            <a:ext cx="2370111" cy="7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838200"/>
          </a:xfrm>
          <a:solidFill>
            <a:srgbClr val="A9E4FF"/>
          </a:solidFill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</a:rPr>
              <a:t>National Genomics Infrastructure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88771" name="Platshållare för innehåll 4" descr="vetenskapsradet-logoty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88" b="-21088"/>
          <a:stretch>
            <a:fillRect/>
          </a:stretch>
        </p:blipFill>
        <p:spPr bwMode="auto">
          <a:xfrm>
            <a:off x="76200" y="5334000"/>
            <a:ext cx="130333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Bildobjekt 5" descr="showpi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2874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154238"/>
            <a:ext cx="2286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4" name="TextBox 15"/>
          <p:cNvSpPr txBox="1">
            <a:spLocks noChangeArrowheads="1"/>
          </p:cNvSpPr>
          <p:nvPr/>
        </p:nvSpPr>
        <p:spPr bwMode="auto">
          <a:xfrm>
            <a:off x="4883150" y="3624263"/>
            <a:ext cx="828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chemeClr val="bg1"/>
                </a:solidFill>
              </a:rPr>
              <a:t>Mid 2010</a:t>
            </a:r>
          </a:p>
        </p:txBody>
      </p:sp>
      <p:pic>
        <p:nvPicPr>
          <p:cNvPr id="28877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151063"/>
            <a:ext cx="22860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962400"/>
            <a:ext cx="2286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7" name="AutoShape 27"/>
          <p:cNvSpPr>
            <a:spLocks noChangeArrowheads="1"/>
          </p:cNvSpPr>
          <p:nvPr/>
        </p:nvSpPr>
        <p:spPr bwMode="auto">
          <a:xfrm>
            <a:off x="3587750" y="2827338"/>
            <a:ext cx="1858963" cy="442912"/>
          </a:xfrm>
          <a:prstGeom prst="leftRightArrow">
            <a:avLst>
              <a:gd name="adj1" fmla="val 50000"/>
              <a:gd name="adj2" fmla="val 839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78" name="TextBox 12"/>
          <p:cNvSpPr txBox="1">
            <a:spLocks noChangeArrowheads="1"/>
          </p:cNvSpPr>
          <p:nvPr/>
        </p:nvSpPr>
        <p:spPr bwMode="auto">
          <a:xfrm>
            <a:off x="1149350" y="1676400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Stockholm</a:t>
            </a:r>
          </a:p>
        </p:txBody>
      </p:sp>
      <p:sp>
        <p:nvSpPr>
          <p:cNvPr id="288779" name="TextBox 13"/>
          <p:cNvSpPr txBox="1">
            <a:spLocks noChangeArrowheads="1"/>
          </p:cNvSpPr>
          <p:nvPr/>
        </p:nvSpPr>
        <p:spPr bwMode="auto">
          <a:xfrm>
            <a:off x="5721350" y="1600200"/>
            <a:ext cx="235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Uppsala</a:t>
            </a:r>
          </a:p>
        </p:txBody>
      </p:sp>
      <p:sp>
        <p:nvSpPr>
          <p:cNvPr id="288780" name="TextBox 14"/>
          <p:cNvSpPr txBox="1">
            <a:spLocks noChangeArrowheads="1"/>
          </p:cNvSpPr>
          <p:nvPr/>
        </p:nvSpPr>
        <p:spPr bwMode="auto">
          <a:xfrm>
            <a:off x="3359150" y="5816750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err="1"/>
              <a:t>Uppmax</a:t>
            </a:r>
            <a:r>
              <a:rPr lang="en-US" sz="1800" b="1" dirty="0"/>
              <a:t>, Uppsala</a:t>
            </a:r>
          </a:p>
        </p:txBody>
      </p:sp>
      <p:sp>
        <p:nvSpPr>
          <p:cNvPr id="288781" name="AutoShape 16"/>
          <p:cNvSpPr>
            <a:spLocks noChangeArrowheads="1"/>
          </p:cNvSpPr>
          <p:nvPr/>
        </p:nvSpPr>
        <p:spPr bwMode="auto">
          <a:xfrm>
            <a:off x="6254750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82" name="AutoShape 17"/>
          <p:cNvSpPr>
            <a:spLocks noChangeArrowheads="1"/>
          </p:cNvSpPr>
          <p:nvPr/>
        </p:nvSpPr>
        <p:spPr bwMode="auto">
          <a:xfrm rot="5392400">
            <a:off x="1755775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9" name="Rectangle 17"/>
          <p:cNvSpPr>
            <a:spLocks noChangeArrowheads="1"/>
          </p:cNvSpPr>
          <p:nvPr/>
        </p:nvSpPr>
        <p:spPr bwMode="auto">
          <a:xfrm>
            <a:off x="1676400" y="2590800"/>
            <a:ext cx="5791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38" name="Shape 70"/>
          <p:cNvSpPr txBox="1">
            <a:spLocks noChangeArrowheads="1"/>
          </p:cNvSpPr>
          <p:nvPr/>
        </p:nvSpPr>
        <p:spPr bwMode="auto">
          <a:xfrm>
            <a:off x="2351088" y="2916238"/>
            <a:ext cx="47244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5" tIns="64255" rIns="64255" bIns="64255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10  Illumina HiSeq Xten	         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17  Illumina HiSeq 2000/2500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3    Illumina MiSeq	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    Illumina NextSeq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Life Technologies Ion Torrent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6    Life Technologies Ion Proton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Pacific Biosciences RSII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Sanger ABI3730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    Argus Whole Genome Map. Syst.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Oxford Nanopore MinIon 	</a:t>
            </a:r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	</a:t>
            </a:r>
            <a:endParaRPr lang="en-US" sz="18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42475" y="-1379538"/>
            <a:ext cx="1728788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340" name="Grupp 6"/>
          <p:cNvGrpSpPr>
            <a:grpSpLocks/>
          </p:cNvGrpSpPr>
          <p:nvPr/>
        </p:nvGrpSpPr>
        <p:grpSpPr bwMode="auto">
          <a:xfrm>
            <a:off x="323850" y="1490663"/>
            <a:ext cx="8301038" cy="1054100"/>
            <a:chOff x="382588" y="1131888"/>
            <a:chExt cx="8301037" cy="1054100"/>
          </a:xfrm>
        </p:grpSpPr>
        <p:pic>
          <p:nvPicPr>
            <p:cNvPr id="14344" name="Picture 6" descr="2014-0303_HiSeq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" t="7275" r="33954" b="26607"/>
            <a:stretch>
              <a:fillRect/>
            </a:stretch>
          </p:blipFill>
          <p:spPr bwMode="auto">
            <a:xfrm>
              <a:off x="382588" y="1131888"/>
              <a:ext cx="1328737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131888"/>
              <a:ext cx="3403600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9" descr="photo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100" y="1131888"/>
              <a:ext cx="1406525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625" y="1131888"/>
              <a:ext cx="1403350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1490663"/>
            <a:ext cx="81438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1"/>
          <p:cNvSpPr>
            <a:spLocks noChangeArrowheads="1"/>
          </p:cNvSpPr>
          <p:nvPr/>
        </p:nvSpPr>
        <p:spPr bwMode="auto">
          <a:xfrm>
            <a:off x="423863" y="420688"/>
            <a:ext cx="8528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NGI-SciLifeLab is one of the most well-equipped 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NGS sites in Europe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34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22145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77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18" y="145191"/>
            <a:ext cx="2608963" cy="882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1" y="340643"/>
            <a:ext cx="1595596" cy="4971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9113" y="1224047"/>
            <a:ext cx="7897772" cy="556627"/>
          </a:xfrm>
        </p:spPr>
        <p:txBody>
          <a:bodyPr>
            <a:normAutofit fontScale="90000"/>
          </a:bodyPr>
          <a:lstStyle/>
          <a:p>
            <a:endParaRPr lang="en-US" dirty="0">
              <a:latin typeface="Calibri" pitchFamily="34" charset="0"/>
            </a:endParaRPr>
          </a:p>
        </p:txBody>
      </p:sp>
      <p:pic>
        <p:nvPicPr>
          <p:cNvPr id="8" name="Picture 7" descr="SNPSEQ_Logo[1]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80" y="193572"/>
            <a:ext cx="3357768" cy="78870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69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5501" y="1780674"/>
            <a:ext cx="836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https://</a:t>
            </a:r>
            <a:r>
              <a:rPr lang="en-US" sz="4000" b="1" dirty="0" err="1" smtClean="0"/>
              <a:t>portal.scilifelab.se</a:t>
            </a:r>
            <a:r>
              <a:rPr lang="en-US" sz="4000" b="1" dirty="0" smtClean="0"/>
              <a:t>/genomics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172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2843213" y="115888"/>
            <a:ext cx="4221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0000"/>
                </a:solidFill>
                <a:latin typeface="Arial" charset="0"/>
              </a:rPr>
              <a:t>What happens then?</a:t>
            </a:r>
          </a:p>
        </p:txBody>
      </p:sp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250825" y="765175"/>
            <a:ext cx="8893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NGI Project coordinators meet twice a week via Skype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403516" y="5990965"/>
            <a:ext cx="799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Project is then assigned to a certain node and a coordinator contacts the PI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313" y="3483944"/>
            <a:ext cx="3762375" cy="2524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000" b="1" dirty="0"/>
              <a:t>Project distribution is based on:</a:t>
            </a:r>
          </a:p>
          <a:p>
            <a:pPr>
              <a:defRPr/>
            </a:pPr>
            <a:endParaRPr lang="en-US" sz="2000" dirty="0"/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Wish of PI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Type of sequencing technology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Type of application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Queue at technology platforms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665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04" y="3813175"/>
            <a:ext cx="1708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539750" y="2420938"/>
            <a:ext cx="2742458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Ulrika 	     </a:t>
            </a:r>
            <a:r>
              <a:rPr lang="en-US" sz="1800" dirty="0" err="1"/>
              <a:t>Ellenor</a:t>
            </a:r>
            <a:endParaRPr lang="en-US" sz="1800" dirty="0"/>
          </a:p>
          <a:p>
            <a:pPr eaLnBrk="1" hangingPunct="1"/>
            <a:r>
              <a:rPr lang="en-US" sz="1800" dirty="0" err="1"/>
              <a:t>Liljedahl</a:t>
            </a:r>
            <a:r>
              <a:rPr lang="en-US" sz="1800" dirty="0"/>
              <a:t>	     Devine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SNP&amp;SEQ, Uppsala node</a:t>
            </a:r>
          </a:p>
        </p:txBody>
      </p:sp>
      <p:sp>
        <p:nvSpPr>
          <p:cNvPr id="66567" name="TextBox 6"/>
          <p:cNvSpPr txBox="1">
            <a:spLocks noChangeArrowheads="1"/>
          </p:cNvSpPr>
          <p:nvPr/>
        </p:nvSpPr>
        <p:spPr bwMode="auto">
          <a:xfrm>
            <a:off x="3563938" y="2349500"/>
            <a:ext cx="345598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        </a:t>
            </a:r>
            <a:r>
              <a:rPr lang="en-US" sz="1800" dirty="0" err="1"/>
              <a:t>Mattias</a:t>
            </a:r>
            <a:r>
              <a:rPr lang="en-US" sz="1800" dirty="0"/>
              <a:t>         </a:t>
            </a:r>
            <a:r>
              <a:rPr lang="en-US" sz="1800" dirty="0" err="1"/>
              <a:t>Beata</a:t>
            </a:r>
            <a:r>
              <a:rPr lang="en-US" sz="1800" dirty="0"/>
              <a:t> </a:t>
            </a:r>
          </a:p>
          <a:p>
            <a:pPr eaLnBrk="1" hangingPunct="1"/>
            <a:r>
              <a:rPr lang="en-US" sz="1800" dirty="0"/>
              <a:t>     </a:t>
            </a:r>
            <a:r>
              <a:rPr lang="en-US" sz="1800" dirty="0" err="1"/>
              <a:t>Ormestad</a:t>
            </a:r>
            <a:r>
              <a:rPr lang="en-US" sz="1800" dirty="0"/>
              <a:t>       </a:t>
            </a:r>
            <a:r>
              <a:rPr lang="en-US" sz="1800" dirty="0" err="1"/>
              <a:t>Werne</a:t>
            </a:r>
            <a:r>
              <a:rPr lang="en-US" sz="1800" dirty="0"/>
              <a:t> </a:t>
            </a:r>
            <a:r>
              <a:rPr lang="en-US" sz="1800" dirty="0" err="1"/>
              <a:t>Solenstam</a:t>
            </a:r>
            <a:endParaRPr lang="en-US" sz="1800" dirty="0"/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          Stockholm Node</a:t>
            </a:r>
          </a:p>
          <a:p>
            <a:pPr eaLnBrk="1" hangingPunct="1"/>
            <a:endParaRPr lang="en-US" sz="2000" dirty="0"/>
          </a:p>
        </p:txBody>
      </p:sp>
      <p:sp>
        <p:nvSpPr>
          <p:cNvPr id="66568" name="TextBox 7"/>
          <p:cNvSpPr txBox="1">
            <a:spLocks noChangeArrowheads="1"/>
          </p:cNvSpPr>
          <p:nvPr/>
        </p:nvSpPr>
        <p:spPr bwMode="auto">
          <a:xfrm>
            <a:off x="6925795" y="2655888"/>
            <a:ext cx="222987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Olga</a:t>
            </a:r>
          </a:p>
          <a:p>
            <a:pPr eaLnBrk="1" hangingPunct="1"/>
            <a:r>
              <a:rPr lang="en-US" sz="1800" dirty="0"/>
              <a:t>Vinnere Pettersson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UGC, Uppsala Node</a:t>
            </a:r>
          </a:p>
        </p:txBody>
      </p:sp>
      <p:pic>
        <p:nvPicPr>
          <p:cNvPr id="6656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0475"/>
            <a:ext cx="8826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422400"/>
            <a:ext cx="9366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68413"/>
            <a:ext cx="10795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3282208" y="3451989"/>
            <a:ext cx="1369167" cy="5516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003800" y="3357563"/>
            <a:ext cx="44450" cy="4556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580063" y="3429000"/>
            <a:ext cx="1079500" cy="4937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57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87153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9525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34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3308350" y="22860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</a:rPr>
              <a:t>Projects at CMS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23838" y="187325"/>
            <a:ext cx="8666162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/>
          <a:lstStyle/>
          <a:p>
            <a:pPr defTabSz="912813">
              <a:defRPr/>
            </a:pPr>
            <a:endParaRPr lang="en-US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2439988" y="296863"/>
            <a:ext cx="420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3. 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Access to genomics platform</a:t>
            </a:r>
          </a:p>
        </p:txBody>
      </p:sp>
      <p:sp>
        <p:nvSpPr>
          <p:cNvPr id="59405" name="Rectangle 14"/>
          <p:cNvSpPr>
            <a:spLocks noChangeArrowheads="1"/>
          </p:cNvSpPr>
          <p:nvPr/>
        </p:nvSpPr>
        <p:spPr bwMode="auto">
          <a:xfrm>
            <a:off x="444500" y="309563"/>
            <a:ext cx="8140700" cy="519112"/>
          </a:xfrm>
          <a:prstGeom prst="rect">
            <a:avLst/>
          </a:prstGeom>
          <a:solidFill>
            <a:srgbClr val="7CD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1" hangingPunct="1"/>
            <a:r>
              <a:rPr lang="en-US" sz="2800" dirty="0" smtClean="0"/>
              <a:t>Project meeting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93100" y="1360827"/>
            <a:ext cx="77921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we can help you with: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Design your experiment based on the scientific question.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Chose the best suited application for your project.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Find the most optimal sequencing setup.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Answer all questions about our technologies and applications, as well as bioinformatics.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 special cases, we can give extra-support with bioinformatics analysis – development of novel methods and applications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53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9683" y="193810"/>
            <a:ext cx="5917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Downstream Data Analysis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9773" y="1735327"/>
            <a:ext cx="2652988" cy="13706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Bioinformatics competence IS present in research group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809738" y="1144311"/>
            <a:ext cx="4350394" cy="22005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Bioinformatics competence IS NOT present in research group</a:t>
            </a: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3608564" y="3646701"/>
            <a:ext cx="2376371" cy="174790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BILS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Bioinformatics Infrastructure </a:t>
            </a:r>
          </a:p>
          <a:p>
            <a:r>
              <a:rPr lang="en-US" dirty="0" smtClean="0"/>
              <a:t>for Life </a:t>
            </a:r>
          </a:p>
          <a:p>
            <a:r>
              <a:rPr lang="en-US" dirty="0" smtClean="0"/>
              <a:t>Sciences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412430" y="3659276"/>
            <a:ext cx="2467529" cy="173532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WABI: </a:t>
            </a:r>
          </a:p>
          <a:p>
            <a:r>
              <a:rPr lang="en-US" dirty="0" smtClean="0"/>
              <a:t>Wallenberg </a:t>
            </a:r>
          </a:p>
          <a:p>
            <a:r>
              <a:rPr lang="en-US" dirty="0" smtClean="0"/>
              <a:t>Advanced</a:t>
            </a:r>
          </a:p>
          <a:p>
            <a:r>
              <a:rPr lang="en-US" dirty="0" smtClean="0"/>
              <a:t>Bioinformatics</a:t>
            </a:r>
          </a:p>
          <a:p>
            <a:r>
              <a:rPr lang="en-US" dirty="0" smtClean="0"/>
              <a:t>Initiative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0255" y="559113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Short-term commitment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50425" y="5578564"/>
            <a:ext cx="242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Long-term commitment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77202" y="3659275"/>
            <a:ext cx="2665559" cy="173532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Cooperation with platform personnel: R&amp;D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5871" y="5594390"/>
            <a:ext cx="15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Co-authorship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5" idx="0"/>
          </p:cNvCxnSpPr>
          <p:nvPr/>
        </p:nvCxnSpPr>
        <p:spPr>
          <a:xfrm flipH="1">
            <a:off x="1716267" y="892815"/>
            <a:ext cx="1326495" cy="842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31706" y="892815"/>
            <a:ext cx="213747" cy="2263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653398" y="3105985"/>
            <a:ext cx="6285" cy="553291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57710" y="3105984"/>
            <a:ext cx="952028" cy="553292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8" idx="0"/>
          </p:cNvCxnSpPr>
          <p:nvPr/>
        </p:nvCxnSpPr>
        <p:spPr>
          <a:xfrm>
            <a:off x="7118060" y="3344907"/>
            <a:ext cx="528135" cy="314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0"/>
          </p:cNvCxnSpPr>
          <p:nvPr/>
        </p:nvCxnSpPr>
        <p:spPr>
          <a:xfrm flipH="1">
            <a:off x="4796750" y="3332332"/>
            <a:ext cx="660050" cy="314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58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524461"/>
              </p:ext>
            </p:extLst>
          </p:nvPr>
        </p:nvGraphicFramePr>
        <p:xfrm>
          <a:off x="470355" y="987693"/>
          <a:ext cx="8043075" cy="554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75492" y="329230"/>
            <a:ext cx="512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Workload at NGI – Sweden 2010-2014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3960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078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NGS </a:t>
            </a:r>
            <a:r>
              <a:rPr lang="en-US" dirty="0"/>
              <a:t>technologies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33400" y="5997841"/>
            <a:ext cx="6400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/>
              <a:t>RIP technologies: </a:t>
            </a:r>
            <a:r>
              <a:rPr lang="en-US" dirty="0" err="1" smtClean="0"/>
              <a:t>Helicos</a:t>
            </a:r>
            <a:r>
              <a:rPr lang="en-US" dirty="0" smtClean="0"/>
              <a:t>, </a:t>
            </a:r>
            <a:r>
              <a:rPr lang="en-US" dirty="0" err="1" smtClean="0"/>
              <a:t>Polonator</a:t>
            </a:r>
            <a:r>
              <a:rPr lang="en-US" dirty="0" smtClean="0"/>
              <a:t>, </a:t>
            </a:r>
            <a:r>
              <a:rPr lang="en-US" dirty="0" err="1" smtClean="0"/>
              <a:t>SOLiD</a:t>
            </a:r>
            <a:r>
              <a:rPr lang="en-US" dirty="0" smtClean="0"/>
              <a:t>, 454 etc.</a:t>
            </a:r>
          </a:p>
          <a:p>
            <a:r>
              <a:rPr lang="en-US" dirty="0" smtClean="0"/>
              <a:t>In development: Tunneling currents, </a:t>
            </a:r>
            <a:r>
              <a:rPr lang="en-US" dirty="0" err="1" smtClean="0"/>
              <a:t>nanopores</a:t>
            </a:r>
            <a:r>
              <a:rPr lang="en-US" dirty="0" smtClean="0"/>
              <a:t>, etc.</a:t>
            </a:r>
            <a:endParaRPr lang="en-US" dirty="0"/>
          </a:p>
        </p:txBody>
      </p:sp>
      <p:graphicFrame>
        <p:nvGraphicFramePr>
          <p:cNvPr id="11379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148679"/>
              </p:ext>
            </p:extLst>
          </p:nvPr>
        </p:nvGraphicFramePr>
        <p:xfrm>
          <a:off x="430434" y="806344"/>
          <a:ext cx="8229600" cy="4892993"/>
        </p:xfrm>
        <a:graphic>
          <a:graphicData uri="http://schemas.openxmlformats.org/drawingml/2006/table">
            <a:tbl>
              <a:tblPr/>
              <a:tblGrid>
                <a:gridCol w="2075085"/>
                <a:gridCol w="1980652"/>
                <a:gridCol w="2116463"/>
                <a:gridCol w="20574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Platform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Amplification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Sequencing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method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Roche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 (until 2016)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Pyrosequencing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Illumina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MiSeq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NextSeq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X10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Bridge 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LifeTechnologies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(Thermo Fisher)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Torrent,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Proton, S5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 (pH)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Pacific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Biosciences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RSII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(SMRT)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Complete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genomics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Nanoballs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Oxford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Nanopore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MinION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GridION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56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Differences between platforms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78741"/>
            <a:ext cx="8229600" cy="4525963"/>
          </a:xfrm>
        </p:spPr>
        <p:txBody>
          <a:bodyPr/>
          <a:lstStyle/>
          <a:p>
            <a:r>
              <a:rPr lang="en-US" dirty="0" smtClean="0"/>
              <a:t>Technology: chemistry + signal detection</a:t>
            </a:r>
          </a:p>
          <a:p>
            <a:r>
              <a:rPr lang="en-US" dirty="0" smtClean="0"/>
              <a:t>Run </a:t>
            </a:r>
            <a:r>
              <a:rPr lang="en-US" dirty="0"/>
              <a:t>times vary from hours to days</a:t>
            </a:r>
          </a:p>
          <a:p>
            <a:r>
              <a:rPr lang="en-US" dirty="0"/>
              <a:t>Production range from Mb to Gb</a:t>
            </a:r>
          </a:p>
          <a:p>
            <a:r>
              <a:rPr lang="en-US" dirty="0"/>
              <a:t>Read length from &lt;100 </a:t>
            </a:r>
            <a:r>
              <a:rPr lang="en-US" dirty="0" err="1"/>
              <a:t>bp</a:t>
            </a:r>
            <a:r>
              <a:rPr lang="en-US" dirty="0"/>
              <a:t> to &gt; </a:t>
            </a:r>
            <a:r>
              <a:rPr lang="en-US" dirty="0" smtClean="0"/>
              <a:t>20</a:t>
            </a:r>
            <a:r>
              <a:rPr lang="en-US" dirty="0"/>
              <a:t> </a:t>
            </a:r>
            <a:r>
              <a:rPr lang="en-US" dirty="0" err="1" smtClean="0"/>
              <a:t>Kbp</a:t>
            </a:r>
            <a:endParaRPr lang="en-US" dirty="0"/>
          </a:p>
          <a:p>
            <a:r>
              <a:rPr lang="en-US" dirty="0"/>
              <a:t>Accuracy per base from 0.1% to 15%</a:t>
            </a:r>
          </a:p>
          <a:p>
            <a:r>
              <a:rPr lang="en-US" dirty="0"/>
              <a:t>Cost per base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12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Illumina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51830"/>
            <a:ext cx="6858000" cy="267282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Whole genome, </a:t>
            </a:r>
            <a:r>
              <a:rPr lang="en-US" sz="2000" dirty="0" err="1"/>
              <a:t>exome</a:t>
            </a:r>
            <a:r>
              <a:rPr lang="en-US" sz="2000" dirty="0"/>
              <a:t> and targeted </a:t>
            </a:r>
            <a:r>
              <a:rPr lang="en-US" sz="2000" dirty="0" err="1"/>
              <a:t>reseq</a:t>
            </a:r>
            <a:endParaRPr lang="en-US" sz="2000" dirty="0"/>
          </a:p>
          <a:p>
            <a:r>
              <a:rPr lang="en-US" sz="2000" dirty="0" err="1"/>
              <a:t>Transcriptome</a:t>
            </a:r>
            <a:r>
              <a:rPr lang="en-US" sz="2000" dirty="0"/>
              <a:t> analyses</a:t>
            </a:r>
          </a:p>
          <a:p>
            <a:r>
              <a:rPr lang="en-US" sz="2000" dirty="0" err="1"/>
              <a:t>Methylome</a:t>
            </a:r>
            <a:r>
              <a:rPr lang="en-US" sz="2000" dirty="0"/>
              <a:t> and </a:t>
            </a:r>
            <a:r>
              <a:rPr lang="en-US" sz="2000" dirty="0" err="1"/>
              <a:t>ChiPSeq</a:t>
            </a:r>
            <a:endParaRPr lang="en-US" sz="2000" dirty="0"/>
          </a:p>
          <a:p>
            <a:r>
              <a:rPr lang="en-US" sz="2000" dirty="0"/>
              <a:t>Rapid targeted </a:t>
            </a:r>
            <a:r>
              <a:rPr lang="en-US" sz="2000" dirty="0" err="1"/>
              <a:t>resequencing</a:t>
            </a:r>
            <a:r>
              <a:rPr lang="en-US" sz="2000" dirty="0"/>
              <a:t> (MiSeq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Human genome </a:t>
            </a:r>
            <a:r>
              <a:rPr lang="en-US" sz="2000" dirty="0" err="1" smtClean="0"/>
              <a:t>seq</a:t>
            </a:r>
            <a:r>
              <a:rPr lang="en-US" sz="2000" dirty="0" smtClean="0"/>
              <a:t> (</a:t>
            </a:r>
            <a:r>
              <a:rPr lang="en-US" sz="2000" dirty="0" err="1" smtClean="0"/>
              <a:t>Xten</a:t>
            </a:r>
            <a:r>
              <a:rPr lang="en-US" sz="2000" dirty="0" smtClean="0"/>
              <a:t>)</a:t>
            </a:r>
            <a:endParaRPr lang="en-US" dirty="0"/>
          </a:p>
        </p:txBody>
      </p:sp>
      <p:graphicFrame>
        <p:nvGraphicFramePr>
          <p:cNvPr id="41026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84566"/>
              </p:ext>
            </p:extLst>
          </p:nvPr>
        </p:nvGraphicFramePr>
        <p:xfrm>
          <a:off x="457200" y="889000"/>
          <a:ext cx="8382000" cy="2865120"/>
        </p:xfrm>
        <a:graphic>
          <a:graphicData uri="http://schemas.openxmlformats.org/drawingml/2006/table">
            <a:tbl>
              <a:tblPr/>
              <a:tblGrid>
                <a:gridCol w="1511300"/>
                <a:gridCol w="2679700"/>
                <a:gridCol w="1676400"/>
                <a:gridCol w="1295400"/>
                <a:gridCol w="1219200"/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HiSeq2500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600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27h or standard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run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100x100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(250x250)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540 Mb – 15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 – 48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hours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350x350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HiSeqXten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- 1.8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(3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days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150x150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004" name="Picture 2" descr="DSC_0337.JPG"/>
          <p:cNvPicPr>
            <a:picLocks noChangeAspect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2667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65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2154</Words>
  <Application>Microsoft Macintosh PowerPoint</Application>
  <PresentationFormat>On-screen Show (4:3)</PresentationFormat>
  <Paragraphs>585</Paragraphs>
  <Slides>56</Slides>
  <Notes>19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Next Generation Sequencing –  An Overview</vt:lpstr>
      <vt:lpstr>Outline:</vt:lpstr>
      <vt:lpstr>Once upon a time…</vt:lpstr>
      <vt:lpstr>Sequencing genomes  using Sanger’s method</vt:lpstr>
      <vt:lpstr>PowerPoint Presentation</vt:lpstr>
      <vt:lpstr>PowerPoint Presentation</vt:lpstr>
      <vt:lpstr>NGS technologies</vt:lpstr>
      <vt:lpstr>Differences between platforms</vt:lpstr>
      <vt:lpstr>Illumina</vt:lpstr>
      <vt:lpstr>Illumina</vt:lpstr>
      <vt:lpstr>Life Technologies - Ion Torrent &amp; Ion Proton</vt:lpstr>
      <vt:lpstr>Ion Torrent - H+ ion-sensitive field effect transistors </vt:lpstr>
      <vt:lpstr>PowerPoint Presentation</vt:lpstr>
      <vt:lpstr>Pacific Bioscience</vt:lpstr>
      <vt:lpstr>SMRT - technology</vt:lpstr>
      <vt:lpstr>PowerPoint Presentation</vt:lpstr>
      <vt:lpstr>PowerPoint Presentation</vt:lpstr>
      <vt:lpstr>Main types of equipment</vt:lpstr>
      <vt:lpstr>NGS/MPS applications</vt:lpstr>
      <vt:lpstr>        De novo sequencing</vt:lpstr>
      <vt:lpstr>              De novo sequencing:</vt:lpstr>
      <vt:lpstr>Transcriptome sequencing  (RNA-seq)</vt:lpstr>
      <vt:lpstr>mRNA: rRNA depletion  vs polyA selection</vt:lpstr>
      <vt:lpstr>RNA-seq  Equipment-related bias</vt:lpstr>
      <vt:lpstr>RNA-seq experimental setup</vt:lpstr>
      <vt:lpstr>Amplicon sequencing</vt:lpstr>
      <vt:lpstr>Amplicon sequencing</vt:lpstr>
      <vt:lpstr>Size-related bias in  amplicon-seq</vt:lpstr>
      <vt:lpstr>When you sequence  an amplicon…</vt:lpstr>
      <vt:lpstr>Sequence capture</vt:lpstr>
      <vt:lpstr>Sequence capture: technology choice</vt:lpstr>
      <vt:lpstr>Main types of equipment &amp; applications</vt:lpstr>
      <vt:lpstr>What is The BEST?</vt:lpstr>
      <vt:lpstr>SAMPLE QUALITY REQUIREMENTS</vt:lpstr>
      <vt:lpstr>Making an NGS library</vt:lpstr>
      <vt:lpstr> Garbage in – garbage out:  sequencing success to 90% depends on the sample quality   </vt:lpstr>
      <vt:lpstr>Reading gel pictures of genomic DNA</vt:lpstr>
      <vt:lpstr>What do absorption ratios tell us?</vt:lpstr>
      <vt:lpstr>How to make a correct measurement</vt:lpstr>
      <vt:lpstr>Sample prep: genomic DNA</vt:lpstr>
      <vt:lpstr>Sample prep: take home message</vt:lpstr>
      <vt:lpstr>Sample prep: RNA</vt:lpstr>
      <vt:lpstr>Let’s get philosophical </vt:lpstr>
      <vt:lpstr>Since the beginning of Genomics:</vt:lpstr>
      <vt:lpstr>PowerPoint Presentation</vt:lpstr>
      <vt:lpstr>… paradigm change</vt:lpstr>
      <vt:lpstr>PowerPoint Presentation</vt:lpstr>
      <vt:lpstr>Main challenge - DATA ANALYSIS and DATA STORAGE</vt:lpstr>
      <vt:lpstr>NGI-portal</vt:lpstr>
      <vt:lpstr>PowerPoint Presentation</vt:lpstr>
      <vt:lpstr>National Genomics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SciLife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Generation Sequencing –  An Overview</dc:title>
  <dc:creator>Olga Vinnere Pettersson</dc:creator>
  <cp:lastModifiedBy>Olga Vinnere Pettersson</cp:lastModifiedBy>
  <cp:revision>19</cp:revision>
  <dcterms:created xsi:type="dcterms:W3CDTF">2015-11-18T07:35:35Z</dcterms:created>
  <dcterms:modified xsi:type="dcterms:W3CDTF">2015-11-18T09:01:44Z</dcterms:modified>
</cp:coreProperties>
</file>