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17" r:id="rId4"/>
    <p:sldId id="318" r:id="rId5"/>
    <p:sldId id="260" r:id="rId6"/>
    <p:sldId id="323" r:id="rId7"/>
    <p:sldId id="258" r:id="rId8"/>
    <p:sldId id="259" r:id="rId9"/>
    <p:sldId id="319" r:id="rId10"/>
    <p:sldId id="289" r:id="rId11"/>
    <p:sldId id="262" r:id="rId12"/>
    <p:sldId id="263" r:id="rId13"/>
    <p:sldId id="264" r:id="rId14"/>
    <p:sldId id="265" r:id="rId15"/>
    <p:sldId id="266" r:id="rId16"/>
    <p:sldId id="267" r:id="rId17"/>
    <p:sldId id="320" r:id="rId18"/>
    <p:sldId id="269" r:id="rId19"/>
    <p:sldId id="270" r:id="rId20"/>
    <p:sldId id="271" r:id="rId21"/>
    <p:sldId id="273" r:id="rId22"/>
    <p:sldId id="272" r:id="rId23"/>
    <p:sldId id="321" r:id="rId24"/>
    <p:sldId id="274" r:id="rId25"/>
    <p:sldId id="275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7" r:id="rId34"/>
    <p:sldId id="288" r:id="rId35"/>
    <p:sldId id="290" r:id="rId36"/>
    <p:sldId id="303" r:id="rId37"/>
    <p:sldId id="293" r:id="rId38"/>
    <p:sldId id="294" r:id="rId39"/>
    <p:sldId id="297" r:id="rId40"/>
    <p:sldId id="298" r:id="rId41"/>
    <p:sldId id="299" r:id="rId42"/>
    <p:sldId id="300" r:id="rId43"/>
    <p:sldId id="301" r:id="rId44"/>
    <p:sldId id="302" r:id="rId45"/>
    <p:sldId id="312" r:id="rId46"/>
    <p:sldId id="324" r:id="rId47"/>
    <p:sldId id="305" r:id="rId48"/>
    <p:sldId id="306" r:id="rId49"/>
    <p:sldId id="314" r:id="rId50"/>
    <p:sldId id="313" r:id="rId51"/>
    <p:sldId id="315" r:id="rId52"/>
    <p:sldId id="309" r:id="rId53"/>
    <p:sldId id="322" r:id="rId54"/>
    <p:sldId id="31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E4568-F5EA-FE4B-A1AB-0DA78021D215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24E-2E45-6C4A-830C-37D2EB4A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18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42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48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cs typeface="MS PGothic" charset="0"/>
              </a:rPr>
              <a:t>NGI is one of the most well equipped NGS site in Europe. We use different technologies which makes it possible to find most appropriate solution for different type of projects</a:t>
            </a: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F79CB7E-909E-3041-A4DA-8757F10855A9}" type="slidenum">
              <a:rPr lang="en-US" sz="1200">
                <a:solidFill>
                  <a:srgbClr val="000000"/>
                </a:solidFill>
                <a:cs typeface="MS PGothic" charset="0"/>
              </a:rPr>
              <a:pPr algn="r" eaLnBrk="1" hangingPunct="1"/>
              <a:t>49</a:t>
            </a:fld>
            <a:endParaRPr lang="en-US" sz="1200">
              <a:solidFill>
                <a:srgbClr val="000000"/>
              </a:solidFill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0DB-EA98-FC46-8639-73E9EE93C890}" type="slidenum">
              <a:rPr lang="en-US"/>
              <a:pPr/>
              <a:t>7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Tight schedule, Lunch (wrap) at level 2, Dinner at level 2, speakers hand in USB, Thanks to Anders Andersson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11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13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15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16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1843-7042-7C49-8FB0-59BA7AFF31BA}" type="datetimeFigureOut">
              <a:rPr lang="en-US" smtClean="0"/>
              <a:t>20/09/16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41.png"/><Relationship Id="rId5" Type="http://schemas.openxmlformats.org/officeDocument/2006/relationships/image" Target="../media/image24.png"/><Relationship Id="rId6" Type="http://schemas.openxmlformats.org/officeDocument/2006/relationships/image" Target="../media/image42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7.pn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hyperlink" Target="http://journals.plos.org/plosbiology/article?id=10.1371/journal.pbio.100174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24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6.2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8" y="44824"/>
            <a:ext cx="7066072" cy="1143000"/>
          </a:xfrm>
        </p:spPr>
        <p:txBody>
          <a:bodyPr/>
          <a:lstStyle/>
          <a:p>
            <a:r>
              <a:rPr lang="en-US" dirty="0" smtClean="0"/>
              <a:t>Making an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13" name="Group 12"/>
          <p:cNvGrpSpPr/>
          <p:nvPr/>
        </p:nvGrpSpPr>
        <p:grpSpPr>
          <a:xfrm>
            <a:off x="5962603" y="5276666"/>
            <a:ext cx="2739356" cy="1466677"/>
            <a:chOff x="5962603" y="5276666"/>
            <a:chExt cx="2739356" cy="1466677"/>
          </a:xfrm>
        </p:grpSpPr>
        <p:sp>
          <p:nvSpPr>
            <p:cNvPr id="3" name="Oval 2"/>
            <p:cNvSpPr/>
            <p:nvPr/>
          </p:nvSpPr>
          <p:spPr>
            <a:xfrm>
              <a:off x="5962603" y="5469681"/>
              <a:ext cx="1324376" cy="127366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024179" y="5714761"/>
              <a:ext cx="686110" cy="70603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7629659" y="5957124"/>
              <a:ext cx="220619" cy="221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0830" y="5276666"/>
              <a:ext cx="781129" cy="146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72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078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5997841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</a:t>
            </a:r>
            <a:r>
              <a:rPr lang="en-US" dirty="0" err="1" smtClean="0"/>
              <a:t>SOLiD</a:t>
            </a:r>
            <a:r>
              <a:rPr lang="en-US" dirty="0" smtClean="0"/>
              <a:t>, 454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148679"/>
              </p:ext>
            </p:extLst>
          </p:nvPr>
        </p:nvGraphicFramePr>
        <p:xfrm>
          <a:off x="430434" y="806344"/>
          <a:ext cx="8229600" cy="4892993"/>
        </p:xfrm>
        <a:graphic>
          <a:graphicData uri="http://schemas.openxmlformats.org/drawingml/2006/table">
            <a:tbl>
              <a:tblPr/>
              <a:tblGrid>
                <a:gridCol w="2075085"/>
                <a:gridCol w="1980652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(until 2016)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MiSeq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NextSeq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X10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LifeTechnologies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(Thermo Fisher)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Proton, S5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Biosciences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(SMRT)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2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51830"/>
            <a:ext cx="6858000" cy="26728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4566"/>
              </p:ext>
            </p:extLst>
          </p:nvPr>
        </p:nvGraphicFramePr>
        <p:xfrm>
          <a:off x="457200" y="88900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2" descr="DSC_0337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2667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974"/>
            <a:ext cx="9144000" cy="5427547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13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Illumina</a:t>
            </a:r>
            <a:r>
              <a:rPr lang="en-US" dirty="0" smtClean="0"/>
              <a:t> sequencing - bridge amplification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1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Ion Torrent</a:t>
            </a:r>
            <a:endParaRPr lang="en-US" sz="3200" b="1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smtClean="0"/>
              <a:t>re-sequencing (gene panels)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98716"/>
              </p:ext>
            </p:extLst>
          </p:nvPr>
        </p:nvGraphicFramePr>
        <p:xfrm>
          <a:off x="685800" y="1401921"/>
          <a:ext cx="5154593" cy="2990215"/>
        </p:xfrm>
        <a:graphic>
          <a:graphicData uri="http://schemas.openxmlformats.org/drawingml/2006/table">
            <a:tbl>
              <a:tblPr/>
              <a:tblGrid>
                <a:gridCol w="1561667"/>
                <a:gridCol w="1970693"/>
                <a:gridCol w="1622233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 Gb,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520, 530, 540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(except 540)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6" name="Picture 26" descr="Skärmavbild 2012-05-06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276600" cy="22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8" y="3647844"/>
            <a:ext cx="2856102" cy="21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Torrent </a:t>
            </a:r>
            <a:r>
              <a:rPr lang="en-US" dirty="0"/>
              <a:t>- H</a:t>
            </a:r>
            <a:r>
              <a:rPr lang="en-US" baseline="30000" dirty="0"/>
              <a:t>+</a:t>
            </a:r>
            <a:r>
              <a:rPr lang="en-US" dirty="0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2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504" y="245501"/>
            <a:ext cx="1144700" cy="117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Brace 4"/>
          <p:cNvSpPr/>
          <p:nvPr/>
        </p:nvSpPr>
        <p:spPr>
          <a:xfrm rot="16200000">
            <a:off x="1779164" y="-78863"/>
            <a:ext cx="468051" cy="3091289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90" y="1700807"/>
            <a:ext cx="3504740" cy="102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041" y="2810197"/>
            <a:ext cx="301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314                  316                318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6728" y="4260175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0818" y="4260175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971" y="175813"/>
            <a:ext cx="1099536" cy="1044308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16200000">
            <a:off x="6401973" y="-78863"/>
            <a:ext cx="468051" cy="3091289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030" y="1700807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4971" y="1700807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4507" y="1710821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417361" y="5387021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041" y="3179529"/>
            <a:ext cx="3322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250 000          4 </a:t>
            </a:r>
            <a:r>
              <a:rPr lang="en-US" dirty="0" err="1" smtClean="0"/>
              <a:t>mln</a:t>
            </a:r>
            <a:r>
              <a:rPr lang="en-US" dirty="0" smtClean="0"/>
              <a:t>             9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400 </a:t>
            </a:r>
            <a:r>
              <a:rPr lang="en-US" dirty="0" err="1" smtClean="0"/>
              <a:t>bp</a:t>
            </a:r>
            <a:r>
              <a:rPr lang="en-US" dirty="0" smtClean="0"/>
              <a:t>            400 </a:t>
            </a:r>
            <a:r>
              <a:rPr lang="en-US" dirty="0" err="1" smtClean="0"/>
              <a:t>bp</a:t>
            </a:r>
            <a:r>
              <a:rPr lang="en-US" dirty="0" smtClean="0"/>
              <a:t>           400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100 Mb	       500 Mb         1 Gb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84691" y="658556"/>
            <a:ext cx="10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PGM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05142" y="5275132"/>
            <a:ext cx="12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Proton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61542" y="2729271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520                530              540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90354" y="3176037"/>
            <a:ext cx="3322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8 </a:t>
            </a:r>
            <a:r>
              <a:rPr lang="en-US" dirty="0" err="1" smtClean="0"/>
              <a:t>mln</a:t>
            </a:r>
            <a:r>
              <a:rPr lang="en-US" dirty="0" smtClean="0"/>
              <a:t>           15-20 </a:t>
            </a:r>
            <a:r>
              <a:rPr lang="en-US" dirty="0" err="1" smtClean="0"/>
              <a:t>mln</a:t>
            </a:r>
            <a:r>
              <a:rPr lang="en-US" dirty="0" smtClean="0"/>
              <a:t>     90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   400 </a:t>
            </a:r>
            <a:r>
              <a:rPr lang="en-US" dirty="0" err="1" smtClean="0"/>
              <a:t>bp</a:t>
            </a:r>
            <a:r>
              <a:rPr lang="en-US" dirty="0" smtClean="0"/>
              <a:t>         400 </a:t>
            </a:r>
            <a:r>
              <a:rPr lang="en-US" dirty="0" err="1" smtClean="0"/>
              <a:t>bp</a:t>
            </a:r>
            <a:r>
              <a:rPr lang="en-US" dirty="0" smtClean="0"/>
              <a:t>           200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/>
              <a:t>  </a:t>
            </a:r>
            <a:r>
              <a:rPr lang="en-US" dirty="0" smtClean="0"/>
              <a:t> 1 Gb             5 Gb               10 Gb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35544" y="5762466"/>
            <a:ext cx="1042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200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10-18 Gb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74816" y="658556"/>
            <a:ext cx="99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S5XL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946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6"/>
            <a:ext cx="2237181" cy="19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7767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Sequel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(R&amp;D)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Mb – 1.3 Gb /30 -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360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30 000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SMRT-technology</a:t>
            </a:r>
            <a:endParaRPr lang="en-US" dirty="0"/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839" y="5173992"/>
            <a:ext cx="1763171" cy="16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01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PacBio</a:t>
            </a:r>
            <a:r>
              <a:rPr lang="en-US" dirty="0" smtClean="0"/>
              <a:t> SMRT -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Single Molecule Real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001" y="2563957"/>
            <a:ext cx="3822700" cy="382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2" y="2557463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839" y="369205"/>
            <a:ext cx="1595862" cy="15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Outline: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6611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A bit of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history</a:t>
            </a:r>
          </a:p>
          <a:p>
            <a:pPr marL="0" indent="0" eaLnBrk="1" hangingPunct="1">
              <a:buNone/>
            </a:pPr>
            <a:r>
              <a:rPr lang="en-US" sz="2600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technologies &amp; sample prep</a:t>
            </a:r>
          </a:p>
          <a:p>
            <a:pPr eaLnBrk="1" hangingPunct="1"/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applications </a:t>
            </a: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Sweden</a:t>
            </a: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 dirty="0" err="1"/>
              <a:t>www.robustpm.com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228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3073516"/>
            <a:ext cx="19159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3073516"/>
            <a:ext cx="228780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751006"/>
            <a:ext cx="18010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7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5"/>
            <a:ext cx="8229600" cy="1143000"/>
          </a:xfrm>
        </p:spPr>
        <p:txBody>
          <a:bodyPr/>
          <a:lstStyle/>
          <a:p>
            <a:r>
              <a:rPr lang="en-US" dirty="0" smtClean="0"/>
              <a:t>NGS/MPS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55"/>
            <a:ext cx="8229600" cy="49860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Whole genome sequencing:</a:t>
            </a:r>
          </a:p>
          <a:p>
            <a:pPr lvl="1"/>
            <a:r>
              <a:rPr lang="en-US" sz="2400" dirty="0" smtClean="0"/>
              <a:t>De novo sequencing</a:t>
            </a:r>
          </a:p>
          <a:p>
            <a:pPr lvl="1"/>
            <a:r>
              <a:rPr lang="en-US" sz="2400" dirty="0" smtClean="0"/>
              <a:t>Re-sequencing</a:t>
            </a:r>
          </a:p>
          <a:p>
            <a:r>
              <a:rPr lang="en-US" dirty="0" err="1" smtClean="0"/>
              <a:t>Transcriptome</a:t>
            </a:r>
            <a:r>
              <a:rPr lang="en-US" dirty="0" smtClean="0"/>
              <a:t> sequencing:</a:t>
            </a:r>
          </a:p>
          <a:p>
            <a:pPr lvl="1"/>
            <a:r>
              <a:rPr lang="en-US" sz="2400" b="1" dirty="0" smtClean="0"/>
              <a:t>mRNA-</a:t>
            </a:r>
            <a:r>
              <a:rPr lang="en-US" sz="2400" b="1" dirty="0" err="1" smtClean="0"/>
              <a:t>se</a:t>
            </a:r>
            <a:r>
              <a:rPr lang="en-US" sz="2400" dirty="0" err="1" smtClean="0"/>
              <a:t>q</a:t>
            </a:r>
            <a:endParaRPr lang="en-US" sz="2400" dirty="0" smtClean="0"/>
          </a:p>
          <a:p>
            <a:pPr lvl="1"/>
            <a:r>
              <a:rPr lang="en-US" sz="2400" b="1" dirty="0" err="1" smtClean="0"/>
              <a:t>miRNA</a:t>
            </a:r>
            <a:endParaRPr lang="en-US" sz="2400" b="1" dirty="0" smtClean="0"/>
          </a:p>
          <a:p>
            <a:pPr lvl="1"/>
            <a:r>
              <a:rPr lang="en-US" sz="2400" dirty="0" smtClean="0"/>
              <a:t>Isoform discovery</a:t>
            </a:r>
            <a:endParaRPr lang="en-US" dirty="0" smtClean="0"/>
          </a:p>
          <a:p>
            <a:r>
              <a:rPr lang="en-US" dirty="0" smtClean="0"/>
              <a:t>Target re-sequencing</a:t>
            </a:r>
          </a:p>
          <a:p>
            <a:pPr lvl="1"/>
            <a:r>
              <a:rPr lang="en-US" sz="2400" dirty="0" err="1" smtClean="0"/>
              <a:t>Exome</a:t>
            </a:r>
            <a:endParaRPr lang="en-US" sz="2400" dirty="0" smtClean="0"/>
          </a:p>
          <a:p>
            <a:pPr lvl="1"/>
            <a:r>
              <a:rPr lang="en-US" sz="2400" dirty="0" smtClean="0"/>
              <a:t>Large portions of a genome</a:t>
            </a:r>
          </a:p>
          <a:p>
            <a:pPr lvl="1"/>
            <a:r>
              <a:rPr lang="en-US" sz="2400" dirty="0" smtClean="0"/>
              <a:t>Gene panels</a:t>
            </a:r>
          </a:p>
          <a:p>
            <a:pPr lvl="1"/>
            <a:r>
              <a:rPr lang="en-US" sz="2600" b="1" dirty="0" err="1" smtClean="0"/>
              <a:t>Amplicons</a:t>
            </a:r>
            <a:endParaRPr lang="en-US" sz="2600" b="1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7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792"/>
            <a:ext cx="8229600" cy="1143000"/>
          </a:xfrm>
        </p:spPr>
        <p:txBody>
          <a:bodyPr/>
          <a:lstStyle/>
          <a:p>
            <a:r>
              <a:rPr lang="en-US" dirty="0" smtClean="0"/>
              <a:t>        De novo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492"/>
            <a:ext cx="8229600" cy="11444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to create a reference genome without previous reference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236792"/>
            <a:ext cx="1786558" cy="96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04" y="4606078"/>
            <a:ext cx="3419061" cy="21316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1" y="2625896"/>
            <a:ext cx="3646114" cy="17829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33" y="2238467"/>
            <a:ext cx="2643748" cy="2216476"/>
          </a:xfrm>
          <a:prstGeom prst="rect">
            <a:avLst/>
          </a:prstGeom>
        </p:spPr>
      </p:pic>
      <p:sp>
        <p:nvSpPr>
          <p:cNvPr id="30" name="Curved Left Arrow 29"/>
          <p:cNvSpPr/>
          <p:nvPr/>
        </p:nvSpPr>
        <p:spPr>
          <a:xfrm rot="1994142">
            <a:off x="6102278" y="4713698"/>
            <a:ext cx="548882" cy="10008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3723789" y="3341560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5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 smtClean="0"/>
              <a:t>Transcriptome</a:t>
            </a:r>
            <a:r>
              <a:rPr lang="en-US" dirty="0" smtClean="0"/>
              <a:t> sequencing </a:t>
            </a:r>
            <a:br>
              <a:rPr lang="en-US" dirty="0" smtClean="0"/>
            </a:br>
            <a:r>
              <a:rPr lang="en-US" dirty="0" smtClean="0"/>
              <a:t>(RNA-</a:t>
            </a:r>
            <a:r>
              <a:rPr lang="en-US" dirty="0" err="1" smtClean="0"/>
              <a:t>seq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6138" y="1937136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TOTAL RNA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058081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Dif.ex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28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18" y="3613406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Non-</a:t>
            </a:r>
            <a:r>
              <a:rPr lang="en-US" b="1" dirty="0" err="1" smtClean="0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0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Splice isoforms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4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6"/>
            <a:ext cx="401694" cy="100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6" y="2612256"/>
            <a:ext cx="171490" cy="985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6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18" y="39975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Transcriptional regulation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2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mRNA: </a:t>
            </a:r>
            <a:r>
              <a:rPr lang="en-US" dirty="0" err="1" smtClean="0"/>
              <a:t>rRNA</a:t>
            </a:r>
            <a:r>
              <a:rPr lang="en-US" dirty="0" smtClean="0"/>
              <a:t> depletion </a:t>
            </a:r>
            <a:br>
              <a:rPr lang="en-US" dirty="0" smtClean="0"/>
            </a:b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polyA</a:t>
            </a:r>
            <a:r>
              <a:rPr lang="en-US" dirty="0" smtClean="0"/>
              <a:t> selection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47673"/>
              </p:ext>
            </p:extLst>
          </p:nvPr>
        </p:nvGraphicFramePr>
        <p:xfrm>
          <a:off x="645836" y="1831523"/>
          <a:ext cx="8040964" cy="3452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505"/>
                <a:gridCol w="2416977"/>
                <a:gridCol w="2124753"/>
                <a:gridCol w="1895729"/>
              </a:tblGrid>
              <a:tr h="59405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Recommended</a:t>
                      </a:r>
                      <a:endParaRPr lang="en-US" dirty="0"/>
                    </a:p>
                  </a:txBody>
                  <a:tcPr/>
                </a:tc>
              </a:tr>
              <a:tr h="16544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rRNA</a:t>
                      </a:r>
                      <a:r>
                        <a:rPr lang="en-US" dirty="0" smtClean="0"/>
                        <a:t> depletion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Captures on-going transcription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Picks</a:t>
                      </a:r>
                      <a:r>
                        <a:rPr lang="en-US" baseline="0" dirty="0" smtClean="0"/>
                        <a:t> up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</a:t>
                      </a:r>
                      <a:r>
                        <a:rPr lang="en-US" baseline="0" dirty="0" smtClean="0"/>
                        <a:t> not get rid of all </a:t>
                      </a:r>
                      <a:r>
                        <a:rPr lang="en-US" baseline="0" dirty="0" err="1" smtClean="0"/>
                        <a:t>rRNA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Messy </a:t>
                      </a:r>
                      <a:r>
                        <a:rPr lang="en-US" baseline="0" dirty="0" err="1" smtClean="0"/>
                        <a:t>Dif.Ex</a:t>
                      </a:r>
                      <a:r>
                        <a:rPr lang="en-US" baseline="0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20-40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</a:p>
                    <a:p>
                      <a:r>
                        <a:rPr lang="en-US" dirty="0" smtClean="0"/>
                        <a:t>(single or PE)</a:t>
                      </a:r>
                      <a:endParaRPr lang="en-US" dirty="0"/>
                    </a:p>
                  </a:txBody>
                  <a:tcPr/>
                </a:tc>
              </a:tr>
              <a:tr h="12040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polyA</a:t>
                      </a:r>
                      <a:r>
                        <a:rPr lang="en-US" dirty="0" smtClean="0"/>
                        <a:t>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Gives a clean </a:t>
                      </a:r>
                      <a:r>
                        <a:rPr lang="en-US" dirty="0" err="1" smtClean="0"/>
                        <a:t>Dif.Ex</a:t>
                      </a:r>
                      <a:r>
                        <a:rPr lang="en-US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 not pick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5-20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6" y="4967056"/>
            <a:ext cx="3079174" cy="1890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836" y="5380672"/>
            <a:ext cx="4108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for </a:t>
            </a:r>
            <a:r>
              <a:rPr lang="en-US" b="1" dirty="0" smtClean="0"/>
              <a:t>human</a:t>
            </a:r>
            <a:r>
              <a:rPr lang="en-US" dirty="0" smtClean="0"/>
              <a:t> RNA-</a:t>
            </a:r>
            <a:r>
              <a:rPr lang="en-US" dirty="0" err="1" smtClean="0"/>
              <a:t>seq</a:t>
            </a:r>
            <a:r>
              <a:rPr lang="en-US" dirty="0" smtClean="0"/>
              <a:t>:</a:t>
            </a:r>
          </a:p>
          <a:p>
            <a:r>
              <a:rPr lang="en-US" i="1" dirty="0" err="1" smtClean="0"/>
              <a:t>AmpliSeq</a:t>
            </a:r>
            <a:r>
              <a:rPr lang="en-US" i="1" dirty="0" smtClean="0"/>
              <a:t> Human </a:t>
            </a:r>
            <a:r>
              <a:rPr lang="en-US" i="1" dirty="0" err="1" smtClean="0"/>
              <a:t>Transcriptome</a:t>
            </a:r>
            <a:r>
              <a:rPr lang="en-US" i="1" dirty="0" smtClean="0"/>
              <a:t> panel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faster, cheaper, works fine with FFPE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i</a:t>
            </a:r>
            <a:r>
              <a:rPr lang="en-US" dirty="0" smtClean="0"/>
              <a:t>nput: 50 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b="1" dirty="0" smtClean="0"/>
              <a:t>total</a:t>
            </a:r>
            <a:r>
              <a:rPr lang="en-US" dirty="0" smtClean="0"/>
              <a:t> RNA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dif.ex</a:t>
            </a:r>
            <a:r>
              <a:rPr lang="en-US" dirty="0" smtClean="0"/>
              <a:t>.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042"/>
            <a:ext cx="8229600" cy="5068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mRNA only: any kit </a:t>
            </a:r>
          </a:p>
          <a:p>
            <a:r>
              <a:rPr lang="en-US" dirty="0" smtClean="0"/>
              <a:t>mRNA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: only specialized kits</a:t>
            </a:r>
          </a:p>
          <a:p>
            <a:r>
              <a:rPr lang="en-US" dirty="0" smtClean="0"/>
              <a:t>Always use </a:t>
            </a:r>
            <a:r>
              <a:rPr lang="en-US" dirty="0" err="1" smtClean="0"/>
              <a:t>DNase</a:t>
            </a:r>
            <a:r>
              <a:rPr lang="en-US" dirty="0" smtClean="0"/>
              <a:t>!</a:t>
            </a:r>
          </a:p>
          <a:p>
            <a:r>
              <a:rPr lang="en-US" dirty="0" smtClean="0"/>
              <a:t>RIN value above 8.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CONTROL </a:t>
            </a:r>
            <a:r>
              <a:rPr lang="en-US" dirty="0" err="1" smtClean="0"/>
              <a:t>vs</a:t>
            </a:r>
            <a:r>
              <a:rPr lang="en-US" dirty="0" smtClean="0"/>
              <a:t> experimental conditions</a:t>
            </a:r>
            <a:endParaRPr lang="en-US" dirty="0"/>
          </a:p>
          <a:p>
            <a:r>
              <a:rPr lang="en-US" dirty="0" smtClean="0"/>
              <a:t>Biological replicates: 4 strongly recommended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5" y="3788177"/>
            <a:ext cx="6488475" cy="139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err="1" smtClean="0"/>
              <a:t>Amplicon</a:t>
            </a:r>
            <a:r>
              <a:rPr lang="en-US" b="1" dirty="0" smtClean="0"/>
              <a:t> sequencing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Used a lot in </a:t>
            </a:r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Community analysis</a:t>
            </a:r>
            <a:endParaRPr lang="en-US" dirty="0"/>
          </a:p>
          <a:p>
            <a:pPr lvl="1"/>
            <a:r>
              <a:rPr lang="en-US" smtClean="0"/>
              <a:t>rRNA</a:t>
            </a:r>
            <a:r>
              <a:rPr lang="en-US" dirty="0" smtClean="0"/>
              <a:t> genes &amp; spacers (16S, ITS)</a:t>
            </a:r>
          </a:p>
          <a:p>
            <a:pPr lvl="1"/>
            <a:r>
              <a:rPr lang="en-US" dirty="0" smtClean="0"/>
              <a:t>Functional genes</a:t>
            </a:r>
          </a:p>
          <a:p>
            <a:r>
              <a:rPr lang="en-US" dirty="0" smtClean="0"/>
              <a:t>Genotyping by sequencing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10" y="4511574"/>
            <a:ext cx="4348641" cy="2154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7" y="258150"/>
            <a:ext cx="1244208" cy="11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1424"/>
            <a:ext cx="8229600" cy="1143000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4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247295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294239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8197" y="1987668"/>
            <a:ext cx="527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(or 20% in length)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180877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tight peak, OK</a:t>
            </a: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7877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Amplicon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4291" y="6414073"/>
            <a:ext cx="17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SIZE MATTERS…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46" y="67023"/>
            <a:ext cx="2175014" cy="107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3" y="1675875"/>
            <a:ext cx="3656176" cy="15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9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Size-related bias in </a:t>
            </a:r>
            <a:br>
              <a:rPr lang="en-US" dirty="0" smtClean="0"/>
            </a:br>
            <a:r>
              <a:rPr lang="en-US" dirty="0" err="1" smtClean="0"/>
              <a:t>amplicon-seq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49528"/>
            <a:ext cx="51816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175014" cy="107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034" y="6211669"/>
            <a:ext cx="62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Courtesy Mikael </a:t>
            </a:r>
            <a:r>
              <a:rPr lang="en-US" i="1" dirty="0" err="1" smtClean="0"/>
              <a:t>Brandström</a:t>
            </a:r>
            <a:r>
              <a:rPr lang="en-US" i="1" dirty="0" smtClean="0"/>
              <a:t> </a:t>
            </a:r>
            <a:r>
              <a:rPr lang="en-US" i="1" dirty="0" err="1" smtClean="0"/>
              <a:t>Durling</a:t>
            </a:r>
            <a:r>
              <a:rPr lang="en-US" i="1" dirty="0" smtClean="0"/>
              <a:t>, Forest Mycology and Pathology, SLU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04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When you sequence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amplicon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6574"/>
            <a:ext cx="5422900" cy="2275526"/>
          </a:xfrm>
          <a:prstGeom prst="rect">
            <a:avLst/>
          </a:prstGeom>
        </p:spPr>
      </p:pic>
      <p:pic>
        <p:nvPicPr>
          <p:cNvPr id="5" name="Picture 5" descr="ugit004_4_st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/>
          <a:stretch>
            <a:fillRect/>
          </a:stretch>
        </p:blipFill>
        <p:spPr bwMode="auto">
          <a:xfrm>
            <a:off x="457200" y="4152905"/>
            <a:ext cx="5207000" cy="26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6800" y="1992868"/>
            <a:ext cx="122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MiSeq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700" y="26289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35700" y="2870200"/>
            <a:ext cx="15240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16800" y="3086100"/>
            <a:ext cx="116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6800" y="28280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4785" y="3094792"/>
            <a:ext cx="90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RW read 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242050" y="56007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42050" y="5930900"/>
            <a:ext cx="234315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2050" y="59395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35700" y="4951968"/>
            <a:ext cx="8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Ion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4642"/>
            <a:ext cx="2175014" cy="10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 &amp; applications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2492375"/>
            <a:ext cx="2391325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Human WGS</a:t>
            </a:r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 smtClean="0"/>
              <a:t>miRNA</a:t>
            </a:r>
            <a:endParaRPr lang="en-US" sz="1800" dirty="0" smtClean="0"/>
          </a:p>
          <a:p>
            <a:pPr eaLnBrk="1" hangingPunct="1"/>
            <a:r>
              <a:rPr lang="en-US" sz="1800" b="1" dirty="0" smtClean="0"/>
              <a:t>De novo </a:t>
            </a:r>
            <a:r>
              <a:rPr lang="en-US" sz="1800" b="1" dirty="0" err="1" smtClean="0"/>
              <a:t>transcriptome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Exome</a:t>
            </a:r>
            <a:endParaRPr lang="en-US" sz="1800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Methylation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2565400"/>
            <a:ext cx="228780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 err="1"/>
              <a:t>Exome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endParaRPr lang="en-US" sz="1800" dirty="0"/>
          </a:p>
          <a:p>
            <a:pPr eaLnBrk="1" hangingPunct="1"/>
            <a:r>
              <a:rPr lang="en-US" sz="1800" b="1" dirty="0"/>
              <a:t>Gene panels 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565400"/>
            <a:ext cx="254562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Long </a:t>
            </a:r>
            <a:r>
              <a:rPr lang="en-US" sz="1800" b="1" dirty="0" err="1"/>
              <a:t>amplicons</a:t>
            </a:r>
            <a:endParaRPr lang="en-US" sz="1800" b="1" dirty="0"/>
          </a:p>
          <a:p>
            <a:pPr eaLnBrk="1" hangingPunct="1"/>
            <a:r>
              <a:rPr lang="en-US" sz="1800" b="1" dirty="0"/>
              <a:t>Re-</a:t>
            </a:r>
            <a:r>
              <a:rPr lang="en-US" sz="1800" b="1" dirty="0" smtClean="0"/>
              <a:t>sequencing</a:t>
            </a:r>
          </a:p>
          <a:p>
            <a:pPr eaLnBrk="1" hangingPunct="1"/>
            <a:r>
              <a:rPr lang="en-US" sz="1800" b="1" dirty="0" smtClean="0"/>
              <a:t>De novo sequencing</a:t>
            </a:r>
            <a:endParaRPr lang="en-US" sz="1800" b="1" dirty="0"/>
          </a:p>
          <a:p>
            <a:pPr eaLnBrk="1" hangingPunct="1"/>
            <a:r>
              <a:rPr lang="en-US" sz="1800" dirty="0" smtClean="0"/>
              <a:t>Novel </a:t>
            </a:r>
            <a:r>
              <a:rPr lang="en-US" sz="1800" dirty="0"/>
              <a:t>isoform discovery</a:t>
            </a:r>
          </a:p>
          <a:p>
            <a:pPr eaLnBrk="1" hangingPunct="1"/>
            <a:r>
              <a:rPr lang="en-US" sz="1800" dirty="0"/>
              <a:t>Fusion transcript analysis</a:t>
            </a:r>
          </a:p>
          <a:p>
            <a:pPr eaLnBrk="1" hangingPunct="1"/>
            <a:r>
              <a:rPr lang="en-US" sz="1800" b="1" dirty="0"/>
              <a:t>Haplotype phasing</a:t>
            </a:r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17875"/>
            <a:ext cx="2217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17875"/>
            <a:ext cx="23812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46188"/>
            <a:ext cx="22082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131888"/>
            <a:ext cx="2479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23963"/>
            <a:ext cx="24780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17875"/>
            <a:ext cx="23701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1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 smtClean="0"/>
              <a:t>SAMPLE QUALITY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59981" y="5276666"/>
            <a:ext cx="2739356" cy="1466677"/>
            <a:chOff x="5962603" y="5276666"/>
            <a:chExt cx="2739356" cy="1466677"/>
          </a:xfrm>
        </p:grpSpPr>
        <p:sp>
          <p:nvSpPr>
            <p:cNvPr id="5" name="Oval 4"/>
            <p:cNvSpPr/>
            <p:nvPr/>
          </p:nvSpPr>
          <p:spPr>
            <a:xfrm>
              <a:off x="5962603" y="5469681"/>
              <a:ext cx="1324376" cy="127366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024179" y="5714761"/>
              <a:ext cx="686110" cy="70603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7629659" y="5957124"/>
              <a:ext cx="220619" cy="221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0830" y="5276666"/>
              <a:ext cx="781129" cy="146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8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73102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492"/>
            <a:ext cx="5726437" cy="1204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3"/>
            <a:ext cx="7611310" cy="4549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 smtClean="0"/>
              <a:t>NANODROP is Bad</a:t>
            </a:r>
            <a:r>
              <a:rPr lang="en-US" sz="2400" dirty="0" smtClean="0"/>
              <a:t>. Point. </a:t>
            </a:r>
          </a:p>
          <a:p>
            <a:r>
              <a:rPr lang="en-US" sz="2400" dirty="0" smtClean="0"/>
              <a:t>Use </a:t>
            </a:r>
            <a:r>
              <a:rPr lang="en-US" sz="2400" dirty="0" err="1" smtClean="0"/>
              <a:t>Qubit</a:t>
            </a:r>
            <a:r>
              <a:rPr lang="en-US" sz="2400" dirty="0" smtClean="0"/>
              <a:t>, or </a:t>
            </a:r>
            <a:r>
              <a:rPr lang="en-US" sz="2400" dirty="0" err="1" smtClean="0"/>
              <a:t>PicoGreen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28423" y="580397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29000">
                  <a:srgbClr val="82E4FF">
                    <a:alpha val="84000"/>
                  </a:srgbClr>
                </a:gs>
                <a:gs pos="100000">
                  <a:schemeClr val="accent2">
                    <a:lumMod val="75000"/>
                    <a:alpha val="97000"/>
                  </a:schemeClr>
                </a:gs>
              </a:gsLst>
              <a:lin ang="570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2982" y="1500291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424925" y="1665906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424925" y="2397548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8423" y="1787720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6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774"/>
            <a:ext cx="8229600" cy="1143000"/>
          </a:xfrm>
        </p:spPr>
        <p:txBody>
          <a:bodyPr/>
          <a:lstStyle/>
          <a:p>
            <a:r>
              <a:rPr lang="en-US" dirty="0" smtClean="0"/>
              <a:t>Let’s get philosophical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sequencing?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2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figures.boundless-cdn.com</a:t>
            </a:r>
            <a:endParaRPr lang="en-US" dirty="0"/>
          </a:p>
        </p:txBody>
      </p:sp>
      <p:pic>
        <p:nvPicPr>
          <p:cNvPr id="5" name="Picture 4" descr="DNA_this_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" y="1313808"/>
            <a:ext cx="8963285" cy="3084425"/>
          </a:xfrm>
          <a:prstGeom prst="rect">
            <a:avLst/>
          </a:prstGeom>
        </p:spPr>
      </p:pic>
      <p:pic>
        <p:nvPicPr>
          <p:cNvPr id="6" name="Picture 5" descr="methyl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4550563"/>
            <a:ext cx="3287738" cy="22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v-SE" dirty="0" err="1" smtClean="0">
                <a:ea typeface="ＭＳ Ｐゴシック" charset="-128"/>
                <a:cs typeface="ＭＳ Ｐゴシック" charset="-128"/>
              </a:rPr>
              <a:t>Since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the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beginning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of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:</a:t>
            </a:r>
            <a:endParaRPr lang="sv-SE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08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 dirty="0" smtClean="0">
                <a:latin typeface="Calibri" charset="0"/>
              </a:rPr>
              <a:t>… </a:t>
            </a:r>
            <a:r>
              <a:rPr lang="sv-SE" sz="4400" dirty="0" err="1" smtClean="0">
                <a:latin typeface="Calibri" charset="0"/>
              </a:rPr>
              <a:t>prices</a:t>
            </a:r>
            <a:r>
              <a:rPr lang="sv-SE" sz="4400" dirty="0" smtClean="0">
                <a:latin typeface="Calibri" charset="0"/>
              </a:rPr>
              <a:t> go down</a:t>
            </a:r>
            <a:endParaRPr lang="sv-SE" sz="4400" dirty="0">
              <a:latin typeface="Calibri" charset="0"/>
            </a:endParaRP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7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 smtClean="0"/>
              <a:t>… paradigm </a:t>
            </a:r>
            <a:r>
              <a:rPr lang="sv-SE" dirty="0" err="1" smtClean="0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 smtClean="0"/>
              <a:t>studying</a:t>
            </a:r>
            <a:endParaRPr lang="sv-SE" sz="2400" dirty="0" smtClean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 smtClean="0"/>
              <a:t>Personal </a:t>
            </a:r>
            <a:r>
              <a:rPr lang="sv-SE" sz="2400" dirty="0" err="1" smtClean="0"/>
              <a:t>genome</a:t>
            </a:r>
            <a:r>
              <a:rPr lang="sv-SE" sz="2400" dirty="0" smtClean="0"/>
              <a:t> = </a:t>
            </a:r>
            <a:r>
              <a:rPr lang="sv-SE" sz="2400" dirty="0" err="1" smtClean="0"/>
              <a:t>personalized</a:t>
            </a:r>
            <a:r>
              <a:rPr lang="sv-SE" sz="2400" dirty="0" smtClean="0"/>
              <a:t> medicine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985907" y="4053198"/>
            <a:ext cx="1905000" cy="26860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704151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1591899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1591899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2367899" y="163124"/>
            <a:ext cx="677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 scientific value diminishes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09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Main challenge -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ANALYSIS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and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STORAGE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53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Calibri" pitchFamily="34" charset="0"/>
              </a:rPr>
              <a:t>NGI-portal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sp>
        <p:nvSpPr>
          <p:cNvPr id="9" name="Shape 70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19113" y="1781175"/>
            <a:ext cx="80105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reading: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56" y="1333103"/>
            <a:ext cx="7045088" cy="4744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486" y="6309914"/>
            <a:ext cx="74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http://journals.plos.org/plosbiology/article?id=10.1371/journal.pbio.</a:t>
            </a:r>
            <a:r>
              <a:rPr lang="en-US" i="1" dirty="0" smtClean="0">
                <a:hlinkClick r:id="rId3"/>
              </a:rPr>
              <a:t>1001744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6522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1676400" y="2590800"/>
            <a:ext cx="579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8" name="Shape 70"/>
          <p:cNvSpPr txBox="1">
            <a:spLocks noChangeArrowheads="1"/>
          </p:cNvSpPr>
          <p:nvPr/>
        </p:nvSpPr>
        <p:spPr bwMode="auto">
          <a:xfrm>
            <a:off x="2351088" y="2916238"/>
            <a:ext cx="4724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64255" rIns="64255" bIns="64255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10  Illumina HiSeq Xten	         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17  Illumina HiSeq 2000/2500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3    Illumina MiSeq	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Illumina NextSeq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Life Technologies Ion Torrent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6    Life Technologies Ion Proton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Pacific Biosciences RSII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Sanger ABI3730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Argus Whole Genome Map. Syst.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Oxford Nanopore MinIon 	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</a:t>
            </a:r>
            <a:endParaRPr lang="en-US" sz="18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475" y="-1379538"/>
            <a:ext cx="1728788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340" name="Grupp 6"/>
          <p:cNvGrpSpPr>
            <a:grpSpLocks/>
          </p:cNvGrpSpPr>
          <p:nvPr/>
        </p:nvGrpSpPr>
        <p:grpSpPr bwMode="auto">
          <a:xfrm>
            <a:off x="323850" y="1490663"/>
            <a:ext cx="8301038" cy="1054100"/>
            <a:chOff x="382588" y="1131888"/>
            <a:chExt cx="8301037" cy="1054100"/>
          </a:xfrm>
        </p:grpSpPr>
        <p:pic>
          <p:nvPicPr>
            <p:cNvPr id="14344" name="Picture 6" descr="2014-0303_HiSeq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7275" r="33954" b="26607"/>
            <a:stretch>
              <a:fillRect/>
            </a:stretch>
          </p:blipFill>
          <p:spPr bwMode="auto">
            <a:xfrm>
              <a:off x="382588" y="1131888"/>
              <a:ext cx="1328737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131888"/>
              <a:ext cx="340360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9" descr="photo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00" y="1131888"/>
              <a:ext cx="1406525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25" y="1131888"/>
              <a:ext cx="140335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490663"/>
            <a:ext cx="814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423863" y="420688"/>
            <a:ext cx="8528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NGI-SciLifeLab is one of the most well-equipped 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NGS sites in Europe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2214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7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314338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	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	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" y="-57026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914400" y="2863628"/>
            <a:ext cx="6626333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Principle: 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SYNTHESIS of DNA is randomly  </a:t>
            </a:r>
            <a:r>
              <a:rPr lang="en-US" dirty="0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 dirty="0">
                <a:latin typeface="Calibri" charset="0"/>
              </a:rPr>
              <a:t> at different points</a:t>
            </a:r>
          </a:p>
          <a:p>
            <a:endParaRPr lang="en-US" sz="500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 dirty="0">
                <a:latin typeface="Calibri" charset="0"/>
              </a:rPr>
              <a:t>	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954403" y="4293617"/>
            <a:ext cx="4200326" cy="1705172"/>
            <a:chOff x="0" y="1120340"/>
            <a:chExt cx="6009072" cy="2852159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20340"/>
              <a:ext cx="3399181" cy="247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19779" y="3406216"/>
              <a:ext cx="5789293" cy="566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Lack of OH-group at 3’ position of </a:t>
              </a:r>
              <a:r>
                <a:rPr lang="en-US" sz="1600" dirty="0" err="1">
                  <a:latin typeface="Calibri" charset="0"/>
                </a:rPr>
                <a:t>deoxyribose</a:t>
              </a:r>
              <a:endParaRPr lang="en-US" sz="1600" dirty="0">
                <a:latin typeface="Calibri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446143" y="2980789"/>
              <a:ext cx="259810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!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872513" y="3139530"/>
              <a:ext cx="92307" cy="73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Right Arrow 10"/>
            <p:cNvSpPr>
              <a:spLocks noChangeArrowheads="1"/>
            </p:cNvSpPr>
            <p:nvPr/>
          </p:nvSpPr>
          <p:spPr bwMode="auto">
            <a:xfrm flipV="1">
              <a:off x="1731734" y="3212551"/>
              <a:ext cx="141268" cy="149217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8193" y="4293617"/>
            <a:ext cx="2704390" cy="154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08028" y="5991598"/>
            <a:ext cx="5331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 molecule sequenced at a time = 1 read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Capillary sequencer: 384 reads per run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3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38"/>
            <a:ext cx="9144000" cy="5637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255" y="5985103"/>
            <a:ext cx="6929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https://</a:t>
            </a:r>
            <a:r>
              <a:rPr lang="en-US" sz="3200" b="1" dirty="0" err="1"/>
              <a:t>ngisweden.scilifelab.se</a:t>
            </a:r>
            <a:r>
              <a:rPr lang="en-US" sz="32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72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2843213" y="115888"/>
            <a:ext cx="4221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000"/>
                </a:solidFill>
                <a:latin typeface="Arial" charset="0"/>
              </a:rPr>
              <a:t>What happens then?</a:t>
            </a: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250825" y="765175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NGI Project coordinators meet twice a week via Skype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403516" y="5990965"/>
            <a:ext cx="799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Project is then assigned to a certain node and a coordinator contacts the PI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3483944"/>
            <a:ext cx="3762375" cy="2524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b="1" dirty="0"/>
              <a:t>Project distribution is based on: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Wish of PI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sequencing technology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application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Queue at technology platforms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665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4" y="3813175"/>
            <a:ext cx="1708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539750" y="2420938"/>
            <a:ext cx="2742458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Ulrika 	     </a:t>
            </a:r>
            <a:r>
              <a:rPr lang="en-US" sz="1800" dirty="0" err="1"/>
              <a:t>Ellenor</a:t>
            </a:r>
            <a:endParaRPr lang="en-US" sz="1800" dirty="0"/>
          </a:p>
          <a:p>
            <a:pPr eaLnBrk="1" hangingPunct="1"/>
            <a:r>
              <a:rPr lang="en-US" sz="1800" dirty="0" err="1"/>
              <a:t>Liljedahl</a:t>
            </a:r>
            <a:r>
              <a:rPr lang="en-US" sz="1800" dirty="0"/>
              <a:t>	     Devine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SNP&amp;SEQ, Uppsala node</a:t>
            </a:r>
          </a:p>
        </p:txBody>
      </p:sp>
      <p:sp>
        <p:nvSpPr>
          <p:cNvPr id="66567" name="TextBox 6"/>
          <p:cNvSpPr txBox="1">
            <a:spLocks noChangeArrowheads="1"/>
          </p:cNvSpPr>
          <p:nvPr/>
        </p:nvSpPr>
        <p:spPr bwMode="auto">
          <a:xfrm>
            <a:off x="3563938" y="2349500"/>
            <a:ext cx="34559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        </a:t>
            </a:r>
            <a:r>
              <a:rPr lang="en-US" sz="1800" dirty="0" err="1"/>
              <a:t>Mattias</a:t>
            </a:r>
            <a:r>
              <a:rPr lang="en-US" sz="1800" dirty="0"/>
              <a:t>         </a:t>
            </a:r>
            <a:r>
              <a:rPr lang="en-US" sz="1800" dirty="0" err="1"/>
              <a:t>Beata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     </a:t>
            </a:r>
            <a:r>
              <a:rPr lang="en-US" sz="1800" dirty="0" err="1"/>
              <a:t>Ormestad</a:t>
            </a:r>
            <a:r>
              <a:rPr lang="en-US" sz="1800" dirty="0"/>
              <a:t>       </a:t>
            </a:r>
            <a:r>
              <a:rPr lang="en-US" sz="1800" dirty="0" err="1"/>
              <a:t>Werne</a:t>
            </a:r>
            <a:r>
              <a:rPr lang="en-US" sz="1800" dirty="0"/>
              <a:t> </a:t>
            </a:r>
            <a:r>
              <a:rPr lang="en-US" sz="1800" dirty="0" err="1"/>
              <a:t>Solenstam</a:t>
            </a:r>
            <a:endParaRPr lang="en-US" sz="1800" dirty="0"/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          Stockholm Node</a:t>
            </a:r>
          </a:p>
          <a:p>
            <a:pPr eaLnBrk="1" hangingPunct="1"/>
            <a:endParaRPr lang="en-US" sz="2000" dirty="0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6925795" y="2655888"/>
            <a:ext cx="222987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Olga</a:t>
            </a:r>
          </a:p>
          <a:p>
            <a:pPr eaLnBrk="1" hangingPunct="1"/>
            <a:r>
              <a:rPr lang="en-US" sz="1800" dirty="0"/>
              <a:t>Vinnere Pettersson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UGC, Uppsala Node</a:t>
            </a:r>
          </a:p>
        </p:txBody>
      </p:sp>
      <p:pic>
        <p:nvPicPr>
          <p:cNvPr id="665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0475"/>
            <a:ext cx="882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22400"/>
            <a:ext cx="936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8413"/>
            <a:ext cx="10795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3282208" y="3451989"/>
            <a:ext cx="1369167" cy="5516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03800" y="3357563"/>
            <a:ext cx="44450" cy="4556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0063" y="3429000"/>
            <a:ext cx="1079500" cy="4937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5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871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952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3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064" y="400730"/>
            <a:ext cx="58007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Need help with data analysis?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2" y="1261491"/>
            <a:ext cx="4632266" cy="3608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54" y="4970531"/>
            <a:ext cx="1468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NBIS.se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37" y="1505270"/>
            <a:ext cx="2787697" cy="274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11" y="4017296"/>
            <a:ext cx="3872384" cy="27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4904" y="2943283"/>
            <a:ext cx="323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QUESTIONS?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3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63"/>
            <a:ext cx="8229600" cy="1143000"/>
          </a:xfrm>
        </p:spPr>
        <p:txBody>
          <a:bodyPr/>
          <a:lstStyle/>
          <a:p>
            <a:r>
              <a:rPr lang="en-US" b="1" dirty="0" smtClean="0"/>
              <a:t>2006 REVOLUTION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46539" cy="211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203" y="3528555"/>
            <a:ext cx="2587136" cy="313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39" y="3528555"/>
            <a:ext cx="2547461" cy="3150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517" y="1894481"/>
            <a:ext cx="47660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Thousands of molecules sequenced in parallel </a:t>
            </a:r>
          </a:p>
          <a:p>
            <a:endParaRPr lang="en-US" sz="9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mln</a:t>
            </a:r>
            <a:r>
              <a:rPr lang="en-US" b="1" dirty="0" smtClean="0">
                <a:solidFill>
                  <a:srgbClr val="FF0000"/>
                </a:solidFill>
              </a:rPr>
              <a:t> reads sequenced per run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40" y="4206479"/>
            <a:ext cx="1800384" cy="1889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914" y="6205751"/>
            <a:ext cx="186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Roche 454 GS FLX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356" y="48524"/>
            <a:ext cx="1705644" cy="17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16" descr="seq_evolu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4"/>
          <a:stretch>
            <a:fillRect/>
          </a:stretch>
        </p:blipFill>
        <p:spPr bwMode="auto">
          <a:xfrm>
            <a:off x="193675" y="1130300"/>
            <a:ext cx="8950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752851" y="2232025"/>
            <a:ext cx="615950" cy="466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4" name="TextBox 13"/>
          <p:cNvSpPr txBox="1">
            <a:spLocks noChangeArrowheads="1"/>
          </p:cNvSpPr>
          <p:nvPr/>
        </p:nvSpPr>
        <p:spPr bwMode="auto">
          <a:xfrm>
            <a:off x="1941513" y="1806575"/>
            <a:ext cx="4138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Massively parallel sequencing (454, Illumina, Life Tech)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32607" y="3231356"/>
            <a:ext cx="990600" cy="382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6" name="TextBox 13"/>
          <p:cNvSpPr txBox="1">
            <a:spLocks noChangeArrowheads="1"/>
          </p:cNvSpPr>
          <p:nvPr/>
        </p:nvSpPr>
        <p:spPr bwMode="auto">
          <a:xfrm>
            <a:off x="836613" y="2465388"/>
            <a:ext cx="1338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Human genome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6169819" y="2318544"/>
            <a:ext cx="1079500" cy="46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8" name="TextBox 13"/>
          <p:cNvSpPr txBox="1">
            <a:spLocks noChangeArrowheads="1"/>
          </p:cNvSpPr>
          <p:nvPr/>
        </p:nvSpPr>
        <p:spPr bwMode="auto">
          <a:xfrm>
            <a:off x="5410200" y="3092450"/>
            <a:ext cx="192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James Watsons genome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924800" y="4800600"/>
            <a:ext cx="9779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239713" y="228600"/>
            <a:ext cx="8664575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DNA sequencing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revolution - Sweden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76491" name="Rectangle 20"/>
          <p:cNvSpPr>
            <a:spLocks noChangeArrowheads="1"/>
          </p:cNvSpPr>
          <p:nvPr/>
        </p:nvSpPr>
        <p:spPr bwMode="auto">
          <a:xfrm>
            <a:off x="5181600" y="4343400"/>
            <a:ext cx="2417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Center for Metagenomic</a:t>
            </a:r>
          </a:p>
          <a:p>
            <a:pPr algn="ctr"/>
            <a:r>
              <a:rPr lang="en-US" sz="1400"/>
              <a:t>   Sequence Analysis (KAW)</a:t>
            </a:r>
          </a:p>
        </p:txBody>
      </p:sp>
      <p:sp>
        <p:nvSpPr>
          <p:cNvPr id="276492" name="Rectangle 21"/>
          <p:cNvSpPr>
            <a:spLocks noChangeArrowheads="1"/>
          </p:cNvSpPr>
          <p:nvPr/>
        </p:nvSpPr>
        <p:spPr bwMode="auto">
          <a:xfrm>
            <a:off x="6858000" y="5943600"/>
            <a:ext cx="203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Science for Life </a:t>
            </a:r>
          </a:p>
          <a:p>
            <a:pPr algn="ctr"/>
            <a:r>
              <a:rPr lang="en-US" sz="1400"/>
              <a:t>Laboratory (SciLifeLab)</a:t>
            </a:r>
          </a:p>
        </p:txBody>
      </p:sp>
      <p:sp>
        <p:nvSpPr>
          <p:cNvPr id="276493" name="Rectangle 22"/>
          <p:cNvSpPr>
            <a:spLocks noChangeArrowheads="1"/>
          </p:cNvSpPr>
          <p:nvPr/>
        </p:nvSpPr>
        <p:spPr bwMode="auto">
          <a:xfrm>
            <a:off x="6213347" y="5029200"/>
            <a:ext cx="262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National Genomics Infrastructure </a:t>
            </a:r>
            <a:endParaRPr lang="en-US" sz="1400" dirty="0"/>
          </a:p>
          <a:p>
            <a:pPr algn="ctr"/>
            <a:r>
              <a:rPr lang="en-US" sz="1400" dirty="0" smtClean="0"/>
              <a:t>(NGI)</a:t>
            </a:r>
            <a:endParaRPr lang="en-US" sz="1400" dirty="0"/>
          </a:p>
        </p:txBody>
      </p:sp>
      <p:cxnSp>
        <p:nvCxnSpPr>
          <p:cNvPr id="4" name="Straight Arrow Connector 19"/>
          <p:cNvCxnSpPr/>
          <p:nvPr/>
        </p:nvCxnSpPr>
        <p:spPr>
          <a:xfrm flipV="1">
            <a:off x="4800600" y="4191000"/>
            <a:ext cx="31242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ostperMb2015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6" y="4191000"/>
            <a:ext cx="4327294" cy="25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3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5492" y="329230"/>
            <a:ext cx="512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Workload at NGI – Sweden 2010-</a:t>
            </a:r>
            <a:r>
              <a:rPr lang="en-US" sz="2400" b="1" dirty="0" smtClean="0"/>
              <a:t>2015</a:t>
            </a:r>
            <a:endParaRPr lang="en-US" sz="2400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2" y="1154964"/>
            <a:ext cx="6369658" cy="408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0202" y="5531515"/>
            <a:ext cx="733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30% increase in number of NGS samples from previous year (36 000)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6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8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1783</Words>
  <Application>Microsoft Macintosh PowerPoint</Application>
  <PresentationFormat>On-screen Show (4:3)</PresentationFormat>
  <Paragraphs>486</Paragraphs>
  <Slides>54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Next Generation Sequencing –  An Overview</vt:lpstr>
      <vt:lpstr>Outline:</vt:lpstr>
      <vt:lpstr>HISTORY</vt:lpstr>
      <vt:lpstr>What is sequencing?</vt:lpstr>
      <vt:lpstr>Once upon a time…</vt:lpstr>
      <vt:lpstr>2006 REVOLUTION</vt:lpstr>
      <vt:lpstr>PowerPoint Presentation</vt:lpstr>
      <vt:lpstr>PowerPoint Presentation</vt:lpstr>
      <vt:lpstr>PowerPoint Presentation</vt:lpstr>
      <vt:lpstr>Making an NGS library</vt:lpstr>
      <vt:lpstr>NGS technologies</vt:lpstr>
      <vt:lpstr>Differences between platforms</vt:lpstr>
      <vt:lpstr>Illumina</vt:lpstr>
      <vt:lpstr>Illumina sequencing - bridge amplification </vt:lpstr>
      <vt:lpstr>Ion Torrent</vt:lpstr>
      <vt:lpstr>Ion Torrent - H+ ion-sensitive field effect transistors </vt:lpstr>
      <vt:lpstr>PowerPoint Presentation</vt:lpstr>
      <vt:lpstr>PacBio SMRT-technology</vt:lpstr>
      <vt:lpstr>PacBio SMRT - technology</vt:lpstr>
      <vt:lpstr>PowerPoint Presentation</vt:lpstr>
      <vt:lpstr>PowerPoint Presentation</vt:lpstr>
      <vt:lpstr>Main types of equipment</vt:lpstr>
      <vt:lpstr>PowerPoint Presentation</vt:lpstr>
      <vt:lpstr>NGS/MPS applications</vt:lpstr>
      <vt:lpstr>        De novo sequencing</vt:lpstr>
      <vt:lpstr>Transcriptome sequencing  (RNA-seq)</vt:lpstr>
      <vt:lpstr>mRNA: rRNA depletion  vs polyA selection</vt:lpstr>
      <vt:lpstr>RNA-seq experimental setup</vt:lpstr>
      <vt:lpstr>Amplicon sequencing</vt:lpstr>
      <vt:lpstr>Amplicon sequencing</vt:lpstr>
      <vt:lpstr>Size-related bias in  amplicon-seq</vt:lpstr>
      <vt:lpstr>When you sequence  an amplicon…</vt:lpstr>
      <vt:lpstr>Main types of equipment &amp; applications</vt:lpstr>
      <vt:lpstr>What is The BEST?</vt:lpstr>
      <vt:lpstr>SAMPLE QUALITY REQUIREMENTS</vt:lpstr>
      <vt:lpstr>Sample prep: take home message</vt:lpstr>
      <vt:lpstr>What do absorption ratios tell us?</vt:lpstr>
      <vt:lpstr>How to make a correct measurement</vt:lpstr>
      <vt:lpstr>Let’s get philosophical </vt:lpstr>
      <vt:lpstr>Since the beginning of Genomics:</vt:lpstr>
      <vt:lpstr>PowerPoint Presentation</vt:lpstr>
      <vt:lpstr>… paradigm change</vt:lpstr>
      <vt:lpstr>PowerPoint Presentation</vt:lpstr>
      <vt:lpstr>Main challenge - DATA ANALYSIS and DATA STORAGE</vt:lpstr>
      <vt:lpstr>NGI-portal</vt:lpstr>
      <vt:lpstr>Good reading: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 An Overview</dc:title>
  <dc:creator>Olga Vinnere Pettersson</dc:creator>
  <cp:lastModifiedBy>Olga Vinnere Pettersson</cp:lastModifiedBy>
  <cp:revision>42</cp:revision>
  <dcterms:created xsi:type="dcterms:W3CDTF">2015-11-18T07:35:35Z</dcterms:created>
  <dcterms:modified xsi:type="dcterms:W3CDTF">2016-09-20T10:52:04Z</dcterms:modified>
</cp:coreProperties>
</file>