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mp4"/>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Lst>
  <p:notesMasterIdLst>
    <p:notesMasterId r:id="rId22"/>
  </p:notesMasterIdLst>
  <p:handoutMasterIdLst>
    <p:handoutMasterId r:id="rId23"/>
  </p:handoutMasterIdLst>
  <p:sldIdLst>
    <p:sldId id="256" r:id="rId4"/>
    <p:sldId id="267" r:id="rId5"/>
    <p:sldId id="268" r:id="rId6"/>
    <p:sldId id="273" r:id="rId7"/>
    <p:sldId id="289" r:id="rId8"/>
    <p:sldId id="292" r:id="rId9"/>
    <p:sldId id="270" r:id="rId10"/>
    <p:sldId id="294" r:id="rId11"/>
    <p:sldId id="283" r:id="rId12"/>
    <p:sldId id="271" r:id="rId13"/>
    <p:sldId id="288" r:id="rId14"/>
    <p:sldId id="295" r:id="rId15"/>
    <p:sldId id="296" r:id="rId16"/>
    <p:sldId id="297" r:id="rId17"/>
    <p:sldId id="263" r:id="rId18"/>
    <p:sldId id="300" r:id="rId19"/>
    <p:sldId id="299" r:id="rId20"/>
    <p:sldId id="264" r:id="rId2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93B"/>
    <a:srgbClr val="83CC3B"/>
    <a:srgbClr val="7DCC3B"/>
    <a:srgbClr val="7DD03B"/>
    <a:srgbClr val="80C03B"/>
    <a:srgbClr val="6FAE30"/>
    <a:srgbClr val="72C000"/>
    <a:srgbClr val="E58955"/>
    <a:srgbClr val="085D8B"/>
    <a:srgbClr val="98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snapToObjects="1">
      <p:cViewPr varScale="1">
        <p:scale>
          <a:sx n="92" d="100"/>
          <a:sy n="92" d="100"/>
        </p:scale>
        <p:origin x="16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E74F7A-7E9A-284C-862E-93FF3057F9D4}" type="datetimeFigureOut">
              <a:rPr lang="sv-SE" smtClean="0"/>
              <a:pPr/>
              <a:t>2016-11-27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D71588-F2A8-A643-B22F-D4A70206AF24}" type="slidenum">
              <a:rPr lang="sv-SE" smtClean="0"/>
              <a:pPr/>
              <a:t>‹Nr.›</a:t>
            </a:fld>
            <a:endParaRPr lang="sv-SE"/>
          </a:p>
        </p:txBody>
      </p:sp>
    </p:spTree>
    <p:extLst>
      <p:ext uri="{BB962C8B-B14F-4D97-AF65-F5344CB8AC3E}">
        <p14:creationId xmlns:p14="http://schemas.microsoft.com/office/powerpoint/2010/main" val="1390205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EA143-2B35-2D44-801D-B2B300A5C45C}" type="datetimeFigureOut">
              <a:rPr lang="sv-SE" smtClean="0"/>
              <a:pPr/>
              <a:t>2016-11-27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B98E5-D66D-9B4F-88E4-9A1EDF31C5AA}" type="slidenum">
              <a:rPr lang="sv-SE" smtClean="0"/>
              <a:pPr/>
              <a:t>‹Nr.›</a:t>
            </a:fld>
            <a:endParaRPr lang="sv-SE"/>
          </a:p>
        </p:txBody>
      </p:sp>
    </p:spTree>
    <p:extLst>
      <p:ext uri="{BB962C8B-B14F-4D97-AF65-F5344CB8AC3E}">
        <p14:creationId xmlns:p14="http://schemas.microsoft.com/office/powerpoint/2010/main" val="27462895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bildobjekt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7" name="Platshållare för anteckninga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6148" name="Platshållare för bild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1EC00C4E-A397-E74F-AEBC-55FED639E4FD}" type="slidenum">
              <a:rPr lang="sv-SE">
                <a:solidFill>
                  <a:prstClr val="black"/>
                </a:solidFill>
              </a:rPr>
              <a:pPr eaLnBrk="1" hangingPunct="1"/>
              <a:t>4</a:t>
            </a:fld>
            <a:endParaRPr lang="sv-SE"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third</a:t>
            </a:r>
            <a:r>
              <a:rPr lang="en-GB" baseline="0" dirty="0" smtClean="0"/>
              <a:t> part of our  mission is to have impact on the society</a:t>
            </a:r>
          </a:p>
          <a:p>
            <a:endParaRPr lang="en-GB"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16</a:t>
            </a:fld>
            <a:endParaRPr lang="sv-SE"/>
          </a:p>
        </p:txBody>
      </p:sp>
    </p:spTree>
    <p:extLst>
      <p:ext uri="{BB962C8B-B14F-4D97-AF65-F5344CB8AC3E}">
        <p14:creationId xmlns:p14="http://schemas.microsoft.com/office/powerpoint/2010/main" val="213627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Networking</a:t>
            </a:r>
            <a:r>
              <a:rPr lang="en-GB" baseline="0" dirty="0" smtClean="0"/>
              <a:t> and information flow between academia and industry</a:t>
            </a:r>
            <a:endParaRPr lang="en-GB" dirty="0" smtClean="0"/>
          </a:p>
          <a:p>
            <a:endParaRPr lang="en-GB"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17</a:t>
            </a:fld>
            <a:endParaRPr lang="sv-SE"/>
          </a:p>
        </p:txBody>
      </p:sp>
    </p:spTree>
    <p:extLst>
      <p:ext uri="{BB962C8B-B14F-4D97-AF65-F5344CB8AC3E}">
        <p14:creationId xmlns:p14="http://schemas.microsoft.com/office/powerpoint/2010/main" val="148037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Our</a:t>
            </a:r>
            <a:r>
              <a:rPr lang="en-GB" baseline="0" dirty="0" smtClean="0"/>
              <a:t> mission and w</a:t>
            </a:r>
            <a:r>
              <a:rPr lang="sv-SE" dirty="0" smtClean="0"/>
              <a:t>hat</a:t>
            </a:r>
            <a:r>
              <a:rPr lang="sv-SE" baseline="0" dirty="0" smtClean="0"/>
              <a:t> </a:t>
            </a:r>
            <a:r>
              <a:rPr lang="sv-SE" baseline="0" dirty="0" err="1" smtClean="0"/>
              <a:t>we</a:t>
            </a:r>
            <a:r>
              <a:rPr lang="sv-SE" baseline="0" dirty="0" smtClean="0"/>
              <a:t> do is :</a:t>
            </a:r>
          </a:p>
          <a:p>
            <a:r>
              <a:rPr lang="sv-SE" baseline="0" dirty="0" smtClean="0"/>
              <a:t>To </a:t>
            </a:r>
            <a:r>
              <a:rPr lang="sv-SE" baseline="0" dirty="0" err="1" smtClean="0"/>
              <a:t>provide</a:t>
            </a:r>
            <a:r>
              <a:rPr lang="sv-SE" baseline="0" dirty="0" smtClean="0"/>
              <a:t> service </a:t>
            </a:r>
            <a:r>
              <a:rPr lang="sv-SE" baseline="0" dirty="0" err="1" smtClean="0"/>
              <a:t>to</a:t>
            </a:r>
            <a:r>
              <a:rPr lang="sv-SE" baseline="0" dirty="0" smtClean="0"/>
              <a:t> researchers</a:t>
            </a:r>
          </a:p>
          <a:p>
            <a:r>
              <a:rPr lang="sv-SE" baseline="0" dirty="0" err="1" smtClean="0"/>
              <a:t>to</a:t>
            </a:r>
            <a:r>
              <a:rPr lang="sv-SE" baseline="0" dirty="0" smtClean="0"/>
              <a:t> be on the </a:t>
            </a:r>
            <a:r>
              <a:rPr lang="sv-SE" baseline="0" dirty="0" err="1" smtClean="0"/>
              <a:t>cutting</a:t>
            </a:r>
            <a:r>
              <a:rPr lang="sv-SE" baseline="0" dirty="0" smtClean="0"/>
              <a:t> </a:t>
            </a:r>
            <a:r>
              <a:rPr lang="sv-SE" baseline="0" dirty="0" err="1" smtClean="0"/>
              <a:t>edge</a:t>
            </a:r>
            <a:r>
              <a:rPr lang="sv-SE" baseline="0" dirty="0" smtClean="0"/>
              <a:t> </a:t>
            </a:r>
            <a:r>
              <a:rPr lang="sv-SE" baseline="0" dirty="0" err="1" smtClean="0"/>
              <a:t>we</a:t>
            </a:r>
            <a:r>
              <a:rPr lang="sv-SE" baseline="0" dirty="0" smtClean="0"/>
              <a:t> do </a:t>
            </a:r>
            <a:r>
              <a:rPr lang="sv-SE" baseline="0" dirty="0" err="1" smtClean="0"/>
              <a:t>technology</a:t>
            </a:r>
            <a:r>
              <a:rPr lang="sv-SE" baseline="0" dirty="0" smtClean="0"/>
              <a:t> </a:t>
            </a:r>
            <a:r>
              <a:rPr lang="sv-SE" baseline="0" dirty="0" err="1" smtClean="0"/>
              <a:t>development</a:t>
            </a:r>
            <a:r>
              <a:rPr lang="sv-SE" baseline="0" dirty="0" smtClean="0"/>
              <a:t> </a:t>
            </a:r>
            <a:r>
              <a:rPr lang="sv-SE" baseline="0" dirty="0" err="1" smtClean="0"/>
              <a:t>within</a:t>
            </a:r>
            <a:r>
              <a:rPr lang="sv-SE" baseline="0" dirty="0" smtClean="0"/>
              <a:t> the </a:t>
            </a:r>
            <a:r>
              <a:rPr lang="sv-SE" baseline="0" dirty="0" err="1" smtClean="0"/>
              <a:t>platforms</a:t>
            </a:r>
            <a:r>
              <a:rPr lang="sv-SE" baseline="0" dirty="0" smtClean="0"/>
              <a:t> </a:t>
            </a:r>
          </a:p>
          <a:p>
            <a:r>
              <a:rPr lang="sv-SE" baseline="0" dirty="0" err="1" smtClean="0"/>
              <a:t>also</a:t>
            </a:r>
            <a:r>
              <a:rPr lang="sv-SE" baseline="0" dirty="0" smtClean="0"/>
              <a:t> </a:t>
            </a:r>
            <a:r>
              <a:rPr lang="sv-SE" baseline="0" dirty="0" err="1" smtClean="0"/>
              <a:t>we</a:t>
            </a:r>
            <a:r>
              <a:rPr lang="sv-SE" baseline="0" dirty="0" smtClean="0"/>
              <a:t> </a:t>
            </a:r>
            <a:r>
              <a:rPr lang="sv-SE" baseline="0" dirty="0" err="1" smtClean="0"/>
              <a:t>educate</a:t>
            </a:r>
            <a:r>
              <a:rPr lang="sv-SE" baseline="0" dirty="0" smtClean="0"/>
              <a:t> the </a:t>
            </a:r>
            <a:r>
              <a:rPr lang="sv-SE" baseline="0" dirty="0" err="1" smtClean="0"/>
              <a:t>community</a:t>
            </a:r>
            <a:r>
              <a:rPr lang="sv-SE" baseline="0" dirty="0" smtClean="0"/>
              <a:t> by </a:t>
            </a:r>
            <a:r>
              <a:rPr lang="sv-SE" baseline="0" dirty="0" err="1" smtClean="0"/>
              <a:t>hosting</a:t>
            </a:r>
            <a:r>
              <a:rPr lang="sv-SE" baseline="0" dirty="0" smtClean="0"/>
              <a:t> </a:t>
            </a:r>
            <a:r>
              <a:rPr lang="sv-SE" baseline="0" dirty="0" err="1" smtClean="0"/>
              <a:t>methodology</a:t>
            </a:r>
            <a:r>
              <a:rPr lang="sv-SE" baseline="0" dirty="0" smtClean="0"/>
              <a:t> </a:t>
            </a:r>
            <a:r>
              <a:rPr lang="sv-SE" baseline="0" dirty="0" err="1" smtClean="0"/>
              <a:t>courses</a:t>
            </a:r>
            <a:r>
              <a:rPr lang="sv-SE" baseline="0" dirty="0" smtClean="0"/>
              <a:t>, workshops </a:t>
            </a:r>
            <a:r>
              <a:rPr lang="sv-SE" baseline="0" dirty="0" err="1" smtClean="0"/>
              <a:t>etc</a:t>
            </a:r>
            <a:endParaRPr lang="sv-SE" dirty="0" smtClean="0"/>
          </a:p>
          <a:p>
            <a:endParaRPr lang="en-GB"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5</a:t>
            </a:fld>
            <a:endParaRPr lang="sv-SE"/>
          </a:p>
        </p:txBody>
      </p:sp>
    </p:spTree>
    <p:extLst>
      <p:ext uri="{BB962C8B-B14F-4D97-AF65-F5344CB8AC3E}">
        <p14:creationId xmlns:p14="http://schemas.microsoft.com/office/powerpoint/2010/main" val="70159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6</a:t>
            </a:fld>
            <a:endParaRPr lang="sv-SE"/>
          </a:p>
        </p:txBody>
      </p:sp>
    </p:spTree>
    <p:extLst>
      <p:ext uri="{BB962C8B-B14F-4D97-AF65-F5344CB8AC3E}">
        <p14:creationId xmlns:p14="http://schemas.microsoft.com/office/powerpoint/2010/main" val="29102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smtClean="0"/>
          </a:p>
          <a:p>
            <a:r>
              <a:rPr lang="en-GB" dirty="0" smtClean="0"/>
              <a:t>We</a:t>
            </a:r>
            <a:r>
              <a:rPr lang="en-GB" baseline="0" dirty="0" smtClean="0"/>
              <a:t> have had a steady increase since 2010 in the amount of research projects that our platforms have been served. </a:t>
            </a:r>
          </a:p>
          <a:p>
            <a:r>
              <a:rPr lang="en-GB" baseline="0" dirty="0" smtClean="0"/>
              <a:t>The first year 292 projects where served and up to 3848 projects last year!</a:t>
            </a:r>
            <a:endParaRPr lang="en-GB"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8</a:t>
            </a:fld>
            <a:endParaRPr lang="sv-SE"/>
          </a:p>
        </p:txBody>
      </p:sp>
    </p:spTree>
    <p:extLst>
      <p:ext uri="{BB962C8B-B14F-4D97-AF65-F5344CB8AC3E}">
        <p14:creationId xmlns:p14="http://schemas.microsoft.com/office/powerpoint/2010/main" val="21024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SciLifeLab comprises technologies and competence at several Swedish Universities outside Stockholm and Uppsala: </a:t>
            </a:r>
          </a:p>
          <a:p>
            <a:pPr marL="0" indent="0">
              <a:buNone/>
            </a:pPr>
            <a:endParaRPr lang="en-US" dirty="0" smtClean="0"/>
          </a:p>
          <a:p>
            <a:r>
              <a:rPr lang="en-US" dirty="0" smtClean="0"/>
              <a:t>Linköping University</a:t>
            </a:r>
          </a:p>
          <a:p>
            <a:r>
              <a:rPr lang="en-US" dirty="0" smtClean="0"/>
              <a:t>Gothenburg University and Chalmers</a:t>
            </a:r>
          </a:p>
          <a:p>
            <a:r>
              <a:rPr lang="en-US" dirty="0" smtClean="0"/>
              <a:t>Lund University</a:t>
            </a:r>
          </a:p>
          <a:p>
            <a:r>
              <a:rPr lang="en-US" dirty="0" err="1" smtClean="0"/>
              <a:t>Umeå</a:t>
            </a:r>
            <a:r>
              <a:rPr lang="en-US" dirty="0" smtClean="0"/>
              <a:t> University</a:t>
            </a:r>
          </a:p>
          <a:p>
            <a:r>
              <a:rPr lang="en-US" dirty="0" smtClean="0"/>
              <a:t>Swedish University of Agricultural Sciences </a:t>
            </a:r>
            <a:r>
              <a:rPr lang="en-US" dirty="0" err="1" smtClean="0"/>
              <a:t>Umeå</a:t>
            </a:r>
            <a:r>
              <a:rPr lang="en-US" dirty="0" smtClean="0"/>
              <a:t> </a:t>
            </a:r>
          </a:p>
          <a:p>
            <a:endParaRPr lang="en-US" dirty="0" smtClean="0"/>
          </a:p>
          <a:p>
            <a:endParaRPr lang="en-US" b="1"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10</a:t>
            </a:fld>
            <a:endParaRPr lang="sv-SE"/>
          </a:p>
        </p:txBody>
      </p:sp>
    </p:spTree>
    <p:extLst>
      <p:ext uri="{BB962C8B-B14F-4D97-AF65-F5344CB8AC3E}">
        <p14:creationId xmlns:p14="http://schemas.microsoft.com/office/powerpoint/2010/main" val="37743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charset="0"/>
              <a:buChar char="•"/>
            </a:pPr>
            <a:r>
              <a:rPr lang="sv-SE" dirty="0" err="1" smtClean="0"/>
              <a:t>We</a:t>
            </a:r>
            <a:r>
              <a:rPr lang="sv-SE" dirty="0" smtClean="0"/>
              <a:t> </a:t>
            </a:r>
            <a:r>
              <a:rPr lang="sv-SE" dirty="0" err="1" smtClean="0"/>
              <a:t>aim</a:t>
            </a:r>
            <a:r>
              <a:rPr lang="sv-SE" baseline="0" dirty="0" smtClean="0"/>
              <a:t> to </a:t>
            </a:r>
            <a:r>
              <a:rPr lang="sv-SE" baseline="0" dirty="0" err="1" smtClean="0"/>
              <a:t>have</a:t>
            </a:r>
            <a:r>
              <a:rPr lang="sv-SE" baseline="0" dirty="0" smtClean="0"/>
              <a:t> a strong research </a:t>
            </a:r>
            <a:r>
              <a:rPr lang="sv-SE" baseline="0" dirty="0" err="1" smtClean="0"/>
              <a:t>community</a:t>
            </a:r>
            <a:r>
              <a:rPr lang="sv-SE" baseline="0" dirty="0" smtClean="0"/>
              <a:t>. </a:t>
            </a:r>
            <a:r>
              <a:rPr lang="sv-SE" baseline="0" dirty="0" err="1" smtClean="0"/>
              <a:t>Often</a:t>
            </a:r>
            <a:r>
              <a:rPr lang="sv-SE" baseline="0" dirty="0" smtClean="0"/>
              <a:t> </a:t>
            </a:r>
            <a:r>
              <a:rPr lang="sv-SE" baseline="0" dirty="0" err="1" smtClean="0"/>
              <a:t>characterized</a:t>
            </a:r>
            <a:r>
              <a:rPr lang="sv-SE" baseline="0" dirty="0" smtClean="0"/>
              <a:t> by:</a:t>
            </a:r>
          </a:p>
          <a:p>
            <a:r>
              <a:rPr lang="sv-SE" baseline="0" dirty="0" err="1" smtClean="0"/>
              <a:t>high</a:t>
            </a:r>
            <a:r>
              <a:rPr lang="sv-SE" baseline="0" dirty="0" smtClean="0"/>
              <a:t> citation index </a:t>
            </a:r>
            <a:r>
              <a:rPr lang="sv-SE" baseline="0" dirty="0" err="1" smtClean="0"/>
              <a:t>publications</a:t>
            </a:r>
            <a:r>
              <a:rPr lang="sv-SE" baseline="0" dirty="0" smtClean="0"/>
              <a:t>, </a:t>
            </a:r>
            <a:r>
              <a:rPr lang="sv-SE" baseline="0" dirty="0" err="1" smtClean="0"/>
              <a:t>Good</a:t>
            </a:r>
            <a:r>
              <a:rPr lang="sv-SE" baseline="0" dirty="0" smtClean="0"/>
              <a:t> examination </a:t>
            </a:r>
            <a:r>
              <a:rPr lang="sv-SE" baseline="0" dirty="0" err="1" smtClean="0"/>
              <a:t>ratio</a:t>
            </a:r>
            <a:r>
              <a:rPr lang="sv-SE" baseline="0" dirty="0" smtClean="0"/>
              <a:t> </a:t>
            </a:r>
            <a:r>
              <a:rPr lang="sv-SE" baseline="0" dirty="0" err="1" smtClean="0"/>
              <a:t>of</a:t>
            </a:r>
            <a:r>
              <a:rPr lang="sv-SE" baseline="0" dirty="0" smtClean="0"/>
              <a:t> </a:t>
            </a:r>
            <a:r>
              <a:rPr lang="sv-SE" baseline="0" dirty="0" err="1" smtClean="0"/>
              <a:t>phd</a:t>
            </a:r>
            <a:r>
              <a:rPr lang="sv-SE" baseline="0" dirty="0" smtClean="0"/>
              <a:t> students, invitations to </a:t>
            </a:r>
            <a:r>
              <a:rPr lang="sv-SE" baseline="0" dirty="0" err="1" smtClean="0"/>
              <a:t>speak</a:t>
            </a:r>
            <a:r>
              <a:rPr lang="sv-SE" baseline="0" dirty="0" smtClean="0"/>
              <a:t> at international </a:t>
            </a:r>
            <a:r>
              <a:rPr lang="sv-SE" baseline="0" dirty="0" err="1" smtClean="0"/>
              <a:t>symposia</a:t>
            </a:r>
            <a:r>
              <a:rPr lang="sv-SE" baseline="0" dirty="0" smtClean="0"/>
              <a:t> and </a:t>
            </a:r>
            <a:r>
              <a:rPr lang="sv-SE" baseline="0" dirty="0" err="1" smtClean="0"/>
              <a:t>attract</a:t>
            </a:r>
            <a:r>
              <a:rPr lang="sv-SE" baseline="0" dirty="0" smtClean="0"/>
              <a:t> </a:t>
            </a:r>
            <a:r>
              <a:rPr lang="sv-SE" baseline="0" dirty="0" err="1" smtClean="0"/>
              <a:t>many</a:t>
            </a:r>
            <a:r>
              <a:rPr lang="sv-SE" baseline="0" dirty="0" smtClean="0"/>
              <a:t> post-</a:t>
            </a:r>
            <a:r>
              <a:rPr lang="sv-SE" baseline="0" dirty="0" err="1" smtClean="0"/>
              <a:t>docs</a:t>
            </a:r>
            <a:r>
              <a:rPr lang="sv-SE" baseline="0" dirty="0" smtClean="0"/>
              <a:t> and </a:t>
            </a:r>
            <a:r>
              <a:rPr lang="sv-SE" baseline="0" dirty="0" err="1" smtClean="0"/>
              <a:t>guest</a:t>
            </a:r>
            <a:r>
              <a:rPr lang="sv-SE" baseline="0" dirty="0" smtClean="0"/>
              <a:t> researchers </a:t>
            </a:r>
            <a:r>
              <a:rPr lang="sv-SE" baseline="0" dirty="0" err="1" smtClean="0"/>
              <a:t>that</a:t>
            </a:r>
            <a:r>
              <a:rPr lang="sv-SE" baseline="0" dirty="0" smtClean="0"/>
              <a:t>  </a:t>
            </a:r>
            <a:r>
              <a:rPr lang="sv-SE" baseline="0" dirty="0" err="1" smtClean="0"/>
              <a:t>contributes</a:t>
            </a:r>
            <a:r>
              <a:rPr lang="sv-SE" baseline="0" dirty="0" smtClean="0"/>
              <a:t> to new </a:t>
            </a:r>
            <a:r>
              <a:rPr lang="sv-SE" baseline="0" dirty="0" err="1" smtClean="0"/>
              <a:t>perspectives</a:t>
            </a:r>
            <a:r>
              <a:rPr lang="sv-SE" baseline="0" dirty="0" smtClean="0"/>
              <a:t>, </a:t>
            </a:r>
            <a:r>
              <a:rPr lang="sv-SE" baseline="0" dirty="0" err="1" smtClean="0"/>
              <a:t>openess</a:t>
            </a:r>
            <a:r>
              <a:rPr lang="sv-SE" baseline="0" dirty="0" smtClean="0"/>
              <a:t> and </a:t>
            </a:r>
            <a:r>
              <a:rPr lang="sv-SE" baseline="0" dirty="0" err="1" smtClean="0"/>
              <a:t>curiosity</a:t>
            </a:r>
            <a:r>
              <a:rPr lang="sv-SE" baseline="0" dirty="0" smtClean="0"/>
              <a:t>. </a:t>
            </a:r>
            <a:r>
              <a:rPr lang="sv-SE" baseline="0" dirty="0" err="1" smtClean="0"/>
              <a:t>Also</a:t>
            </a:r>
            <a:r>
              <a:rPr lang="sv-SE" baseline="0" dirty="0" smtClean="0"/>
              <a:t> strong principal </a:t>
            </a:r>
            <a:r>
              <a:rPr lang="sv-SE" baseline="0" dirty="0" err="1" smtClean="0"/>
              <a:t>investigators</a:t>
            </a:r>
            <a:r>
              <a:rPr lang="sv-SE" baseline="0" dirty="0" smtClean="0"/>
              <a:t> </a:t>
            </a:r>
            <a:r>
              <a:rPr lang="sv-SE" baseline="0" dirty="0" err="1" smtClean="0"/>
              <a:t>unite</a:t>
            </a:r>
            <a:r>
              <a:rPr lang="sv-SE" baseline="0" dirty="0" smtClean="0"/>
              <a:t>  a strong research </a:t>
            </a:r>
            <a:r>
              <a:rPr lang="sv-SE" baseline="0" dirty="0" err="1" smtClean="0"/>
              <a:t>commuity</a:t>
            </a:r>
            <a:endParaRPr lang="sv-SE" baseline="0" dirty="0" smtClean="0"/>
          </a:p>
          <a:p>
            <a:pPr marL="171450" indent="-171450">
              <a:buFont typeface="Arial" charset="0"/>
              <a:buChar char="•"/>
            </a:pPr>
            <a:r>
              <a:rPr lang="sv-SE" baseline="0" dirty="0" smtClean="0"/>
              <a:t>16 </a:t>
            </a:r>
            <a:r>
              <a:rPr lang="sv-SE" baseline="0" dirty="0" err="1" smtClean="0"/>
              <a:t>young</a:t>
            </a:r>
            <a:r>
              <a:rPr lang="sv-SE" baseline="0" dirty="0" smtClean="0"/>
              <a:t> </a:t>
            </a:r>
            <a:r>
              <a:rPr lang="sv-SE" baseline="0" dirty="0" err="1" smtClean="0"/>
              <a:t>talented</a:t>
            </a:r>
            <a:r>
              <a:rPr lang="sv-SE" baseline="0" dirty="0" smtClean="0"/>
              <a:t> researchers </a:t>
            </a:r>
            <a:r>
              <a:rPr lang="sv-SE" baseline="0" dirty="0" err="1" smtClean="0"/>
              <a:t>funded</a:t>
            </a:r>
            <a:r>
              <a:rPr lang="sv-SE" baseline="0" dirty="0" smtClean="0"/>
              <a:t> by </a:t>
            </a:r>
            <a:r>
              <a:rPr lang="sv-SE" baseline="0" dirty="0" err="1" smtClean="0"/>
              <a:t>SciLifeLab</a:t>
            </a:r>
            <a:r>
              <a:rPr lang="sv-SE" baseline="0" dirty="0" smtClean="0"/>
              <a:t> (</a:t>
            </a:r>
            <a:r>
              <a:rPr lang="sv-SE" baseline="0" dirty="0" err="1" smtClean="0"/>
              <a:t>fellows</a:t>
            </a:r>
            <a:r>
              <a:rPr lang="sv-SE" baseline="0" dirty="0" smtClean="0"/>
              <a:t>)</a:t>
            </a:r>
          </a:p>
        </p:txBody>
      </p:sp>
      <p:sp>
        <p:nvSpPr>
          <p:cNvPr id="4" name="Slide Number Placeholder 3"/>
          <p:cNvSpPr>
            <a:spLocks noGrp="1"/>
          </p:cNvSpPr>
          <p:nvPr>
            <p:ph type="sldNum" sz="quarter" idx="10"/>
          </p:nvPr>
        </p:nvSpPr>
        <p:spPr/>
        <p:txBody>
          <a:bodyPr/>
          <a:lstStyle/>
          <a:p>
            <a:fld id="{30FB98E5-D66D-9B4F-88E4-9A1EDF31C5AA}" type="slidenum">
              <a:rPr lang="sv-SE" smtClean="0"/>
              <a:pPr/>
              <a:t>12</a:t>
            </a:fld>
            <a:endParaRPr lang="sv-SE"/>
          </a:p>
        </p:txBody>
      </p:sp>
    </p:spTree>
    <p:extLst>
      <p:ext uri="{BB962C8B-B14F-4D97-AF65-F5344CB8AC3E}">
        <p14:creationId xmlns:p14="http://schemas.microsoft.com/office/powerpoint/2010/main" val="207824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16 </a:t>
            </a:r>
            <a:r>
              <a:rPr lang="sv-SE" baseline="0" dirty="0" err="1" smtClean="0"/>
              <a:t>young</a:t>
            </a:r>
            <a:r>
              <a:rPr lang="sv-SE" baseline="0" dirty="0" smtClean="0"/>
              <a:t> </a:t>
            </a:r>
            <a:r>
              <a:rPr lang="sv-SE" baseline="0" dirty="0" err="1" smtClean="0"/>
              <a:t>talented</a:t>
            </a:r>
            <a:r>
              <a:rPr lang="sv-SE" baseline="0" dirty="0" smtClean="0"/>
              <a:t> researchers </a:t>
            </a:r>
            <a:r>
              <a:rPr lang="sv-SE" baseline="0" dirty="0" err="1" smtClean="0"/>
              <a:t>funded</a:t>
            </a:r>
            <a:r>
              <a:rPr lang="sv-SE" baseline="0" dirty="0" smtClean="0"/>
              <a:t> by </a:t>
            </a:r>
            <a:r>
              <a:rPr lang="sv-SE" baseline="0" dirty="0" err="1" smtClean="0"/>
              <a:t>SciLifeLab</a:t>
            </a:r>
            <a:r>
              <a:rPr lang="sv-SE" baseline="0" dirty="0" smtClean="0"/>
              <a:t> (</a:t>
            </a:r>
            <a:r>
              <a:rPr lang="sv-SE" baseline="0" dirty="0" err="1" smtClean="0"/>
              <a:t>fellows</a:t>
            </a:r>
            <a:r>
              <a:rPr lang="sv-SE" baseline="0" dirty="0" smtClean="0"/>
              <a:t>)</a:t>
            </a:r>
          </a:p>
          <a:p>
            <a:endParaRPr lang="en-US"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13</a:t>
            </a:fld>
            <a:endParaRPr lang="sv-SE"/>
          </a:p>
        </p:txBody>
      </p:sp>
    </p:spTree>
    <p:extLst>
      <p:ext uri="{BB962C8B-B14F-4D97-AF65-F5344CB8AC3E}">
        <p14:creationId xmlns:p14="http://schemas.microsoft.com/office/powerpoint/2010/main" val="199945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We also</a:t>
            </a:r>
            <a:r>
              <a:rPr lang="en-GB" baseline="0" dirty="0" smtClean="0"/>
              <a:t> organise and host many other community building activities such as...</a:t>
            </a:r>
          </a:p>
          <a:p>
            <a:r>
              <a:rPr lang="en-GB" baseline="0" dirty="0" smtClean="0"/>
              <a:t>Also we go on road shows to other universities in Sweden and we also have open house so that the researchers can come an visit our labs.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yearly conference </a:t>
            </a:r>
            <a:r>
              <a:rPr lang="en-GB" baseline="0" dirty="0" err="1" smtClean="0"/>
              <a:t>SciLifeLab</a:t>
            </a:r>
            <a:r>
              <a:rPr lang="en-GB" baseline="0" dirty="0" smtClean="0"/>
              <a:t> science summit (this years theme was single cell analyses- from microbes to human brain).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Single Cell analyses – from microbes to human brain</a:t>
            </a:r>
          </a:p>
          <a:p>
            <a:endParaRPr lang="en-GB" dirty="0"/>
          </a:p>
        </p:txBody>
      </p:sp>
      <p:sp>
        <p:nvSpPr>
          <p:cNvPr id="4" name="Slide Number Placeholder 3"/>
          <p:cNvSpPr>
            <a:spLocks noGrp="1"/>
          </p:cNvSpPr>
          <p:nvPr>
            <p:ph type="sldNum" sz="quarter" idx="10"/>
          </p:nvPr>
        </p:nvSpPr>
        <p:spPr/>
        <p:txBody>
          <a:bodyPr/>
          <a:lstStyle/>
          <a:p>
            <a:fld id="{30FB98E5-D66D-9B4F-88E4-9A1EDF31C5AA}" type="slidenum">
              <a:rPr lang="sv-SE" smtClean="0"/>
              <a:pPr/>
              <a:t>14</a:t>
            </a:fld>
            <a:endParaRPr lang="sv-SE"/>
          </a:p>
        </p:txBody>
      </p:sp>
    </p:spTree>
    <p:extLst>
      <p:ext uri="{BB962C8B-B14F-4D97-AF65-F5344CB8AC3E}">
        <p14:creationId xmlns:p14="http://schemas.microsoft.com/office/powerpoint/2010/main" val="8831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Cell and </a:t>
            </a:r>
            <a:r>
              <a:rPr lang="sv-SE" dirty="0" err="1" smtClean="0"/>
              <a:t>Molecular</a:t>
            </a:r>
            <a:r>
              <a:rPr lang="sv-SE" dirty="0" smtClean="0"/>
              <a:t> </a:t>
            </a:r>
            <a:r>
              <a:rPr lang="sv-SE" dirty="0" err="1" smtClean="0"/>
              <a:t>Biology</a:t>
            </a:r>
            <a:endParaRPr lang="sv-SE" dirty="0" smtClean="0"/>
          </a:p>
          <a:p>
            <a:r>
              <a:rPr lang="sv-SE" dirty="0" err="1" smtClean="0"/>
              <a:t>Ecology</a:t>
            </a:r>
            <a:r>
              <a:rPr lang="sv-SE" dirty="0" smtClean="0"/>
              <a:t> and Environment</a:t>
            </a:r>
          </a:p>
          <a:p>
            <a:r>
              <a:rPr lang="sv-SE" dirty="0" err="1" smtClean="0"/>
              <a:t>Genomics</a:t>
            </a:r>
            <a:r>
              <a:rPr lang="sv-SE" dirty="0" smtClean="0"/>
              <a:t> and </a:t>
            </a:r>
            <a:r>
              <a:rPr lang="sv-SE" dirty="0" err="1" smtClean="0"/>
              <a:t>Proteomics</a:t>
            </a:r>
            <a:endParaRPr lang="sv-SE" dirty="0" smtClean="0"/>
          </a:p>
          <a:p>
            <a:r>
              <a:rPr lang="sv-SE" dirty="0" err="1" smtClean="0"/>
              <a:t>Translational</a:t>
            </a:r>
            <a:r>
              <a:rPr lang="sv-SE" smtClean="0"/>
              <a:t> Medicine</a:t>
            </a:r>
            <a:endParaRPr lang="sv-SE"/>
          </a:p>
        </p:txBody>
      </p:sp>
      <p:sp>
        <p:nvSpPr>
          <p:cNvPr id="4" name="Slide Number Placeholder 3"/>
          <p:cNvSpPr>
            <a:spLocks noGrp="1"/>
          </p:cNvSpPr>
          <p:nvPr>
            <p:ph type="sldNum" sz="quarter" idx="10"/>
          </p:nvPr>
        </p:nvSpPr>
        <p:spPr/>
        <p:txBody>
          <a:bodyPr/>
          <a:lstStyle/>
          <a:p>
            <a:fld id="{30FB98E5-D66D-9B4F-88E4-9A1EDF31C5AA}" type="slidenum">
              <a:rPr lang="sv-SE" smtClean="0"/>
              <a:pPr/>
              <a:t>15</a:t>
            </a:fld>
            <a:endParaRPr lang="sv-SE"/>
          </a:p>
        </p:txBody>
      </p:sp>
    </p:spTree>
    <p:extLst>
      <p:ext uri="{BB962C8B-B14F-4D97-AF65-F5344CB8AC3E}">
        <p14:creationId xmlns:p14="http://schemas.microsoft.com/office/powerpoint/2010/main" val="21944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86B86AA-7580-F842-83FA-C50E2B51FCFD}" type="datetime1">
              <a:rPr lang="sv-SE" smtClean="0"/>
              <a:pPr/>
              <a:t>2016-11-27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7DED537-10C4-8C40-8E87-51060FF45365}" type="slidenum">
              <a:rPr lang="sv-SE" smtClean="0"/>
              <a:pPr/>
              <a:t>‹Nr.›</a:t>
            </a:fld>
            <a:endParaRPr lang="sv-SE"/>
          </a:p>
        </p:txBody>
      </p:sp>
      <p:sp>
        <p:nvSpPr>
          <p:cNvPr id="7" name="Platshållare för rubrik 1"/>
          <p:cNvSpPr>
            <a:spLocks noGrp="1"/>
          </p:cNvSpPr>
          <p:nvPr>
            <p:ph type="title"/>
          </p:nvPr>
        </p:nvSpPr>
        <p:spPr>
          <a:xfrm>
            <a:off x="307886" y="207284"/>
            <a:ext cx="6648434" cy="572089"/>
          </a:xfrm>
          <a:prstGeom prst="rect">
            <a:avLst/>
          </a:prstGeom>
          <a:ln>
            <a:noFill/>
          </a:ln>
        </p:spPr>
        <p:txBody>
          <a:bodyPr vert="horz" lIns="0" tIns="0" rIns="0" bIns="0" rtlCol="0" anchor="t" anchorCtr="0">
            <a:normAutofit/>
          </a:bodyPr>
          <a:lstStyle/>
          <a:p>
            <a:r>
              <a:rPr lang="sv-SE" dirty="0" smtClean="0"/>
              <a:t>Klicka här för att ändra format</a:t>
            </a:r>
            <a:endParaRPr lang="sv-SE" dirty="0"/>
          </a:p>
        </p:txBody>
      </p:sp>
      <p:sp>
        <p:nvSpPr>
          <p:cNvPr id="8" name="Platshållare för text 2"/>
          <p:cNvSpPr>
            <a:spLocks noGrp="1"/>
          </p:cNvSpPr>
          <p:nvPr>
            <p:ph idx="1" hasCustomPrompt="1"/>
          </p:nvPr>
        </p:nvSpPr>
        <p:spPr>
          <a:xfrm>
            <a:off x="307886" y="1173870"/>
            <a:ext cx="8543861" cy="4952293"/>
          </a:xfrm>
          <a:prstGeom prst="rect">
            <a:avLst/>
          </a:prstGeom>
        </p:spPr>
        <p:txBody>
          <a:bodyPr vert="horz" lIns="0" tIns="0" rIns="0" bIns="0" rtlCol="0">
            <a:normAutofit/>
          </a:bodyPr>
          <a:lstStyle/>
          <a:p>
            <a:pPr lvl="0"/>
            <a:r>
              <a:rPr lang="sv-SE" dirty="0" smtClean="0"/>
              <a:t>Klicka här för att ändra format på bakgrundstexten</a:t>
            </a:r>
          </a:p>
          <a:p>
            <a:pPr lvl="1"/>
            <a:endParaRPr lang="sv-SE"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07885" y="207284"/>
            <a:ext cx="8543861" cy="635149"/>
          </a:xfrm>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8CEC639E-0CBF-9D4F-A0BA-59D31147FEB2}" type="datetime1">
              <a:rPr lang="sv-SE" smtClean="0"/>
              <a:pPr/>
              <a:t>2016-11-27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7DED537-10C4-8C40-8E87-51060FF45365}"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41748" y="1231602"/>
            <a:ext cx="4038600" cy="4894561"/>
          </a:xfr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773273" y="1231602"/>
            <a:ext cx="4038600" cy="4894561"/>
          </a:xfr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2BB3E68B-AA29-4F4A-8F77-CB89B298E5B3}" type="datetime1">
              <a:rPr lang="sv-SE" smtClean="0"/>
              <a:pPr/>
              <a:t>2016-11-27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7DED537-10C4-8C40-8E87-51060FF45365}" type="slidenum">
              <a:rPr lang="sv-SE" smtClean="0"/>
              <a:pPr/>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14E7A03-BAA6-2E42-929A-DDE164447BB8}" type="datetime1">
              <a:rPr lang="sv-SE" smtClean="0"/>
              <a:pPr/>
              <a:t>2016-11-27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7DED537-10C4-8C40-8E87-51060FF45365}"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9D94CFA-45CE-584A-8B62-052D61CCBF25}" type="datetime1">
              <a:rPr lang="sv-SE" smtClean="0"/>
              <a:pPr/>
              <a:t>2016-11-27</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rubrik 1"/>
          <p:cNvSpPr>
            <a:spLocks noGrp="1"/>
          </p:cNvSpPr>
          <p:nvPr>
            <p:ph type="title"/>
          </p:nvPr>
        </p:nvSpPr>
        <p:spPr>
          <a:xfrm>
            <a:off x="5359156" y="265016"/>
            <a:ext cx="3492590" cy="793392"/>
          </a:xfrm>
          <a:prstGeom prst="rect">
            <a:avLst/>
          </a:prstGeom>
          <a:ln>
            <a:noFill/>
          </a:ln>
        </p:spPr>
        <p:txBody>
          <a:bodyPr vert="horz" lIns="0" tIns="0" rIns="0" bIns="0" rtlCol="0" anchor="t" anchorCtr="0">
            <a:normAutofit/>
          </a:bodyPr>
          <a:lstStyle>
            <a:lvl1pPr algn="r">
              <a:defRPr sz="1500"/>
            </a:lvl1pPr>
          </a:lstStyle>
          <a:p>
            <a:r>
              <a:rPr lang="sv-SE" dirty="0" smtClean="0"/>
              <a:t>Klicka här för att ändra format</a:t>
            </a:r>
            <a:endParaRPr lang="sv-SE" dirty="0"/>
          </a:p>
        </p:txBody>
      </p:sp>
      <p:sp>
        <p:nvSpPr>
          <p:cNvPr id="12" name="Platshållare för text 11"/>
          <p:cNvSpPr>
            <a:spLocks noGrp="1"/>
          </p:cNvSpPr>
          <p:nvPr>
            <p:ph type="body" sz="quarter" idx="13"/>
          </p:nvPr>
        </p:nvSpPr>
        <p:spPr>
          <a:xfrm>
            <a:off x="307975" y="1782810"/>
            <a:ext cx="6773424" cy="1223853"/>
          </a:xfrm>
        </p:spPr>
        <p:txBody>
          <a:bodyPr>
            <a:noAutofit/>
          </a:bodyPr>
          <a:lstStyle>
            <a:lvl1pPr marL="0">
              <a:buNone/>
              <a:defRPr sz="3200" b="1"/>
            </a:lvl1pPr>
            <a:lvl2pPr marL="0">
              <a:buNone/>
              <a:defRPr sz="3200" b="1"/>
            </a:lvl2pPr>
            <a:lvl3pPr marL="0">
              <a:buNone/>
              <a:defRPr sz="3200" b="1"/>
            </a:lvl3pPr>
            <a:lvl4pPr marL="0">
              <a:buNone/>
              <a:defRPr sz="3200" b="1"/>
            </a:lvl4pPr>
            <a:lvl5pPr marL="0">
              <a:buNone/>
              <a:defRPr sz="3200" b="1"/>
            </a:lvl5pPr>
          </a:lstStyle>
          <a:p>
            <a:pPr lvl="0"/>
            <a:r>
              <a:rPr lang="sv-SE" dirty="0" smtClean="0"/>
              <a:t>Klicka här för att ändra format på bakgrundstexten</a:t>
            </a:r>
            <a:endParaRPr lang="sv-SE" dirty="0"/>
          </a:p>
        </p:txBody>
      </p:sp>
      <p:sp>
        <p:nvSpPr>
          <p:cNvPr id="14" name="Platshållare för text 13"/>
          <p:cNvSpPr>
            <a:spLocks noGrp="1"/>
          </p:cNvSpPr>
          <p:nvPr>
            <p:ph type="body" sz="quarter" idx="14"/>
          </p:nvPr>
        </p:nvSpPr>
        <p:spPr>
          <a:xfrm>
            <a:off x="307975" y="3283795"/>
            <a:ext cx="6773863" cy="23764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9D94CFA-45CE-584A-8B62-052D61CCBF25}" type="datetime1">
              <a:rPr lang="sv-SE" smtClean="0"/>
              <a:pPr/>
              <a:t>2016-11-27</a:t>
            </a:fld>
            <a:endParaRPr lang="sv-SE"/>
          </a:p>
        </p:txBody>
      </p:sp>
      <p:sp>
        <p:nvSpPr>
          <p:cNvPr id="5" name="Platshållare för sidfot 4"/>
          <p:cNvSpPr>
            <a:spLocks noGrp="1"/>
          </p:cNvSpPr>
          <p:nvPr>
            <p:ph type="ftr" sz="quarter" idx="11"/>
          </p:nvPr>
        </p:nvSpPr>
        <p:spPr/>
        <p:txBody>
          <a:bodyPr/>
          <a:lstStyle/>
          <a:p>
            <a:endParaRPr lang="sv-SE"/>
          </a:p>
        </p:txBody>
      </p:sp>
      <p:sp>
        <p:nvSpPr>
          <p:cNvPr id="14" name="Platshållare för text 13"/>
          <p:cNvSpPr>
            <a:spLocks noGrp="1"/>
          </p:cNvSpPr>
          <p:nvPr>
            <p:ph type="body" sz="quarter" idx="14" hasCustomPrompt="1"/>
          </p:nvPr>
        </p:nvSpPr>
        <p:spPr>
          <a:xfrm>
            <a:off x="307974" y="1879297"/>
            <a:ext cx="4541843" cy="1898294"/>
          </a:xfrm>
        </p:spPr>
        <p:txBody>
          <a:bodyPr wrap="square">
            <a:noAutofit/>
          </a:bodyPr>
          <a:lstStyle>
            <a:lvl1pPr marL="0" indent="0" algn="l" rtl="0">
              <a:spcBef>
                <a:spcPts val="0"/>
              </a:spcBef>
              <a:buNone/>
              <a:defRPr lang="sv-SE" sz="2400" b="0" strike="noStrike" cap="none" baseline="0" smtClean="0">
                <a:solidFill>
                  <a:schemeClr val="tx1"/>
                </a:solidFill>
                <a:latin typeface="+mn-lt"/>
              </a:defRPr>
            </a:lvl1pPr>
          </a:lstStyle>
          <a:p>
            <a:pPr rtl="0"/>
            <a:r>
              <a:rPr lang="sv-SE" sz="2000" baseline="30000" dirty="0" err="1" smtClean="0">
                <a:solidFill>
                  <a:srgbClr val="000000"/>
                </a:solidFill>
                <a:latin typeface="ArialMT"/>
              </a:rPr>
              <a:t>SciLifeLab</a:t>
            </a:r>
            <a:r>
              <a:rPr lang="sv-SE" sz="2000" baseline="30000" dirty="0" smtClean="0">
                <a:solidFill>
                  <a:srgbClr val="000000"/>
                </a:solidFill>
                <a:latin typeface="ArialMT"/>
              </a:rPr>
              <a:t> has </a:t>
            </a:r>
            <a:r>
              <a:rPr lang="sv-SE" sz="2000" baseline="30000" dirty="0" err="1" smtClean="0">
                <a:solidFill>
                  <a:srgbClr val="000000"/>
                </a:solidFill>
                <a:latin typeface="ArialMT"/>
              </a:rPr>
              <a:t>been</a:t>
            </a:r>
            <a:r>
              <a:rPr lang="sv-SE" sz="2000" baseline="30000" dirty="0" smtClean="0">
                <a:solidFill>
                  <a:srgbClr val="000000"/>
                </a:solidFill>
                <a:latin typeface="ArialMT"/>
              </a:rPr>
              <a:t> </a:t>
            </a:r>
            <a:r>
              <a:rPr lang="sv-SE" sz="2000" baseline="30000" dirty="0" err="1" smtClean="0">
                <a:solidFill>
                  <a:srgbClr val="000000"/>
                </a:solidFill>
                <a:latin typeface="ArialMT"/>
              </a:rPr>
              <a:t>created</a:t>
            </a:r>
            <a:r>
              <a:rPr lang="sv-SE" sz="2000" baseline="30000" dirty="0" smtClean="0">
                <a:solidFill>
                  <a:srgbClr val="000000"/>
                </a:solidFill>
                <a:latin typeface="ArialMT"/>
              </a:rPr>
              <a:t> by the </a:t>
            </a:r>
            <a:r>
              <a:rPr lang="sv-SE" sz="2000" baseline="30000" dirty="0" err="1" smtClean="0">
                <a:solidFill>
                  <a:srgbClr val="000000"/>
                </a:solidFill>
                <a:latin typeface="ArialMT"/>
              </a:rPr>
              <a:t>coordinated</a:t>
            </a:r>
            <a:r>
              <a:rPr lang="sv-SE" sz="2000" baseline="30000" dirty="0" smtClean="0">
                <a:solidFill>
                  <a:srgbClr val="000000"/>
                </a:solidFill>
                <a:latin typeface="ArialMT"/>
              </a:rPr>
              <a:t> </a:t>
            </a:r>
            <a:br>
              <a:rPr lang="sv-SE" sz="2000" baseline="30000" dirty="0" smtClean="0">
                <a:solidFill>
                  <a:srgbClr val="000000"/>
                </a:solidFill>
                <a:latin typeface="ArialMT"/>
              </a:rPr>
            </a:br>
            <a:r>
              <a:rPr lang="sv-SE" sz="2000" baseline="30000" dirty="0" err="1" smtClean="0">
                <a:solidFill>
                  <a:srgbClr val="000000"/>
                </a:solidFill>
                <a:latin typeface="ArialMT"/>
              </a:rPr>
              <a:t>effort</a:t>
            </a:r>
            <a:r>
              <a:rPr lang="sv-SE" sz="2000" baseline="30000" dirty="0" smtClean="0">
                <a:solidFill>
                  <a:srgbClr val="000000"/>
                </a:solidFill>
                <a:latin typeface="ArialMT"/>
              </a:rPr>
              <a:t> of </a:t>
            </a:r>
            <a:r>
              <a:rPr lang="sv-SE" sz="2000" baseline="30000" dirty="0" err="1" smtClean="0">
                <a:solidFill>
                  <a:srgbClr val="000000"/>
                </a:solidFill>
                <a:latin typeface="ArialMT"/>
              </a:rPr>
              <a:t>four</a:t>
            </a:r>
            <a:r>
              <a:rPr lang="sv-SE" sz="2000" baseline="30000" dirty="0" smtClean="0">
                <a:solidFill>
                  <a:srgbClr val="000000"/>
                </a:solidFill>
                <a:latin typeface="ArialMT"/>
              </a:rPr>
              <a:t> </a:t>
            </a:r>
            <a:r>
              <a:rPr lang="sv-SE" sz="2000" baseline="30000" dirty="0" err="1" smtClean="0">
                <a:solidFill>
                  <a:srgbClr val="000000"/>
                </a:solidFill>
                <a:latin typeface="ArialMT"/>
              </a:rPr>
              <a:t>universities</a:t>
            </a:r>
            <a:r>
              <a:rPr lang="sv-SE" sz="2000" baseline="30000" dirty="0" smtClean="0">
                <a:solidFill>
                  <a:srgbClr val="000000"/>
                </a:solidFill>
                <a:latin typeface="ArialMT"/>
              </a:rPr>
              <a:t> in Stockholm and Uppsala: Stockholm University, the Karolinska Institutet, KTH Royal </a:t>
            </a:r>
            <a:r>
              <a:rPr lang="sv-SE" sz="2000" baseline="30000" dirty="0" err="1" smtClean="0">
                <a:solidFill>
                  <a:srgbClr val="000000"/>
                </a:solidFill>
                <a:latin typeface="ArialMT"/>
              </a:rPr>
              <a:t>Institute</a:t>
            </a:r>
            <a:r>
              <a:rPr lang="sv-SE" sz="2000" baseline="30000" dirty="0" smtClean="0">
                <a:solidFill>
                  <a:srgbClr val="000000"/>
                </a:solidFill>
                <a:latin typeface="ArialMT"/>
              </a:rPr>
              <a:t> of Technology and Uppsala University.</a:t>
            </a:r>
          </a:p>
        </p:txBody>
      </p:sp>
      <p:pic>
        <p:nvPicPr>
          <p:cNvPr id="8" name="Bildobjekt 7" descr="universitet_logotyper_liggande.png"/>
          <p:cNvPicPr>
            <a:picLocks noChangeAspect="1"/>
          </p:cNvPicPr>
          <p:nvPr userDrawn="1"/>
        </p:nvPicPr>
        <p:blipFill>
          <a:blip r:embed="rId2"/>
          <a:stretch>
            <a:fillRect/>
          </a:stretch>
        </p:blipFill>
        <p:spPr>
          <a:xfrm>
            <a:off x="5651485" y="332810"/>
            <a:ext cx="3222111" cy="61625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307885" y="202060"/>
            <a:ext cx="6212889" cy="1193114"/>
          </a:xfrm>
          <a:prstGeom prst="rect">
            <a:avLst/>
          </a:prstGeom>
        </p:spPr>
        <p:txBody>
          <a:bodyPr vert="horz" lIns="0" tIns="0" rIns="0" bIns="0"/>
          <a:lstStyle>
            <a:lvl1pPr marL="0" indent="0">
              <a:spcBef>
                <a:spcPts val="0"/>
              </a:spcBef>
              <a:buNone/>
              <a:defRPr sz="3200" b="1"/>
            </a:lvl1pPr>
          </a:lstStyle>
          <a:p>
            <a:pPr lvl="0"/>
            <a:r>
              <a:rPr lang="sv-SE" dirty="0" smtClean="0"/>
              <a:t>Klicka här för att ändra format på bakgrundstexten</a:t>
            </a:r>
          </a:p>
        </p:txBody>
      </p:sp>
      <p:sp>
        <p:nvSpPr>
          <p:cNvPr id="12" name="Platshållare för text 11"/>
          <p:cNvSpPr>
            <a:spLocks noGrp="1"/>
          </p:cNvSpPr>
          <p:nvPr>
            <p:ph type="body" sz="quarter" idx="14"/>
          </p:nvPr>
        </p:nvSpPr>
        <p:spPr>
          <a:xfrm>
            <a:off x="307975" y="1808163"/>
            <a:ext cx="6213475" cy="2520950"/>
          </a:xfrm>
          <a:prstGeom prst="rect">
            <a:avLst/>
          </a:prstGeom>
        </p:spPr>
        <p:txBody>
          <a:bodyPr vert="horz" lIns="0" tIns="0" rIns="0" bIns="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07886" y="207284"/>
            <a:ext cx="6245313" cy="572089"/>
          </a:xfrm>
          <a:prstGeom prst="rect">
            <a:avLst/>
          </a:prstGeom>
          <a:ln>
            <a:noFill/>
          </a:ln>
        </p:spPr>
        <p:txBody>
          <a:bodyPr vert="horz" lIns="0" tIns="0" rIns="0" bIns="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07886" y="1173870"/>
            <a:ext cx="8543861" cy="4952293"/>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07886" y="6356350"/>
            <a:ext cx="2282914"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5912A5B3-F70C-C041-8E9F-31DE6412BBEC}" type="datetime1">
              <a:rPr lang="sv-SE" smtClean="0"/>
              <a:pPr/>
              <a:t>2016-11-27</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6553199" y="6356350"/>
            <a:ext cx="2298547"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97DED537-10C4-8C40-8E87-51060FF45365}" type="slidenum">
              <a:rPr lang="sv-SE" smtClean="0"/>
              <a:pPr/>
              <a:t>‹Nr.›</a:t>
            </a:fld>
            <a:endParaRPr lang="sv-SE" dirty="0"/>
          </a:p>
        </p:txBody>
      </p:sp>
      <p:cxnSp>
        <p:nvCxnSpPr>
          <p:cNvPr id="11" name="Rak 10"/>
          <p:cNvCxnSpPr/>
          <p:nvPr userDrawn="1"/>
        </p:nvCxnSpPr>
        <p:spPr>
          <a:xfrm>
            <a:off x="307886" y="974117"/>
            <a:ext cx="854386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objekt 11" descr="SciLifeLab_logotyp_green.png"/>
          <p:cNvPicPr>
            <a:picLocks noChangeAspect="1"/>
          </p:cNvPicPr>
          <p:nvPr userDrawn="1"/>
        </p:nvPicPr>
        <p:blipFill>
          <a:blip r:embed="rId6"/>
          <a:stretch>
            <a:fillRect/>
          </a:stretch>
        </p:blipFill>
        <p:spPr>
          <a:xfrm>
            <a:off x="7052532" y="233737"/>
            <a:ext cx="1799214" cy="5814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457200" rtl="0" eaLnBrk="1" latinLnBrk="0" hangingPunct="1">
        <a:spcBef>
          <a:spcPct val="0"/>
        </a:spcBef>
        <a:buNone/>
        <a:defRPr sz="28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pattern_start.png"/>
          <p:cNvPicPr>
            <a:picLocks noChangeAspect="1"/>
          </p:cNvPicPr>
          <p:nvPr userDrawn="1"/>
        </p:nvPicPr>
        <p:blipFill>
          <a:blip r:embed="rId4"/>
          <a:stretch>
            <a:fillRect/>
          </a:stretch>
        </p:blipFill>
        <p:spPr>
          <a:xfrm>
            <a:off x="0" y="2835062"/>
            <a:ext cx="9144000" cy="4022938"/>
          </a:xfrm>
          <a:prstGeom prst="rect">
            <a:avLst/>
          </a:prstGeom>
        </p:spPr>
      </p:pic>
      <p:sp>
        <p:nvSpPr>
          <p:cNvPr id="2" name="Platshållare för rubrik 1"/>
          <p:cNvSpPr>
            <a:spLocks noGrp="1"/>
          </p:cNvSpPr>
          <p:nvPr>
            <p:ph type="title"/>
          </p:nvPr>
        </p:nvSpPr>
        <p:spPr>
          <a:xfrm>
            <a:off x="307885" y="1785007"/>
            <a:ext cx="6773513" cy="1204610"/>
          </a:xfrm>
          <a:prstGeom prst="rect">
            <a:avLst/>
          </a:prstGeom>
          <a:ln>
            <a:noFill/>
          </a:ln>
        </p:spPr>
        <p:txBody>
          <a:bodyPr vert="horz" lIns="0" tIns="0" rIns="0" bIns="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07887" y="2989617"/>
            <a:ext cx="6773512" cy="2990533"/>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07886" y="6356350"/>
            <a:ext cx="2282914"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87D81263-415E-F842-A2D0-D498F08AEC56}" type="datetime1">
              <a:rPr lang="sv-SE" smtClean="0"/>
              <a:pPr/>
              <a:t>2016-11-27</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sv-SE" dirty="0"/>
          </a:p>
        </p:txBody>
      </p:sp>
      <p:cxnSp>
        <p:nvCxnSpPr>
          <p:cNvPr id="8" name="Rak 7"/>
          <p:cNvCxnSpPr/>
          <p:nvPr userDrawn="1"/>
        </p:nvCxnSpPr>
        <p:spPr>
          <a:xfrm>
            <a:off x="307886" y="1649586"/>
            <a:ext cx="854386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Bildobjekt 8" descr="SciLifeLab_logotyp_green.png"/>
          <p:cNvPicPr>
            <a:picLocks noChangeAspect="1"/>
          </p:cNvPicPr>
          <p:nvPr userDrawn="1"/>
        </p:nvPicPr>
        <p:blipFill>
          <a:blip r:embed="rId5"/>
          <a:stretch>
            <a:fillRect/>
          </a:stretch>
        </p:blipFill>
        <p:spPr>
          <a:xfrm>
            <a:off x="307887" y="358772"/>
            <a:ext cx="3152812" cy="1018840"/>
          </a:xfrm>
          <a:prstGeom prst="rect">
            <a:avLst/>
          </a:prstGeom>
        </p:spPr>
      </p:pic>
      <p:sp>
        <p:nvSpPr>
          <p:cNvPr id="12" name="textruta 11"/>
          <p:cNvSpPr txBox="1"/>
          <p:nvPr userDrawn="1"/>
        </p:nvSpPr>
        <p:spPr>
          <a:xfrm>
            <a:off x="5695907" y="413741"/>
            <a:ext cx="2703632" cy="369332"/>
          </a:xfrm>
          <a:prstGeom prst="rect">
            <a:avLst/>
          </a:prstGeom>
          <a:noFill/>
        </p:spPr>
        <p:txBody>
          <a:bodyPr wrap="square" rtlCol="0">
            <a:spAutoFit/>
          </a:bodyPr>
          <a:lstStyle/>
          <a:p>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Lst>
  <p:hf hdr="0" ftr="0" dt="0"/>
  <p:txStyles>
    <p:titleStyle>
      <a:lvl1pPr algn="l" defTabSz="457200" rtl="0" eaLnBrk="1" latinLnBrk="0" hangingPunct="1">
        <a:spcBef>
          <a:spcPct val="0"/>
        </a:spcBef>
        <a:buNone/>
        <a:defRPr sz="32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userDrawn="1"/>
        </p:nvSpPr>
        <p:spPr>
          <a:xfrm>
            <a:off x="0" y="-38266"/>
            <a:ext cx="9144000" cy="6896265"/>
          </a:xfrm>
          <a:prstGeom prst="rect">
            <a:avLst/>
          </a:prstGeom>
          <a:solidFill>
            <a:srgbClr val="88C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8" name="Rak 7"/>
          <p:cNvCxnSpPr/>
          <p:nvPr userDrawn="1"/>
        </p:nvCxnSpPr>
        <p:spPr>
          <a:xfrm>
            <a:off x="307886" y="1521741"/>
            <a:ext cx="8543861"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ruta 11"/>
          <p:cNvSpPr txBox="1"/>
          <p:nvPr userDrawn="1"/>
        </p:nvSpPr>
        <p:spPr>
          <a:xfrm>
            <a:off x="5695907" y="413741"/>
            <a:ext cx="2703632" cy="369332"/>
          </a:xfrm>
          <a:prstGeom prst="rect">
            <a:avLst/>
          </a:prstGeom>
          <a:noFill/>
        </p:spPr>
        <p:txBody>
          <a:bodyPr wrap="square" rtlCol="0">
            <a:spAutoFit/>
          </a:bodyPr>
          <a:lstStyle/>
          <a:p>
            <a:endParaRPr lang="sv-SE" dirty="0"/>
          </a:p>
        </p:txBody>
      </p:sp>
      <p:pic>
        <p:nvPicPr>
          <p:cNvPr id="17" name="Bildobjekt 16" descr="SciLifeLab_logotyp_white.png"/>
          <p:cNvPicPr>
            <a:picLocks noChangeAspect="1"/>
          </p:cNvPicPr>
          <p:nvPr userDrawn="1"/>
        </p:nvPicPr>
        <p:blipFill>
          <a:blip r:embed="rId3"/>
          <a:stretch>
            <a:fillRect/>
          </a:stretch>
        </p:blipFill>
        <p:spPr>
          <a:xfrm>
            <a:off x="7052531" y="233737"/>
            <a:ext cx="1799215" cy="581421"/>
          </a:xfrm>
          <a:prstGeom prst="rect">
            <a:avLst/>
          </a:prstGeom>
        </p:spPr>
      </p:pic>
      <p:pic>
        <p:nvPicPr>
          <p:cNvPr id="19" name="Bildobjekt 18" descr="pattern_DNA.png"/>
          <p:cNvPicPr>
            <a:picLocks noChangeAspect="1"/>
          </p:cNvPicPr>
          <p:nvPr userDrawn="1"/>
        </p:nvPicPr>
        <p:blipFill>
          <a:blip r:embed="rId4"/>
          <a:srcRect l="16309" r="52907" b="38300"/>
          <a:stretch>
            <a:fillRect/>
          </a:stretch>
        </p:blipFill>
        <p:spPr>
          <a:xfrm>
            <a:off x="0" y="2262966"/>
            <a:ext cx="9144000" cy="459503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57200" rtl="0" eaLnBrk="1" latinLnBrk="0" hangingPunct="1">
        <a:spcBef>
          <a:spcPct val="0"/>
        </a:spcBef>
        <a:buNone/>
        <a:defRPr sz="32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www.scilifelab.se/education/seminars/the-svedberg/" TargetMode="External"/><Relationship Id="rId4" Type="http://schemas.openxmlformats.org/officeDocument/2006/relationships/hyperlink" Target="https://www.scilifelab.se/education/seminars-and-symposia/"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Science for Life </a:t>
            </a:r>
            <a:r>
              <a:rPr lang="sv-SE" dirty="0" err="1" smtClean="0"/>
              <a:t>Laboratory</a:t>
            </a:r>
            <a:endParaRPr lang="sv-SE" dirty="0"/>
          </a:p>
        </p:txBody>
      </p:sp>
      <p:sp>
        <p:nvSpPr>
          <p:cNvPr id="9" name="Platshållare för text 8"/>
          <p:cNvSpPr>
            <a:spLocks noGrp="1"/>
          </p:cNvSpPr>
          <p:nvPr>
            <p:ph type="body" sz="quarter" idx="14"/>
          </p:nvPr>
        </p:nvSpPr>
        <p:spPr>
          <a:xfrm>
            <a:off x="307975" y="1890144"/>
            <a:ext cx="6773863" cy="2376488"/>
          </a:xfrm>
        </p:spPr>
        <p:txBody>
          <a:bodyPr/>
          <a:lstStyle/>
          <a:p>
            <a:pPr marL="0" indent="0">
              <a:buNone/>
            </a:pPr>
            <a:r>
              <a:rPr lang="sv-SE" b="1" dirty="0" smtClean="0"/>
              <a:t>Elina Staaf</a:t>
            </a:r>
          </a:p>
          <a:p>
            <a:pPr marL="0" indent="0">
              <a:buNone/>
            </a:pPr>
            <a:r>
              <a:rPr lang="sv-SE" dirty="0" smtClean="0"/>
              <a:t>Project </a:t>
            </a:r>
            <a:r>
              <a:rPr lang="sv-SE" dirty="0" err="1" smtClean="0"/>
              <a:t>Coordinator</a:t>
            </a:r>
            <a:endParaRPr lang="sv-SE" dirty="0"/>
          </a:p>
          <a:p>
            <a:pPr marL="0" indent="0">
              <a:buNone/>
            </a:pPr>
            <a:endParaRPr lang="sv-SE" dirty="0"/>
          </a:p>
          <a:p>
            <a:pPr marL="0" indent="0">
              <a:buNone/>
            </a:pP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86" y="359681"/>
            <a:ext cx="6245313" cy="572089"/>
          </a:xfrm>
        </p:spPr>
        <p:txBody>
          <a:bodyPr/>
          <a:lstStyle/>
          <a:p>
            <a:r>
              <a:rPr lang="en-US" dirty="0" smtClean="0"/>
              <a:t>Nodes and sites</a:t>
            </a:r>
            <a:endParaRPr lang="en-US" dirty="0"/>
          </a:p>
        </p:txBody>
      </p:sp>
      <p:sp>
        <p:nvSpPr>
          <p:cNvPr id="3" name="Content Placeholder 2"/>
          <p:cNvSpPr>
            <a:spLocks noGrp="1"/>
          </p:cNvSpPr>
          <p:nvPr>
            <p:ph sz="half" idx="1"/>
          </p:nvPr>
        </p:nvSpPr>
        <p:spPr/>
        <p:txBody>
          <a:bodyPr/>
          <a:lstStyle/>
          <a:p>
            <a:endParaRPr lang="en-US" dirty="0"/>
          </a:p>
        </p:txBody>
      </p:sp>
      <p:sp>
        <p:nvSpPr>
          <p:cNvPr id="5" name="Slide Number Placeholder 4"/>
          <p:cNvSpPr>
            <a:spLocks noGrp="1"/>
          </p:cNvSpPr>
          <p:nvPr>
            <p:ph type="sldNum" sz="quarter" idx="12"/>
          </p:nvPr>
        </p:nvSpPr>
        <p:spPr/>
        <p:txBody>
          <a:bodyPr/>
          <a:lstStyle/>
          <a:p>
            <a:fld id="{97DED537-10C4-8C40-8E87-51060FF45365}" type="slidenum">
              <a:rPr lang="sv-SE" smtClean="0"/>
              <a:pPr/>
              <a:t>10</a:t>
            </a:fld>
            <a:endParaRPr lang="sv-SE"/>
          </a:p>
        </p:txBody>
      </p:sp>
      <p:pic>
        <p:nvPicPr>
          <p:cNvPr id="11" name="Content Placeholder 10" descr="Sverige.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341748" y="1231602"/>
            <a:ext cx="4038600" cy="4894561"/>
          </a:xfrm>
        </p:spPr>
      </p:pic>
      <p:sp>
        <p:nvSpPr>
          <p:cNvPr id="12" name="Oval 11"/>
          <p:cNvSpPr/>
          <p:nvPr/>
        </p:nvSpPr>
        <p:spPr>
          <a:xfrm flipV="1">
            <a:off x="2554490" y="4602528"/>
            <a:ext cx="137672" cy="137672"/>
          </a:xfrm>
          <a:prstGeom prst="ellipse">
            <a:avLst/>
          </a:prstGeom>
          <a:ln w="28575" cmpd="sng">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flipV="1">
            <a:off x="2535440" y="4433106"/>
            <a:ext cx="137672" cy="137672"/>
          </a:xfrm>
          <a:prstGeom prst="ellipse">
            <a:avLst/>
          </a:prstGeom>
          <a:ln w="28575" cmpd="sng">
            <a:solidFill>
              <a:srgbClr val="98480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Oval 13"/>
          <p:cNvSpPr/>
          <p:nvPr/>
        </p:nvSpPr>
        <p:spPr>
          <a:xfrm flipV="1">
            <a:off x="2173490" y="4845856"/>
            <a:ext cx="137672" cy="1376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Oval 14"/>
          <p:cNvSpPr/>
          <p:nvPr/>
        </p:nvSpPr>
        <p:spPr>
          <a:xfrm flipV="1">
            <a:off x="1716290" y="5703106"/>
            <a:ext cx="137672" cy="1376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 name="Oval 15"/>
          <p:cNvSpPr/>
          <p:nvPr/>
        </p:nvSpPr>
        <p:spPr>
          <a:xfrm flipV="1">
            <a:off x="1553218" y="5052156"/>
            <a:ext cx="137672" cy="1376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Oval 16"/>
          <p:cNvSpPr/>
          <p:nvPr/>
        </p:nvSpPr>
        <p:spPr>
          <a:xfrm flipV="1">
            <a:off x="2734318" y="3115406"/>
            <a:ext cx="137672" cy="1376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extBox 17"/>
          <p:cNvSpPr txBox="1"/>
          <p:nvPr/>
        </p:nvSpPr>
        <p:spPr>
          <a:xfrm>
            <a:off x="2772418" y="3236767"/>
            <a:ext cx="663576" cy="307777"/>
          </a:xfrm>
          <a:prstGeom prst="rect">
            <a:avLst/>
          </a:prstGeom>
          <a:noFill/>
        </p:spPr>
        <p:txBody>
          <a:bodyPr wrap="none" rtlCol="0">
            <a:spAutoFit/>
          </a:bodyPr>
          <a:lstStyle/>
          <a:p>
            <a:r>
              <a:rPr lang="en-US" sz="1400" dirty="0" err="1">
                <a:solidFill>
                  <a:srgbClr val="FFFFFF"/>
                </a:solidFill>
              </a:rPr>
              <a:t>Umeå</a:t>
            </a:r>
            <a:endParaRPr lang="en-US" sz="1400" dirty="0">
              <a:solidFill>
                <a:srgbClr val="FFFFFF"/>
              </a:solidFill>
            </a:endParaRPr>
          </a:p>
        </p:txBody>
      </p:sp>
      <p:sp>
        <p:nvSpPr>
          <p:cNvPr id="19" name="TextBox 18"/>
          <p:cNvSpPr txBox="1"/>
          <p:nvPr/>
        </p:nvSpPr>
        <p:spPr>
          <a:xfrm>
            <a:off x="1102597" y="5627051"/>
            <a:ext cx="584064" cy="307777"/>
          </a:xfrm>
          <a:prstGeom prst="rect">
            <a:avLst/>
          </a:prstGeom>
          <a:noFill/>
        </p:spPr>
        <p:txBody>
          <a:bodyPr wrap="none" rtlCol="0">
            <a:spAutoFit/>
          </a:bodyPr>
          <a:lstStyle/>
          <a:p>
            <a:r>
              <a:rPr lang="en-US" sz="1400" dirty="0" smtClean="0">
                <a:solidFill>
                  <a:srgbClr val="FFFFFF"/>
                </a:solidFill>
              </a:rPr>
              <a:t>Lund</a:t>
            </a:r>
            <a:endParaRPr lang="en-US" sz="1400" dirty="0">
              <a:solidFill>
                <a:srgbClr val="FFFFFF"/>
              </a:solidFill>
            </a:endParaRPr>
          </a:p>
        </p:txBody>
      </p:sp>
      <p:sp>
        <p:nvSpPr>
          <p:cNvPr id="20" name="TextBox 19"/>
          <p:cNvSpPr txBox="1"/>
          <p:nvPr/>
        </p:nvSpPr>
        <p:spPr>
          <a:xfrm>
            <a:off x="544412" y="5007851"/>
            <a:ext cx="933231" cy="307777"/>
          </a:xfrm>
          <a:prstGeom prst="rect">
            <a:avLst/>
          </a:prstGeom>
          <a:noFill/>
        </p:spPr>
        <p:txBody>
          <a:bodyPr wrap="none" rtlCol="0">
            <a:spAutoFit/>
          </a:bodyPr>
          <a:lstStyle/>
          <a:p>
            <a:r>
              <a:rPr lang="en-US" sz="1400" dirty="0" err="1" smtClean="0">
                <a:solidFill>
                  <a:srgbClr val="FFFFFF"/>
                </a:solidFill>
              </a:rPr>
              <a:t>Göteborg</a:t>
            </a:r>
            <a:endParaRPr lang="en-US" sz="1400" dirty="0">
              <a:solidFill>
                <a:srgbClr val="FFFFFF"/>
              </a:solidFill>
            </a:endParaRPr>
          </a:p>
        </p:txBody>
      </p:sp>
      <p:cxnSp>
        <p:nvCxnSpPr>
          <p:cNvPr id="23" name="Straight Connector 22"/>
          <p:cNvCxnSpPr/>
          <p:nvPr/>
        </p:nvCxnSpPr>
        <p:spPr>
          <a:xfrm flipV="1">
            <a:off x="2692162" y="2400300"/>
            <a:ext cx="2743438" cy="2064556"/>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V="1">
            <a:off x="2754383" y="4602528"/>
            <a:ext cx="2681217" cy="78228"/>
          </a:xfrm>
          <a:prstGeom prst="line">
            <a:avLst/>
          </a:prstGeom>
        </p:spPr>
        <p:style>
          <a:lnRef idx="1">
            <a:schemeClr val="accent3"/>
          </a:lnRef>
          <a:fillRef idx="0">
            <a:schemeClr val="accent3"/>
          </a:fillRef>
          <a:effectRef idx="0">
            <a:schemeClr val="accent3"/>
          </a:effectRef>
          <a:fontRef idx="minor">
            <a:schemeClr val="tx1"/>
          </a:fontRef>
        </p:style>
      </p:cxnSp>
      <p:pic>
        <p:nvPicPr>
          <p:cNvPr id="33" name="Picture 32" descr="_U4A733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0453" y="1568450"/>
            <a:ext cx="2756391" cy="1837594"/>
          </a:xfrm>
          <a:prstGeom prst="rect">
            <a:avLst/>
          </a:prstGeom>
        </p:spPr>
      </p:pic>
      <p:pic>
        <p:nvPicPr>
          <p:cNvPr id="34" name="Picture 33" descr="DSC02482.JPG"/>
          <p:cNvPicPr>
            <a:picLocks noChangeAspect="1"/>
          </p:cNvPicPr>
          <p:nvPr/>
        </p:nvPicPr>
        <p:blipFill rotWithShape="1">
          <a:blip r:embed="rId5" cstate="screen">
            <a:extLst>
              <a:ext uri="{28A0092B-C50C-407E-A947-70E740481C1C}">
                <a14:useLocalDpi xmlns:a14="http://schemas.microsoft.com/office/drawing/2010/main"/>
              </a:ext>
            </a:extLst>
          </a:blip>
          <a:srcRect t="-5750"/>
          <a:stretch/>
        </p:blipFill>
        <p:spPr>
          <a:xfrm>
            <a:off x="5520453" y="3899479"/>
            <a:ext cx="2756391" cy="1947392"/>
          </a:xfrm>
          <a:prstGeom prst="rect">
            <a:avLst/>
          </a:prstGeom>
        </p:spPr>
      </p:pic>
      <p:sp>
        <p:nvSpPr>
          <p:cNvPr id="31" name="TextBox 30"/>
          <p:cNvSpPr txBox="1"/>
          <p:nvPr/>
        </p:nvSpPr>
        <p:spPr>
          <a:xfrm>
            <a:off x="5437903" y="3691692"/>
            <a:ext cx="2209797" cy="307777"/>
          </a:xfrm>
          <a:prstGeom prst="rect">
            <a:avLst/>
          </a:prstGeom>
          <a:noFill/>
        </p:spPr>
        <p:txBody>
          <a:bodyPr wrap="none" rtlCol="0">
            <a:spAutoFit/>
          </a:bodyPr>
          <a:lstStyle/>
          <a:p>
            <a:r>
              <a:rPr lang="en-US" sz="1400" b="1" dirty="0" smtClean="0">
                <a:solidFill>
                  <a:schemeClr val="tx2"/>
                </a:solidFill>
              </a:rPr>
              <a:t>Stockholm node</a:t>
            </a:r>
            <a:r>
              <a:rPr lang="en-US" sz="1400" dirty="0" smtClean="0">
                <a:solidFill>
                  <a:schemeClr val="tx2"/>
                </a:solidFill>
              </a:rPr>
              <a:t> (</a:t>
            </a:r>
            <a:r>
              <a:rPr lang="en-US" sz="1400" dirty="0" err="1" smtClean="0">
                <a:solidFill>
                  <a:schemeClr val="tx2"/>
                </a:solidFill>
              </a:rPr>
              <a:t>Solna</a:t>
            </a:r>
            <a:r>
              <a:rPr lang="en-US" sz="1400" dirty="0" smtClean="0">
                <a:solidFill>
                  <a:schemeClr val="tx2"/>
                </a:solidFill>
              </a:rPr>
              <a:t>)</a:t>
            </a:r>
            <a:endParaRPr lang="en-US" sz="1400" dirty="0">
              <a:solidFill>
                <a:schemeClr val="tx2"/>
              </a:solidFill>
            </a:endParaRPr>
          </a:p>
        </p:txBody>
      </p:sp>
      <p:sp>
        <p:nvSpPr>
          <p:cNvPr id="30" name="TextBox 29"/>
          <p:cNvSpPr txBox="1"/>
          <p:nvPr/>
        </p:nvSpPr>
        <p:spPr>
          <a:xfrm>
            <a:off x="5435600" y="1249621"/>
            <a:ext cx="1364476" cy="307777"/>
          </a:xfrm>
          <a:prstGeom prst="rect">
            <a:avLst/>
          </a:prstGeom>
          <a:noFill/>
        </p:spPr>
        <p:txBody>
          <a:bodyPr wrap="none" rtlCol="0">
            <a:spAutoFit/>
          </a:bodyPr>
          <a:lstStyle/>
          <a:p>
            <a:r>
              <a:rPr lang="en-US" sz="1400" b="1" dirty="0" smtClean="0">
                <a:solidFill>
                  <a:srgbClr val="000000"/>
                </a:solidFill>
              </a:rPr>
              <a:t>Uppsala node</a:t>
            </a:r>
            <a:endParaRPr lang="en-US" sz="1400" b="1" dirty="0">
              <a:solidFill>
                <a:srgbClr val="000000"/>
              </a:solidFill>
            </a:endParaRPr>
          </a:p>
        </p:txBody>
      </p:sp>
      <p:sp>
        <p:nvSpPr>
          <p:cNvPr id="42" name="Rectangle 41"/>
          <p:cNvSpPr/>
          <p:nvPr/>
        </p:nvSpPr>
        <p:spPr>
          <a:xfrm>
            <a:off x="2584212" y="4847606"/>
            <a:ext cx="76200" cy="2984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p:cNvSpPr txBox="1"/>
          <p:nvPr/>
        </p:nvSpPr>
        <p:spPr>
          <a:xfrm>
            <a:off x="2400138" y="4820983"/>
            <a:ext cx="953306" cy="307777"/>
          </a:xfrm>
          <a:prstGeom prst="rect">
            <a:avLst/>
          </a:prstGeom>
          <a:noFill/>
        </p:spPr>
        <p:txBody>
          <a:bodyPr wrap="none" rtlCol="0">
            <a:spAutoFit/>
          </a:bodyPr>
          <a:lstStyle/>
          <a:p>
            <a:r>
              <a:rPr lang="en-US" sz="1400" dirty="0" smtClean="0">
                <a:solidFill>
                  <a:srgbClr val="FFFFFF"/>
                </a:solidFill>
              </a:rPr>
              <a:t>Linköping</a:t>
            </a:r>
            <a:endParaRPr lang="en-US" sz="1400" dirty="0">
              <a:solidFill>
                <a:srgbClr val="FFFFFF"/>
              </a:solidFill>
            </a:endParaRPr>
          </a:p>
        </p:txBody>
      </p:sp>
    </p:spTree>
    <p:extLst>
      <p:ext uri="{BB962C8B-B14F-4D97-AF65-F5344CB8AC3E}">
        <p14:creationId xmlns:p14="http://schemas.microsoft.com/office/powerpoint/2010/main" val="306017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85" y="376614"/>
            <a:ext cx="8543861" cy="635149"/>
          </a:xfrm>
        </p:spPr>
        <p:txBody>
          <a:bodyPr/>
          <a:lstStyle/>
          <a:p>
            <a:r>
              <a:rPr lang="en-US" dirty="0"/>
              <a:t>P</a:t>
            </a:r>
            <a:r>
              <a:rPr lang="en-US" dirty="0" smtClean="0"/>
              <a:t>latforms </a:t>
            </a:r>
            <a:r>
              <a:rPr lang="en-US" dirty="0"/>
              <a:t>and facilities</a:t>
            </a:r>
          </a:p>
        </p:txBody>
      </p:sp>
      <p:sp>
        <p:nvSpPr>
          <p:cNvPr id="4" name="Slide Number Placeholder 3"/>
          <p:cNvSpPr>
            <a:spLocks noGrp="1"/>
          </p:cNvSpPr>
          <p:nvPr>
            <p:ph type="sldNum" sz="quarter" idx="12"/>
          </p:nvPr>
        </p:nvSpPr>
        <p:spPr/>
        <p:txBody>
          <a:bodyPr/>
          <a:lstStyle/>
          <a:p>
            <a:fld id="{97DED537-10C4-8C40-8E87-51060FF45365}" type="slidenum">
              <a:rPr lang="sv-SE" smtClean="0"/>
              <a:pPr/>
              <a:t>11</a:t>
            </a:fld>
            <a:endParaRPr lang="sv-SE"/>
          </a:p>
        </p:txBody>
      </p:sp>
      <p:pic>
        <p:nvPicPr>
          <p:cNvPr id="3" name="Picture 2" descr="Screen Shot 2016-08-25 at 2.3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3" y="1020464"/>
            <a:ext cx="6974405" cy="5837536"/>
          </a:xfrm>
          <a:prstGeom prst="rect">
            <a:avLst/>
          </a:prstGeom>
        </p:spPr>
      </p:pic>
      <p:sp>
        <p:nvSpPr>
          <p:cNvPr id="9" name="Rectangle 4"/>
          <p:cNvSpPr/>
          <p:nvPr/>
        </p:nvSpPr>
        <p:spPr>
          <a:xfrm>
            <a:off x="3535694" y="3169995"/>
            <a:ext cx="2092041" cy="1138769"/>
          </a:xfrm>
          <a:prstGeom prst="rect">
            <a:avLst/>
          </a:prstGeom>
          <a:noFill/>
          <a:ln w="28575" cmpd="sng">
            <a:solidFill>
              <a:srgbClr val="E589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ctangle 4"/>
          <p:cNvSpPr/>
          <p:nvPr/>
        </p:nvSpPr>
        <p:spPr>
          <a:xfrm>
            <a:off x="1122221" y="3696467"/>
            <a:ext cx="2175161" cy="612297"/>
          </a:xfrm>
          <a:prstGeom prst="rect">
            <a:avLst/>
          </a:prstGeom>
          <a:noFill/>
          <a:ln w="28575" cmpd="sng">
            <a:solidFill>
              <a:srgbClr val="E589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ctangle 4"/>
          <p:cNvSpPr/>
          <p:nvPr/>
        </p:nvSpPr>
        <p:spPr>
          <a:xfrm>
            <a:off x="3535694" y="2657377"/>
            <a:ext cx="2092041" cy="390624"/>
          </a:xfrm>
          <a:prstGeom prst="rect">
            <a:avLst/>
          </a:prstGeom>
          <a:noFill/>
          <a:ln w="28575" cmpd="sng">
            <a:solidFill>
              <a:srgbClr val="E589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4"/>
          <p:cNvSpPr/>
          <p:nvPr/>
        </p:nvSpPr>
        <p:spPr>
          <a:xfrm>
            <a:off x="5866048" y="4002615"/>
            <a:ext cx="1975626" cy="791058"/>
          </a:xfrm>
          <a:prstGeom prst="rect">
            <a:avLst/>
          </a:prstGeom>
          <a:noFill/>
          <a:ln w="28575" cmpd="sng">
            <a:solidFill>
              <a:srgbClr val="E589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1065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Mission</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12</a:t>
            </a:fld>
            <a:endParaRPr lang="sv-SE"/>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0096" y="3043135"/>
            <a:ext cx="1907561" cy="1553181"/>
          </a:xfrm>
          <a:prstGeom prst="rect">
            <a:avLst/>
          </a:prstGeom>
          <a:ln w="19050">
            <a:noFill/>
          </a:ln>
          <a:effectLst>
            <a:outerShdw blurRad="63500" dist="76200" dir="2700000" algn="tl" rotWithShape="0">
              <a:prstClr val="black">
                <a:alpha val="40000"/>
              </a:prstClr>
            </a:outerShdw>
          </a:effec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206" y="3043134"/>
            <a:ext cx="1803975" cy="15980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9977" y="1042800"/>
            <a:ext cx="1907561" cy="17238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207" y="4766234"/>
            <a:ext cx="1607541" cy="1967853"/>
          </a:xfrm>
          <a:prstGeom prst="rect">
            <a:avLst/>
          </a:prstGeom>
          <a:ln w="19050">
            <a:noFill/>
          </a:ln>
          <a:effectLst>
            <a:outerShdw blurRad="63500" dist="76200" dir="2700000" algn="tl" rotWithShape="0">
              <a:prstClr val="black">
                <a:alpha val="40000"/>
              </a:prstClr>
            </a:outerShdw>
          </a:effectLst>
        </p:spPr>
      </p:pic>
      <p:pic>
        <p:nvPicPr>
          <p:cNvPr id="10" name="Content Placeholder 6" descr="LCBKI 2.t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4207" y="1061372"/>
            <a:ext cx="1474708" cy="1787265"/>
          </a:xfrm>
          <a:prstGeom prst="rect">
            <a:avLst/>
          </a:prstGeom>
          <a:effectLst>
            <a:outerShdw blurRad="50800" dist="38100" dir="2700000" algn="tl" rotWithShape="0">
              <a:prstClr val="black">
                <a:alpha val="40000"/>
              </a:prstClr>
            </a:outerShdw>
          </a:effectLst>
        </p:spPr>
      </p:pic>
      <p:pic>
        <p:nvPicPr>
          <p:cNvPr id="11" name="Content Placeholder 6" descr="NGI Stockholm (Applications).ti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384832" y="4870823"/>
            <a:ext cx="1537417" cy="1863264"/>
          </a:xfrm>
          <a:prstGeom prst="rect">
            <a:avLst/>
          </a:prstGeom>
          <a:effectLst>
            <a:outerShdw blurRad="50800" dist="38100" dir="2700000" algn="tl" rotWithShape="0">
              <a:prstClr val="black">
                <a:alpha val="40000"/>
              </a:prstClr>
            </a:outerShdw>
          </a:effectLst>
        </p:spPr>
      </p:pic>
      <p:sp>
        <p:nvSpPr>
          <p:cNvPr id="13" name="Rectangle 12"/>
          <p:cNvSpPr/>
          <p:nvPr/>
        </p:nvSpPr>
        <p:spPr>
          <a:xfrm>
            <a:off x="4185877" y="843110"/>
            <a:ext cx="5077201" cy="8638253"/>
          </a:xfrm>
          <a:prstGeom prst="rect">
            <a:avLst/>
          </a:prstGeom>
        </p:spPr>
        <p:txBody>
          <a:bodyPr wrap="square" lIns="91436" tIns="45716" rIns="91436" bIns="45716">
            <a:spAutoFit/>
          </a:bodyPr>
          <a:lstStyle/>
          <a:p>
            <a:pPr>
              <a:lnSpc>
                <a:spcPct val="140000"/>
              </a:lnSpc>
              <a:defRPr/>
            </a:pPr>
            <a:r>
              <a:rPr lang="en-US" sz="2000" b="1" dirty="0">
                <a:solidFill>
                  <a:schemeClr val="bg1">
                    <a:lumMod val="85000"/>
                  </a:schemeClr>
                </a:solidFill>
                <a:ea typeface="MS PGothic" pitchFamily="34" charset="-128"/>
              </a:rPr>
              <a:t>Technology platforms for national use</a:t>
            </a:r>
          </a:p>
          <a:p>
            <a:pPr marL="742740" lvl="1" indent="-285684">
              <a:lnSpc>
                <a:spcPct val="140000"/>
              </a:lnSpc>
              <a:buFont typeface="Arial"/>
              <a:buChar char="•"/>
              <a:defRPr/>
            </a:pPr>
            <a:r>
              <a:rPr lang="en-US" sz="2000" dirty="0" smtClean="0">
                <a:solidFill>
                  <a:schemeClr val="bg1">
                    <a:lumMod val="85000"/>
                  </a:schemeClr>
                </a:solidFill>
                <a:ea typeface="MS PGothic" pitchFamily="34" charset="-128"/>
              </a:rPr>
              <a:t>Service to research community</a:t>
            </a:r>
            <a:endParaRPr lang="en-US" sz="2000" dirty="0">
              <a:solidFill>
                <a:schemeClr val="bg1">
                  <a:lumMod val="85000"/>
                </a:schemeClr>
              </a:solidFill>
              <a:ea typeface="MS PGothic" pitchFamily="34" charset="-128"/>
            </a:endParaRPr>
          </a:p>
          <a:p>
            <a:pPr marL="742740" lvl="1" indent="-285684">
              <a:lnSpc>
                <a:spcPct val="140000"/>
              </a:lnSpc>
              <a:buFont typeface="Arial"/>
              <a:buChar char="•"/>
              <a:defRPr/>
            </a:pPr>
            <a:r>
              <a:rPr lang="en-US" sz="2000" dirty="0">
                <a:solidFill>
                  <a:schemeClr val="bg1">
                    <a:lumMod val="85000"/>
                  </a:schemeClr>
                </a:solidFill>
                <a:ea typeface="MS PGothic" pitchFamily="34" charset="-128"/>
              </a:rPr>
              <a:t>Technology </a:t>
            </a:r>
            <a:r>
              <a:rPr lang="en-US" sz="2000" dirty="0" smtClean="0">
                <a:solidFill>
                  <a:schemeClr val="bg1">
                    <a:lumMod val="85000"/>
                  </a:schemeClr>
                </a:solidFill>
                <a:ea typeface="MS PGothic" pitchFamily="34" charset="-128"/>
              </a:rPr>
              <a:t>development</a:t>
            </a:r>
            <a:endParaRPr lang="en-US" sz="2000" dirty="0">
              <a:solidFill>
                <a:schemeClr val="bg1">
                  <a:lumMod val="85000"/>
                </a:schemeClr>
              </a:solidFill>
              <a:ea typeface="MS PGothic" pitchFamily="34" charset="-128"/>
            </a:endParaRPr>
          </a:p>
          <a:p>
            <a:pPr marL="742740" lvl="1" indent="-285684">
              <a:lnSpc>
                <a:spcPct val="140000"/>
              </a:lnSpc>
              <a:buFont typeface="Arial"/>
              <a:buChar char="•"/>
              <a:defRPr/>
            </a:pPr>
            <a:r>
              <a:rPr lang="en-US" sz="2000" dirty="0" smtClean="0">
                <a:solidFill>
                  <a:schemeClr val="bg1">
                    <a:lumMod val="85000"/>
                  </a:schemeClr>
                </a:solidFill>
                <a:ea typeface="MS PGothic" pitchFamily="34" charset="-128"/>
              </a:rPr>
              <a:t>Education </a:t>
            </a:r>
          </a:p>
          <a:p>
            <a:pPr marL="742812" lvl="1" indent="-285684">
              <a:lnSpc>
                <a:spcPct val="140000"/>
              </a:lnSpc>
              <a:defRPr/>
            </a:pPr>
            <a:endParaRPr lang="en-US" sz="1000" dirty="0">
              <a:solidFill>
                <a:srgbClr val="000000"/>
              </a:solidFill>
              <a:ea typeface="MS PGothic" pitchFamily="34" charset="-128"/>
            </a:endParaRPr>
          </a:p>
          <a:p>
            <a:pPr marL="285612" indent="-285684">
              <a:lnSpc>
                <a:spcPct val="140000"/>
              </a:lnSpc>
              <a:defRPr/>
            </a:pPr>
            <a:r>
              <a:rPr lang="en-US" sz="2000" b="1" dirty="0">
                <a:ea typeface="MS PGothic" pitchFamily="34" charset="-128"/>
              </a:rPr>
              <a:t>S</a:t>
            </a:r>
            <a:r>
              <a:rPr lang="en-US" sz="2000" b="1" dirty="0" smtClean="0">
                <a:ea typeface="MS PGothic" pitchFamily="34" charset="-128"/>
              </a:rPr>
              <a:t>trong </a:t>
            </a:r>
            <a:r>
              <a:rPr lang="en-US" sz="2000" b="1" dirty="0">
                <a:ea typeface="MS PGothic" pitchFamily="34" charset="-128"/>
              </a:rPr>
              <a:t>research </a:t>
            </a:r>
            <a:r>
              <a:rPr lang="en-US" sz="2000" b="1" dirty="0" smtClean="0">
                <a:ea typeface="MS PGothic" pitchFamily="34" charset="-128"/>
              </a:rPr>
              <a:t>community</a:t>
            </a:r>
          </a:p>
          <a:p>
            <a:pPr marL="742740" lvl="1" indent="-285684">
              <a:lnSpc>
                <a:spcPct val="140000"/>
              </a:lnSpc>
              <a:buFont typeface="Arial"/>
              <a:buChar char="•"/>
              <a:defRPr/>
            </a:pPr>
            <a:r>
              <a:rPr lang="en-US" sz="2000" dirty="0">
                <a:ea typeface="MS PGothic" pitchFamily="34" charset="-128"/>
              </a:rPr>
              <a:t>Strong interdisciplinary community</a:t>
            </a:r>
          </a:p>
          <a:p>
            <a:pPr marL="742740" lvl="1" indent="-285684">
              <a:lnSpc>
                <a:spcPct val="140000"/>
              </a:lnSpc>
              <a:buFont typeface="Arial"/>
              <a:buChar char="•"/>
              <a:defRPr/>
            </a:pPr>
            <a:r>
              <a:rPr lang="en-US" sz="2000" dirty="0" err="1">
                <a:ea typeface="MS PGothic" pitchFamily="34" charset="-128"/>
              </a:rPr>
              <a:t>SciLifeLab</a:t>
            </a:r>
            <a:r>
              <a:rPr lang="en-US" sz="2000" dirty="0">
                <a:ea typeface="MS PGothic" pitchFamily="34" charset="-128"/>
              </a:rPr>
              <a:t> Fellows Program</a:t>
            </a:r>
          </a:p>
          <a:p>
            <a:pPr marL="742740" lvl="1" indent="-285684">
              <a:lnSpc>
                <a:spcPct val="140000"/>
              </a:lnSpc>
              <a:buFont typeface="Arial"/>
              <a:buChar char="•"/>
              <a:defRPr/>
            </a:pPr>
            <a:r>
              <a:rPr lang="en-US" sz="2000" dirty="0">
                <a:ea typeface="MS PGothic" pitchFamily="34" charset="-128"/>
              </a:rPr>
              <a:t>National projects</a:t>
            </a:r>
          </a:p>
          <a:p>
            <a:pPr marL="285612" indent="-285684">
              <a:lnSpc>
                <a:spcPct val="140000"/>
              </a:lnSpc>
              <a:defRPr/>
            </a:pPr>
            <a:endParaRPr lang="en-US" sz="1000" b="1" dirty="0" smtClean="0">
              <a:ea typeface="MS PGothic" pitchFamily="34" charset="-128"/>
            </a:endParaRPr>
          </a:p>
          <a:p>
            <a:pPr marL="285612" indent="-285684">
              <a:lnSpc>
                <a:spcPct val="140000"/>
              </a:lnSpc>
              <a:defRPr/>
            </a:pPr>
            <a:r>
              <a:rPr lang="en-US" sz="2000" b="1" dirty="0">
                <a:solidFill>
                  <a:schemeClr val="bg1">
                    <a:lumMod val="85000"/>
                  </a:schemeClr>
                </a:solidFill>
                <a:ea typeface="MS PGothic" pitchFamily="34" charset="-128"/>
              </a:rPr>
              <a:t>Society impact</a:t>
            </a:r>
          </a:p>
          <a:p>
            <a:pPr marL="342828" indent="-342900">
              <a:lnSpc>
                <a:spcPct val="140000"/>
              </a:lnSpc>
              <a:buFont typeface="Arial"/>
              <a:buChar char="•"/>
              <a:defRPr/>
            </a:pPr>
            <a:r>
              <a:rPr lang="en-US" sz="2000" dirty="0">
                <a:solidFill>
                  <a:schemeClr val="bg1">
                    <a:lumMod val="85000"/>
                  </a:schemeClr>
                </a:solidFill>
                <a:ea typeface="MS PGothic" pitchFamily="34" charset="-128"/>
              </a:rPr>
              <a:t>Health care outcome</a:t>
            </a:r>
          </a:p>
          <a:p>
            <a:pPr marL="342828" indent="-342900">
              <a:lnSpc>
                <a:spcPct val="140000"/>
              </a:lnSpc>
              <a:buFont typeface="Arial"/>
              <a:buChar char="•"/>
              <a:defRPr/>
            </a:pPr>
            <a:r>
              <a:rPr lang="en-US" sz="2000" dirty="0">
                <a:solidFill>
                  <a:schemeClr val="bg1">
                    <a:lumMod val="85000"/>
                  </a:schemeClr>
                </a:solidFill>
                <a:ea typeface="MS PGothic" pitchFamily="34" charset="-128"/>
              </a:rPr>
              <a:t>Environment</a:t>
            </a:r>
          </a:p>
          <a:p>
            <a:pPr marL="342828" indent="-342900">
              <a:lnSpc>
                <a:spcPct val="140000"/>
              </a:lnSpc>
              <a:buFont typeface="Arial"/>
              <a:buChar char="•"/>
              <a:defRPr/>
            </a:pPr>
            <a:r>
              <a:rPr lang="en-US" sz="2000" dirty="0">
                <a:solidFill>
                  <a:schemeClr val="bg1">
                    <a:lumMod val="85000"/>
                  </a:schemeClr>
                </a:solidFill>
                <a:ea typeface="MS PGothic" pitchFamily="34" charset="-128"/>
              </a:rPr>
              <a:t>Tech transfer, spin-offs, industry collaborations</a:t>
            </a:r>
          </a:p>
          <a:p>
            <a:pPr marL="285612" indent="-285684">
              <a:lnSpc>
                <a:spcPct val="140000"/>
              </a:lnSpc>
              <a:defRPr/>
            </a:pPr>
            <a:endParaRPr lang="en-US" sz="2000" b="1" dirty="0">
              <a:solidFill>
                <a:schemeClr val="bg1">
                  <a:lumMod val="85000"/>
                </a:schemeClr>
              </a:solidFill>
              <a:ea typeface="MS PGothic" pitchFamily="34" charset="-128"/>
            </a:endParaRPr>
          </a:p>
          <a:p>
            <a:pPr marL="742740" lvl="1" indent="-285684">
              <a:lnSpc>
                <a:spcPct val="140000"/>
              </a:lnSpc>
              <a:buFont typeface="Arial"/>
              <a:buChar char="•"/>
              <a:defRPr/>
            </a:pPr>
            <a:endParaRPr lang="en-US" sz="2000" dirty="0">
              <a:solidFill>
                <a:schemeClr val="bg1">
                  <a:lumMod val="85000"/>
                </a:schemeClr>
              </a:solidFill>
              <a:ea typeface="MS PGothic" pitchFamily="34" charset="-128"/>
            </a:endParaRPr>
          </a:p>
          <a:p>
            <a:pPr marL="457056" lvl="1">
              <a:lnSpc>
                <a:spcPct val="140000"/>
              </a:lnSpc>
              <a:defRPr/>
            </a:pPr>
            <a:endParaRPr lang="en-US" sz="2000" dirty="0">
              <a:solidFill>
                <a:schemeClr val="bg1">
                  <a:lumMod val="85000"/>
                </a:schemeClr>
              </a:solidFill>
              <a:ea typeface="MS PGothic" pitchFamily="34" charset="-128"/>
            </a:endParaRPr>
          </a:p>
          <a:p>
            <a:pPr marL="1199940" lvl="2" indent="-285684">
              <a:lnSpc>
                <a:spcPct val="140000"/>
              </a:lnSpc>
              <a:buFont typeface="Arial"/>
              <a:buChar char="•"/>
              <a:defRPr/>
            </a:pPr>
            <a:endParaRPr lang="en-US" sz="2000" dirty="0">
              <a:solidFill>
                <a:srgbClr val="000000"/>
              </a:solidFill>
              <a:ea typeface="MS PGothic" pitchFamily="34" charset="-128"/>
            </a:endParaRPr>
          </a:p>
          <a:p>
            <a:pPr lvl="1">
              <a:lnSpc>
                <a:spcPct val="140000"/>
              </a:lnSpc>
              <a:defRPr/>
            </a:pPr>
            <a:endParaRPr lang="en-US" sz="2000" dirty="0">
              <a:solidFill>
                <a:srgbClr val="000000"/>
              </a:solidFill>
              <a:ea typeface="MS PGothic" pitchFamily="34" charset="-128"/>
            </a:endParaRPr>
          </a:p>
          <a:p>
            <a:pPr>
              <a:lnSpc>
                <a:spcPct val="120000"/>
              </a:lnSpc>
              <a:defRPr/>
            </a:pPr>
            <a:endParaRPr lang="en-US" sz="2000" dirty="0">
              <a:ea typeface="MS PGothic" pitchFamily="34" charset="-128"/>
            </a:endParaRPr>
          </a:p>
        </p:txBody>
      </p:sp>
    </p:spTree>
    <p:extLst>
      <p:ext uri="{BB962C8B-B14F-4D97-AF65-F5344CB8AC3E}">
        <p14:creationId xmlns:p14="http://schemas.microsoft.com/office/powerpoint/2010/main" val="185117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86" y="393548"/>
            <a:ext cx="8543861" cy="635149"/>
          </a:xfrm>
        </p:spPr>
        <p:txBody>
          <a:bodyPr/>
          <a:lstStyle/>
          <a:p>
            <a:r>
              <a:rPr lang="en-US" dirty="0" smtClean="0"/>
              <a:t>Fellows program </a:t>
            </a:r>
            <a:endParaRPr lang="en-US" dirty="0"/>
          </a:p>
        </p:txBody>
      </p:sp>
      <p:sp>
        <p:nvSpPr>
          <p:cNvPr id="3" name="Content Placeholder 2"/>
          <p:cNvSpPr>
            <a:spLocks noGrp="1"/>
          </p:cNvSpPr>
          <p:nvPr>
            <p:ph idx="1"/>
          </p:nvPr>
        </p:nvSpPr>
        <p:spPr>
          <a:xfrm>
            <a:off x="290954" y="1292403"/>
            <a:ext cx="4789047" cy="2161996"/>
          </a:xfrm>
        </p:spPr>
        <p:txBody>
          <a:bodyPr>
            <a:normAutofit/>
          </a:bodyPr>
          <a:lstStyle/>
          <a:p>
            <a:r>
              <a:rPr lang="en-US" sz="1800" b="1" dirty="0" smtClean="0"/>
              <a:t>What? </a:t>
            </a:r>
            <a:endParaRPr lang="en-US" sz="1800" b="1" dirty="0"/>
          </a:p>
          <a:p>
            <a:pPr marL="400050" lvl="1" indent="0">
              <a:buNone/>
            </a:pPr>
            <a:r>
              <a:rPr lang="en-US" sz="1800" dirty="0" smtClean="0"/>
              <a:t>Regular recruitment of </a:t>
            </a:r>
            <a:r>
              <a:rPr lang="en-US" sz="1800" dirty="0"/>
              <a:t>young, talented research </a:t>
            </a:r>
            <a:r>
              <a:rPr lang="en-US" sz="1800" dirty="0" smtClean="0"/>
              <a:t>leaders</a:t>
            </a:r>
          </a:p>
          <a:p>
            <a:endParaRPr lang="en-US" sz="1800" dirty="0"/>
          </a:p>
          <a:p>
            <a:r>
              <a:rPr lang="en-US" sz="1800" b="1" dirty="0" smtClean="0"/>
              <a:t>Why?</a:t>
            </a:r>
          </a:p>
          <a:p>
            <a:pPr marL="400050" lvl="1" indent="0">
              <a:buNone/>
            </a:pPr>
            <a:r>
              <a:rPr lang="en-US" sz="1800" dirty="0" smtClean="0"/>
              <a:t>To further </a:t>
            </a:r>
            <a:r>
              <a:rPr lang="en-US" sz="1800" dirty="0"/>
              <a:t>strengthen the research </a:t>
            </a:r>
            <a:r>
              <a:rPr lang="en-US" sz="1800" dirty="0" smtClean="0"/>
              <a:t>environment</a:t>
            </a:r>
          </a:p>
          <a:p>
            <a:pPr marL="0" indent="0">
              <a:buNone/>
            </a:pPr>
            <a:endParaRPr lang="en-US" sz="1800" dirty="0"/>
          </a:p>
          <a:p>
            <a:pPr marL="0" indent="0">
              <a:buNone/>
            </a:pPr>
            <a:endParaRPr lang="en-US" sz="1700" dirty="0"/>
          </a:p>
        </p:txBody>
      </p:sp>
      <p:sp>
        <p:nvSpPr>
          <p:cNvPr id="5" name="Slide Number Placeholder 3"/>
          <p:cNvSpPr>
            <a:spLocks noGrp="1"/>
          </p:cNvSpPr>
          <p:nvPr>
            <p:ph type="sldNum" sz="quarter" idx="12"/>
          </p:nvPr>
        </p:nvSpPr>
        <p:spPr>
          <a:xfrm>
            <a:off x="6722529" y="6356351"/>
            <a:ext cx="2298547" cy="365125"/>
          </a:xfrm>
        </p:spPr>
        <p:txBody>
          <a:bodyPr/>
          <a:lstStyle/>
          <a:p>
            <a:fld id="{97DED537-10C4-8C40-8E87-51060FF45365}" type="slidenum">
              <a:rPr lang="sv-SE" smtClean="0"/>
              <a:pPr/>
              <a:t>13</a:t>
            </a:fld>
            <a:endParaRPr lang="sv-SE"/>
          </a:p>
        </p:txBody>
      </p:sp>
      <p:pic>
        <p:nvPicPr>
          <p:cNvPr id="4" name="Picture 3" descr="Handshak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34" y="1307251"/>
            <a:ext cx="3602567" cy="2566211"/>
          </a:xfrm>
          <a:prstGeom prst="rect">
            <a:avLst/>
          </a:prstGeom>
        </p:spPr>
      </p:pic>
      <p:sp>
        <p:nvSpPr>
          <p:cNvPr id="6" name="TextBox 5"/>
          <p:cNvSpPr txBox="1"/>
          <p:nvPr/>
        </p:nvSpPr>
        <p:spPr>
          <a:xfrm>
            <a:off x="237067" y="3877736"/>
            <a:ext cx="8602135" cy="2585323"/>
          </a:xfrm>
          <a:prstGeom prst="rect">
            <a:avLst/>
          </a:prstGeom>
          <a:noFill/>
        </p:spPr>
        <p:txBody>
          <a:bodyPr wrap="square" rtlCol="0">
            <a:spAutoFit/>
          </a:bodyPr>
          <a:lstStyle/>
          <a:p>
            <a:pPr marL="285750" indent="-285750">
              <a:buFont typeface="Arial"/>
              <a:buChar char="•"/>
            </a:pPr>
            <a:r>
              <a:rPr lang="en-US" b="1" dirty="0"/>
              <a:t>How? </a:t>
            </a:r>
          </a:p>
          <a:p>
            <a:pPr marL="400050" lvl="1"/>
            <a:r>
              <a:rPr lang="en-US" dirty="0"/>
              <a:t>Each fellow is recruited by a Swedish university and receives funding from </a:t>
            </a:r>
            <a:r>
              <a:rPr lang="en-US" dirty="0" smtClean="0"/>
              <a:t>them</a:t>
            </a:r>
            <a:endParaRPr lang="en-US" dirty="0"/>
          </a:p>
          <a:p>
            <a:pPr marL="685800" lvl="1" indent="-285750">
              <a:buFont typeface="Arial"/>
              <a:buChar char="•"/>
            </a:pPr>
            <a:endParaRPr lang="en-US" dirty="0"/>
          </a:p>
          <a:p>
            <a:pPr marL="285750" indent="-285750">
              <a:buFont typeface="Arial"/>
              <a:buChar char="•"/>
            </a:pPr>
            <a:r>
              <a:rPr lang="en-US" b="1" dirty="0"/>
              <a:t>When?</a:t>
            </a:r>
          </a:p>
          <a:p>
            <a:pPr marL="400050" lvl="1"/>
            <a:r>
              <a:rPr lang="en-US" dirty="0"/>
              <a:t>First call opened in 2013 with fellows employed by KI, KTH, SU and UU. In 2016 the program was broadened to include fellows employed by other universities than the host universities.</a:t>
            </a:r>
            <a:endParaRPr lang="en-US" sz="1400" dirty="0"/>
          </a:p>
          <a:p>
            <a:endParaRPr lang="en-US" dirty="0"/>
          </a:p>
        </p:txBody>
      </p:sp>
    </p:spTree>
    <p:extLst>
      <p:ext uri="{BB962C8B-B14F-4D97-AF65-F5344CB8AC3E}">
        <p14:creationId xmlns:p14="http://schemas.microsoft.com/office/powerpoint/2010/main" val="224616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DED537-10C4-8C40-8E87-51060FF45365}" type="slidenum">
              <a:rPr lang="sv-SE" smtClean="0"/>
              <a:pPr/>
              <a:t>14</a:t>
            </a:fld>
            <a:endParaRPr lang="sv-SE"/>
          </a:p>
        </p:txBody>
      </p:sp>
      <p:sp>
        <p:nvSpPr>
          <p:cNvPr id="4" name="Content Placeholder 2"/>
          <p:cNvSpPr txBox="1">
            <a:spLocks/>
          </p:cNvSpPr>
          <p:nvPr/>
        </p:nvSpPr>
        <p:spPr>
          <a:xfrm>
            <a:off x="307887" y="1030351"/>
            <a:ext cx="8543861" cy="495229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SciLifeLab</a:t>
            </a:r>
            <a:r>
              <a:rPr lang="en-US" dirty="0" smtClean="0"/>
              <a:t> </a:t>
            </a:r>
            <a:r>
              <a:rPr lang="en-US" b="1" dirty="0" smtClean="0"/>
              <a:t>mini-symposia</a:t>
            </a:r>
            <a:endParaRPr lang="en-US" b="1" dirty="0"/>
          </a:p>
          <a:p>
            <a:pPr lvl="1"/>
            <a:r>
              <a:rPr lang="sv-SE" sz="1800" dirty="0" err="1" smtClean="0"/>
              <a:t>Example</a:t>
            </a:r>
            <a:r>
              <a:rPr lang="sv-SE" sz="1800" dirty="0" smtClean="0"/>
              <a:t>: </a:t>
            </a:r>
            <a:r>
              <a:rPr lang="sv-SE" sz="1800" dirty="0" err="1" smtClean="0"/>
              <a:t>Sample</a:t>
            </a:r>
            <a:r>
              <a:rPr lang="sv-SE" sz="1800" dirty="0" smtClean="0"/>
              <a:t> preparation in </a:t>
            </a:r>
            <a:r>
              <a:rPr lang="sv-SE" sz="1800" dirty="0" err="1" smtClean="0"/>
              <a:t>Advanced</a:t>
            </a:r>
            <a:r>
              <a:rPr lang="sv-SE" sz="1800" dirty="0" smtClean="0"/>
              <a:t> </a:t>
            </a:r>
            <a:r>
              <a:rPr lang="sv-SE" sz="1800" dirty="0" err="1" smtClean="0"/>
              <a:t>Fluorescence</a:t>
            </a:r>
            <a:r>
              <a:rPr lang="sv-SE" sz="1800" dirty="0" smtClean="0"/>
              <a:t> </a:t>
            </a:r>
            <a:r>
              <a:rPr lang="sv-SE" sz="1800" dirty="0" err="1" smtClean="0"/>
              <a:t>Microscopy</a:t>
            </a:r>
            <a:r>
              <a:rPr lang="sv-SE" sz="1800" dirty="0" smtClean="0"/>
              <a:t>, </a:t>
            </a:r>
            <a:br>
              <a:rPr lang="sv-SE" sz="1800" dirty="0" smtClean="0"/>
            </a:br>
            <a:r>
              <a:rPr lang="sv-SE" sz="1800" dirty="0" smtClean="0"/>
              <a:t>			December 8th, Stockholm</a:t>
            </a:r>
            <a:r>
              <a:rPr lang="en-US" dirty="0"/>
              <a:t/>
            </a:r>
            <a:br>
              <a:rPr lang="en-US" dirty="0"/>
            </a:br>
            <a:endParaRPr lang="en-US" dirty="0" smtClean="0"/>
          </a:p>
          <a:p>
            <a:r>
              <a:rPr lang="en-US" b="1" dirty="0" smtClean="0"/>
              <a:t>Roadshows</a:t>
            </a:r>
            <a:r>
              <a:rPr lang="en-US" dirty="0" smtClean="0"/>
              <a:t> to universities </a:t>
            </a:r>
            <a:r>
              <a:rPr lang="en-US" dirty="0"/>
              <a:t>in </a:t>
            </a:r>
            <a:r>
              <a:rPr lang="en-US" dirty="0" smtClean="0"/>
              <a:t>Sweden</a:t>
            </a:r>
          </a:p>
          <a:p>
            <a:r>
              <a:rPr lang="en-US" dirty="0" err="1"/>
              <a:t>SciLifeLab</a:t>
            </a:r>
            <a:r>
              <a:rPr lang="en-US" dirty="0"/>
              <a:t> </a:t>
            </a:r>
            <a:r>
              <a:rPr lang="en-US" b="1" dirty="0"/>
              <a:t>Open House </a:t>
            </a:r>
            <a:endParaRPr lang="en-US" b="1" dirty="0" smtClean="0"/>
          </a:p>
          <a:p>
            <a:r>
              <a:rPr lang="en-US" dirty="0"/>
              <a:t>Scientific </a:t>
            </a:r>
            <a:r>
              <a:rPr lang="en-US" b="1" dirty="0" smtClean="0"/>
              <a:t>conferences</a:t>
            </a:r>
            <a:endParaRPr lang="en-US" sz="1600" dirty="0" smtClean="0"/>
          </a:p>
          <a:p>
            <a:pPr lvl="1"/>
            <a:r>
              <a:rPr lang="en-US" sz="1800" dirty="0" err="1" smtClean="0"/>
              <a:t>SciLifeLab</a:t>
            </a:r>
            <a:r>
              <a:rPr lang="en-US" sz="1800" dirty="0" smtClean="0"/>
              <a:t> Science Summit, Uppsala, May 3, 2017</a:t>
            </a:r>
          </a:p>
          <a:p>
            <a:pPr lvl="1"/>
            <a:endParaRPr lang="en-US" sz="1800" dirty="0"/>
          </a:p>
          <a:p>
            <a:r>
              <a:rPr lang="en-US" b="1" dirty="0" err="1"/>
              <a:t>SciLifeLab</a:t>
            </a:r>
            <a:r>
              <a:rPr lang="en-US" b="1" dirty="0"/>
              <a:t> The Svedberg seminar series (Uppsala)</a:t>
            </a:r>
          </a:p>
          <a:p>
            <a:pPr lvl="1"/>
            <a:r>
              <a:rPr lang="en-US" dirty="0"/>
              <a:t>Every other Monday 15.15 at BMC, Uppsala</a:t>
            </a:r>
          </a:p>
          <a:p>
            <a:pPr lvl="1"/>
            <a:endParaRPr lang="en-US" dirty="0"/>
          </a:p>
          <a:p>
            <a:endParaRPr lang="en-US" dirty="0" smtClean="0"/>
          </a:p>
          <a:p>
            <a:pPr marL="0" indent="0">
              <a:buFont typeface="Arial"/>
              <a:buNone/>
            </a:pPr>
            <a:endParaRPr lang="en-US" sz="2400" dirty="0"/>
          </a:p>
        </p:txBody>
      </p:sp>
      <p:sp>
        <p:nvSpPr>
          <p:cNvPr id="6" name="TextBox 5">
            <a:hlinkClick r:id="rId3"/>
          </p:cNvPr>
          <p:cNvSpPr txBox="1"/>
          <p:nvPr/>
        </p:nvSpPr>
        <p:spPr>
          <a:xfrm>
            <a:off x="1036650" y="4788722"/>
            <a:ext cx="6263381" cy="646331"/>
          </a:xfrm>
          <a:prstGeom prst="rect">
            <a:avLst/>
          </a:prstGeom>
          <a:noFill/>
        </p:spPr>
        <p:txBody>
          <a:bodyPr wrap="none" rtlCol="0">
            <a:spAutoFit/>
          </a:bodyPr>
          <a:lstStyle/>
          <a:p>
            <a:r>
              <a:rPr lang="en-GB" dirty="0">
                <a:hlinkClick r:id="rId4"/>
              </a:rPr>
              <a:t>https://www.scilifelab.se/education/seminars-and-symposia</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1441414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i="1" dirty="0"/>
              <a:t>Science</a:t>
            </a:r>
            <a:r>
              <a:rPr lang="sv-SE" dirty="0"/>
              <a:t> &amp; </a:t>
            </a:r>
            <a:r>
              <a:rPr lang="sv-SE" dirty="0" err="1"/>
              <a:t>SciLifeLab</a:t>
            </a:r>
            <a:r>
              <a:rPr lang="sv-SE" dirty="0"/>
              <a:t> </a:t>
            </a:r>
            <a:r>
              <a:rPr lang="sv-SE" dirty="0" err="1"/>
              <a:t>Prize</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15</a:t>
            </a:fld>
            <a:endParaRPr lang="sv-SE"/>
          </a:p>
        </p:txBody>
      </p:sp>
      <p:pic>
        <p:nvPicPr>
          <p:cNvPr id="4" name="Picture 3" descr="Categories cry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524" y="2383411"/>
            <a:ext cx="4940808" cy="3846576"/>
          </a:xfrm>
          <a:prstGeom prst="rect">
            <a:avLst/>
          </a:prstGeom>
        </p:spPr>
      </p:pic>
      <p:pic>
        <p:nvPicPr>
          <p:cNvPr id="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24119" y="-25400"/>
            <a:ext cx="2335213"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Text Placeholder 2"/>
          <p:cNvSpPr txBox="1">
            <a:spLocks/>
          </p:cNvSpPr>
          <p:nvPr/>
        </p:nvSpPr>
        <p:spPr>
          <a:xfrm>
            <a:off x="265641" y="2468828"/>
            <a:ext cx="3703300" cy="2520950"/>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00"/>
                </a:solidFill>
              </a:rPr>
              <a:t>A grand prize winner receives a prize of US $30,000; and each of the three category winners will receive US $10,000</a:t>
            </a:r>
          </a:p>
          <a:p>
            <a:endParaRPr lang="en-US" dirty="0" smtClean="0">
              <a:solidFill>
                <a:srgbClr val="000000"/>
              </a:solidFill>
            </a:endParaRPr>
          </a:p>
          <a:p>
            <a:r>
              <a:rPr lang="en-US" dirty="0" smtClean="0">
                <a:solidFill>
                  <a:srgbClr val="000000"/>
                </a:solidFill>
              </a:rPr>
              <a:t>The grand prize winning essay will be published in </a:t>
            </a:r>
            <a:r>
              <a:rPr lang="en-US" i="1" dirty="0" smtClean="0">
                <a:solidFill>
                  <a:srgbClr val="000000"/>
                </a:solidFill>
              </a:rPr>
              <a:t>Science</a:t>
            </a:r>
            <a:r>
              <a:rPr lang="en-US" dirty="0" smtClean="0">
                <a:solidFill>
                  <a:srgbClr val="000000"/>
                </a:solidFill>
              </a:rPr>
              <a:t> and essays from the three category winners will be published online</a:t>
            </a:r>
            <a:endParaRPr lang="en-US" dirty="0">
              <a:solidFill>
                <a:srgbClr val="000000"/>
              </a:solidFill>
            </a:endParaRPr>
          </a:p>
        </p:txBody>
      </p:sp>
      <p:sp>
        <p:nvSpPr>
          <p:cNvPr id="8" name="Rectangle 7"/>
          <p:cNvSpPr/>
          <p:nvPr/>
        </p:nvSpPr>
        <p:spPr>
          <a:xfrm>
            <a:off x="307886" y="6356350"/>
            <a:ext cx="8382000" cy="369332"/>
          </a:xfrm>
          <a:prstGeom prst="rect">
            <a:avLst/>
          </a:prstGeom>
        </p:spPr>
        <p:txBody>
          <a:bodyPr wrap="square">
            <a:spAutoFit/>
          </a:bodyPr>
          <a:lstStyle/>
          <a:p>
            <a:r>
              <a:rPr lang="en-US" dirty="0" smtClean="0"/>
              <a:t>“to </a:t>
            </a:r>
            <a:r>
              <a:rPr lang="en-US" dirty="0"/>
              <a:t>incent our best and brightest to continue in their chosen fields of </a:t>
            </a:r>
            <a:r>
              <a:rPr lang="en-US" dirty="0" smtClean="0"/>
              <a:t>research”</a:t>
            </a:r>
            <a:endParaRPr lang="en-US" dirty="0"/>
          </a:p>
        </p:txBody>
      </p:sp>
    </p:spTree>
    <p:extLst>
      <p:ext uri="{BB962C8B-B14F-4D97-AF65-F5344CB8AC3E}">
        <p14:creationId xmlns:p14="http://schemas.microsoft.com/office/powerpoint/2010/main" val="20742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Mission</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16</a:t>
            </a:fld>
            <a:endParaRPr lang="sv-SE"/>
          </a:p>
        </p:txBody>
      </p:sp>
      <p:sp>
        <p:nvSpPr>
          <p:cNvPr id="5" name="Rectangle 4"/>
          <p:cNvSpPr/>
          <p:nvPr/>
        </p:nvSpPr>
        <p:spPr>
          <a:xfrm>
            <a:off x="4185877" y="843110"/>
            <a:ext cx="5077201" cy="8638253"/>
          </a:xfrm>
          <a:prstGeom prst="rect">
            <a:avLst/>
          </a:prstGeom>
        </p:spPr>
        <p:txBody>
          <a:bodyPr wrap="square" lIns="91436" tIns="45716" rIns="91436" bIns="45716">
            <a:spAutoFit/>
          </a:bodyPr>
          <a:lstStyle/>
          <a:p>
            <a:pPr>
              <a:lnSpc>
                <a:spcPct val="140000"/>
              </a:lnSpc>
              <a:defRPr/>
            </a:pPr>
            <a:r>
              <a:rPr lang="en-US" sz="2000" b="1" dirty="0">
                <a:solidFill>
                  <a:schemeClr val="bg1">
                    <a:lumMod val="85000"/>
                  </a:schemeClr>
                </a:solidFill>
                <a:ea typeface="MS PGothic" pitchFamily="34" charset="-128"/>
              </a:rPr>
              <a:t>Technology platforms for national use</a:t>
            </a:r>
          </a:p>
          <a:p>
            <a:pPr marL="742740" lvl="1" indent="-285684">
              <a:lnSpc>
                <a:spcPct val="140000"/>
              </a:lnSpc>
              <a:buFont typeface="Arial"/>
              <a:buChar char="•"/>
              <a:defRPr/>
            </a:pPr>
            <a:r>
              <a:rPr lang="en-US" sz="2000" b="1" dirty="0">
                <a:solidFill>
                  <a:schemeClr val="bg1">
                    <a:lumMod val="85000"/>
                  </a:schemeClr>
                </a:solidFill>
                <a:ea typeface="MS PGothic" pitchFamily="34" charset="-128"/>
              </a:rPr>
              <a:t>Service to research community</a:t>
            </a:r>
          </a:p>
          <a:p>
            <a:pPr marL="742740" lvl="1" indent="-285684">
              <a:lnSpc>
                <a:spcPct val="140000"/>
              </a:lnSpc>
              <a:buFont typeface="Arial"/>
              <a:buChar char="•"/>
              <a:defRPr/>
            </a:pPr>
            <a:r>
              <a:rPr lang="en-US" sz="2000" b="1" dirty="0">
                <a:solidFill>
                  <a:schemeClr val="bg1">
                    <a:lumMod val="85000"/>
                  </a:schemeClr>
                </a:solidFill>
                <a:ea typeface="MS PGothic" pitchFamily="34" charset="-128"/>
              </a:rPr>
              <a:t>Technology development</a:t>
            </a:r>
          </a:p>
          <a:p>
            <a:pPr marL="742740" lvl="1" indent="-285684">
              <a:lnSpc>
                <a:spcPct val="140000"/>
              </a:lnSpc>
              <a:buFont typeface="Arial"/>
              <a:buChar char="•"/>
              <a:defRPr/>
            </a:pPr>
            <a:r>
              <a:rPr lang="en-US" sz="2000" b="1" dirty="0">
                <a:solidFill>
                  <a:schemeClr val="bg1">
                    <a:lumMod val="85000"/>
                  </a:schemeClr>
                </a:solidFill>
                <a:ea typeface="MS PGothic" pitchFamily="34" charset="-128"/>
              </a:rPr>
              <a:t>Education </a:t>
            </a:r>
          </a:p>
          <a:p>
            <a:pPr marL="742812" lvl="1" indent="-285684">
              <a:lnSpc>
                <a:spcPct val="140000"/>
              </a:lnSpc>
              <a:defRPr/>
            </a:pPr>
            <a:endParaRPr lang="en-US" sz="1000" dirty="0">
              <a:solidFill>
                <a:srgbClr val="000000"/>
              </a:solidFill>
              <a:ea typeface="MS PGothic" pitchFamily="34" charset="-128"/>
            </a:endParaRPr>
          </a:p>
          <a:p>
            <a:pPr marL="285612" indent="-285684">
              <a:lnSpc>
                <a:spcPct val="140000"/>
              </a:lnSpc>
              <a:defRPr/>
            </a:pPr>
            <a:r>
              <a:rPr lang="en-US" sz="2000" b="1" dirty="0">
                <a:solidFill>
                  <a:schemeClr val="bg1">
                    <a:lumMod val="85000"/>
                  </a:schemeClr>
                </a:solidFill>
                <a:ea typeface="MS PGothic" pitchFamily="34" charset="-128"/>
              </a:rPr>
              <a:t>S</a:t>
            </a:r>
            <a:r>
              <a:rPr lang="en-US" sz="2000" b="1" dirty="0" smtClean="0">
                <a:solidFill>
                  <a:schemeClr val="bg1">
                    <a:lumMod val="85000"/>
                  </a:schemeClr>
                </a:solidFill>
                <a:ea typeface="MS PGothic" pitchFamily="34" charset="-128"/>
              </a:rPr>
              <a:t>trong </a:t>
            </a:r>
            <a:r>
              <a:rPr lang="en-US" sz="2000" b="1" dirty="0">
                <a:solidFill>
                  <a:schemeClr val="bg1">
                    <a:lumMod val="85000"/>
                  </a:schemeClr>
                </a:solidFill>
                <a:ea typeface="MS PGothic" pitchFamily="34" charset="-128"/>
              </a:rPr>
              <a:t>research </a:t>
            </a:r>
            <a:r>
              <a:rPr lang="en-US" sz="2000" b="1" dirty="0" smtClean="0">
                <a:solidFill>
                  <a:schemeClr val="bg1">
                    <a:lumMod val="85000"/>
                  </a:schemeClr>
                </a:solidFill>
                <a:ea typeface="MS PGothic" pitchFamily="34" charset="-128"/>
              </a:rPr>
              <a:t>community</a:t>
            </a:r>
          </a:p>
          <a:p>
            <a:pPr marL="742740" lvl="1" indent="-285684">
              <a:lnSpc>
                <a:spcPct val="140000"/>
              </a:lnSpc>
              <a:buFont typeface="Arial"/>
              <a:buChar char="•"/>
              <a:defRPr/>
            </a:pPr>
            <a:r>
              <a:rPr lang="en-US" sz="2000" dirty="0">
                <a:solidFill>
                  <a:schemeClr val="bg1">
                    <a:lumMod val="85000"/>
                  </a:schemeClr>
                </a:solidFill>
                <a:ea typeface="MS PGothic" pitchFamily="34" charset="-128"/>
              </a:rPr>
              <a:t>Strong interdisciplinary community</a:t>
            </a:r>
          </a:p>
          <a:p>
            <a:pPr marL="742740" lvl="1" indent="-285684">
              <a:lnSpc>
                <a:spcPct val="140000"/>
              </a:lnSpc>
              <a:buFont typeface="Arial"/>
              <a:buChar char="•"/>
              <a:defRPr/>
            </a:pPr>
            <a:r>
              <a:rPr lang="en-US" sz="2000" dirty="0" err="1">
                <a:solidFill>
                  <a:schemeClr val="bg1">
                    <a:lumMod val="85000"/>
                  </a:schemeClr>
                </a:solidFill>
                <a:ea typeface="MS PGothic" pitchFamily="34" charset="-128"/>
              </a:rPr>
              <a:t>SciLifeLab</a:t>
            </a:r>
            <a:r>
              <a:rPr lang="en-US" sz="2000" dirty="0">
                <a:solidFill>
                  <a:schemeClr val="bg1">
                    <a:lumMod val="85000"/>
                  </a:schemeClr>
                </a:solidFill>
                <a:ea typeface="MS PGothic" pitchFamily="34" charset="-128"/>
              </a:rPr>
              <a:t> Fellows Program</a:t>
            </a:r>
          </a:p>
          <a:p>
            <a:pPr marL="742740" lvl="1" indent="-285684">
              <a:lnSpc>
                <a:spcPct val="140000"/>
              </a:lnSpc>
              <a:buFont typeface="Arial"/>
              <a:buChar char="•"/>
              <a:defRPr/>
            </a:pPr>
            <a:r>
              <a:rPr lang="en-US" sz="2000" dirty="0">
                <a:solidFill>
                  <a:schemeClr val="bg1">
                    <a:lumMod val="85000"/>
                  </a:schemeClr>
                </a:solidFill>
                <a:ea typeface="MS PGothic" pitchFamily="34" charset="-128"/>
              </a:rPr>
              <a:t>National projects</a:t>
            </a:r>
          </a:p>
          <a:p>
            <a:pPr marL="285612" indent="-285684">
              <a:lnSpc>
                <a:spcPct val="140000"/>
              </a:lnSpc>
              <a:defRPr/>
            </a:pPr>
            <a:endParaRPr lang="en-US" sz="1000" b="1" dirty="0" smtClean="0">
              <a:solidFill>
                <a:schemeClr val="bg1">
                  <a:lumMod val="85000"/>
                </a:schemeClr>
              </a:solidFill>
              <a:ea typeface="MS PGothic" pitchFamily="34" charset="-128"/>
            </a:endParaRPr>
          </a:p>
          <a:p>
            <a:pPr marL="285612" indent="-285684">
              <a:lnSpc>
                <a:spcPct val="140000"/>
              </a:lnSpc>
              <a:defRPr/>
            </a:pPr>
            <a:r>
              <a:rPr lang="en-US" sz="2000" b="1" dirty="0" smtClean="0">
                <a:ea typeface="MS PGothic" pitchFamily="34" charset="-128"/>
              </a:rPr>
              <a:t>Society impact</a:t>
            </a:r>
          </a:p>
          <a:p>
            <a:pPr marL="342828" indent="-342900">
              <a:lnSpc>
                <a:spcPct val="140000"/>
              </a:lnSpc>
              <a:buFont typeface="Arial"/>
              <a:buChar char="•"/>
              <a:defRPr/>
            </a:pPr>
            <a:r>
              <a:rPr lang="en-US" sz="2000" dirty="0" smtClean="0">
                <a:ea typeface="MS PGothic" pitchFamily="34" charset="-128"/>
              </a:rPr>
              <a:t>Health care outcome</a:t>
            </a:r>
          </a:p>
          <a:p>
            <a:pPr marL="342828" indent="-342900">
              <a:lnSpc>
                <a:spcPct val="140000"/>
              </a:lnSpc>
              <a:buFont typeface="Arial"/>
              <a:buChar char="•"/>
              <a:defRPr/>
            </a:pPr>
            <a:r>
              <a:rPr lang="en-US" sz="2000" dirty="0" smtClean="0">
                <a:ea typeface="MS PGothic" pitchFamily="34" charset="-128"/>
              </a:rPr>
              <a:t>Environment</a:t>
            </a:r>
          </a:p>
          <a:p>
            <a:pPr marL="342828" indent="-342900">
              <a:lnSpc>
                <a:spcPct val="140000"/>
              </a:lnSpc>
              <a:buFont typeface="Arial"/>
              <a:buChar char="•"/>
              <a:defRPr/>
            </a:pPr>
            <a:r>
              <a:rPr lang="en-US" sz="2000" dirty="0" smtClean="0">
                <a:ea typeface="MS PGothic" pitchFamily="34" charset="-128"/>
              </a:rPr>
              <a:t>Tech transfer, spin-offs, industry collaborations</a:t>
            </a:r>
          </a:p>
          <a:p>
            <a:pPr marL="285612" indent="-285684">
              <a:lnSpc>
                <a:spcPct val="140000"/>
              </a:lnSpc>
              <a:defRPr/>
            </a:pPr>
            <a:endParaRPr lang="en-US" sz="2000" b="1" dirty="0">
              <a:solidFill>
                <a:schemeClr val="bg1">
                  <a:lumMod val="85000"/>
                </a:schemeClr>
              </a:solidFill>
              <a:ea typeface="MS PGothic" pitchFamily="34" charset="-128"/>
            </a:endParaRPr>
          </a:p>
          <a:p>
            <a:pPr marL="742740" lvl="1" indent="-285684">
              <a:lnSpc>
                <a:spcPct val="140000"/>
              </a:lnSpc>
              <a:buFont typeface="Arial"/>
              <a:buChar char="•"/>
              <a:defRPr/>
            </a:pPr>
            <a:endParaRPr lang="en-US" sz="2000" dirty="0">
              <a:solidFill>
                <a:schemeClr val="bg1">
                  <a:lumMod val="85000"/>
                </a:schemeClr>
              </a:solidFill>
              <a:ea typeface="MS PGothic" pitchFamily="34" charset="-128"/>
            </a:endParaRPr>
          </a:p>
          <a:p>
            <a:pPr marL="457056" lvl="1">
              <a:lnSpc>
                <a:spcPct val="140000"/>
              </a:lnSpc>
              <a:defRPr/>
            </a:pPr>
            <a:endParaRPr lang="en-US" sz="2000" dirty="0">
              <a:solidFill>
                <a:schemeClr val="bg1">
                  <a:lumMod val="85000"/>
                </a:schemeClr>
              </a:solidFill>
              <a:ea typeface="MS PGothic" pitchFamily="34" charset="-128"/>
            </a:endParaRPr>
          </a:p>
          <a:p>
            <a:pPr marL="1199940" lvl="2" indent="-285684">
              <a:lnSpc>
                <a:spcPct val="140000"/>
              </a:lnSpc>
              <a:buFont typeface="Arial"/>
              <a:buChar char="•"/>
              <a:defRPr/>
            </a:pPr>
            <a:endParaRPr lang="en-US" sz="2000" dirty="0">
              <a:solidFill>
                <a:srgbClr val="000000"/>
              </a:solidFill>
              <a:ea typeface="MS PGothic" pitchFamily="34" charset="-128"/>
            </a:endParaRPr>
          </a:p>
          <a:p>
            <a:pPr lvl="1">
              <a:lnSpc>
                <a:spcPct val="140000"/>
              </a:lnSpc>
              <a:defRPr/>
            </a:pPr>
            <a:endParaRPr lang="en-US" sz="2000" dirty="0">
              <a:solidFill>
                <a:srgbClr val="000000"/>
              </a:solidFill>
              <a:ea typeface="MS PGothic" pitchFamily="34" charset="-128"/>
            </a:endParaRPr>
          </a:p>
          <a:p>
            <a:pPr>
              <a:lnSpc>
                <a:spcPct val="120000"/>
              </a:lnSpc>
              <a:defRPr/>
            </a:pPr>
            <a:endParaRPr lang="en-US" sz="2000" dirty="0">
              <a:ea typeface="MS PGothic" pitchFamily="34" charset="-128"/>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0096" y="3043135"/>
            <a:ext cx="1907561" cy="1553181"/>
          </a:xfrm>
          <a:prstGeom prst="rect">
            <a:avLst/>
          </a:prstGeom>
          <a:ln w="19050">
            <a:noFill/>
          </a:ln>
          <a:effectLst>
            <a:outerShdw blurRad="63500" dist="76200" dir="2700000" algn="tl" rotWithShape="0">
              <a:prstClr val="black">
                <a:alpha val="40000"/>
              </a:prstClr>
            </a:outerShdw>
          </a:effec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206" y="3043134"/>
            <a:ext cx="1803975" cy="15980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9977" y="1042800"/>
            <a:ext cx="1907561" cy="17238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207" y="4766234"/>
            <a:ext cx="1607541" cy="1967853"/>
          </a:xfrm>
          <a:prstGeom prst="rect">
            <a:avLst/>
          </a:prstGeom>
          <a:ln w="19050">
            <a:noFill/>
          </a:ln>
          <a:effectLst>
            <a:outerShdw blurRad="63500" dist="76200" dir="2700000" algn="tl" rotWithShape="0">
              <a:prstClr val="black">
                <a:alpha val="40000"/>
              </a:prstClr>
            </a:outerShdw>
          </a:effectLst>
        </p:spPr>
      </p:pic>
      <p:pic>
        <p:nvPicPr>
          <p:cNvPr id="10" name="Content Placeholder 6" descr="LCBKI 2.t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4207" y="1061372"/>
            <a:ext cx="1474708" cy="1787265"/>
          </a:xfrm>
          <a:prstGeom prst="rect">
            <a:avLst/>
          </a:prstGeom>
          <a:effectLst>
            <a:outerShdw blurRad="50800" dist="38100" dir="2700000" algn="tl" rotWithShape="0">
              <a:prstClr val="black">
                <a:alpha val="40000"/>
              </a:prstClr>
            </a:outerShdw>
          </a:effectLst>
        </p:spPr>
      </p:pic>
      <p:pic>
        <p:nvPicPr>
          <p:cNvPr id="11" name="Content Placeholder 6" descr="NGI Stockholm (Applications).ti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384832" y="4870823"/>
            <a:ext cx="1537417" cy="18632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095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Industry, </a:t>
            </a:r>
            <a:r>
              <a:rPr lang="sv-SE" dirty="0" err="1" smtClean="0"/>
              <a:t>authorities</a:t>
            </a:r>
            <a:r>
              <a:rPr lang="sv-SE" dirty="0" smtClean="0"/>
              <a:t> &amp; </a:t>
            </a:r>
            <a:r>
              <a:rPr lang="sv-SE" dirty="0" err="1" smtClean="0"/>
              <a:t>health</a:t>
            </a:r>
            <a:r>
              <a:rPr lang="sv-SE" dirty="0" smtClean="0"/>
              <a:t> </a:t>
            </a:r>
            <a:r>
              <a:rPr lang="sv-SE" dirty="0" err="1" smtClean="0"/>
              <a:t>care</a:t>
            </a:r>
            <a:endParaRPr lang="sv-SE" dirty="0"/>
          </a:p>
        </p:txBody>
      </p:sp>
      <p:sp>
        <p:nvSpPr>
          <p:cNvPr id="3" name="Content Placeholder 2"/>
          <p:cNvSpPr>
            <a:spLocks noGrp="1"/>
          </p:cNvSpPr>
          <p:nvPr>
            <p:ph idx="1"/>
          </p:nvPr>
        </p:nvSpPr>
        <p:spPr>
          <a:xfrm>
            <a:off x="143088" y="1086616"/>
            <a:ext cx="8543861" cy="5547605"/>
          </a:xfrm>
        </p:spPr>
        <p:txBody>
          <a:bodyPr>
            <a:normAutofit/>
          </a:bodyPr>
          <a:lstStyle/>
          <a:p>
            <a:r>
              <a:rPr lang="en-US" sz="1900" b="1" dirty="0" smtClean="0"/>
              <a:t>Hospital collaborations</a:t>
            </a:r>
            <a:r>
              <a:rPr lang="en-US" sz="1900" dirty="0" smtClean="0"/>
              <a:t> </a:t>
            </a:r>
          </a:p>
          <a:p>
            <a:pPr lvl="1"/>
            <a:r>
              <a:rPr lang="en-US" sz="1900" dirty="0" smtClean="0"/>
              <a:t>Biobanks, workshops, innovation and collaborations between </a:t>
            </a:r>
            <a:br>
              <a:rPr lang="en-US" sz="1900" dirty="0" smtClean="0"/>
            </a:br>
            <a:r>
              <a:rPr lang="en-US" sz="1900" dirty="0" smtClean="0"/>
              <a:t>platforms and hospitals</a:t>
            </a:r>
            <a:endParaRPr lang="en-US" sz="1900" b="1" dirty="0" smtClean="0"/>
          </a:p>
          <a:p>
            <a:endParaRPr lang="en-US" sz="1900" b="1" dirty="0"/>
          </a:p>
          <a:p>
            <a:r>
              <a:rPr lang="en-US" sz="1900" b="1" dirty="0" err="1" smtClean="0"/>
              <a:t>AIMday</a:t>
            </a:r>
            <a:r>
              <a:rPr lang="en-US" sz="1900" dirty="0"/>
              <a:t/>
            </a:r>
            <a:br>
              <a:rPr lang="en-US" sz="1900" dirty="0"/>
            </a:br>
            <a:r>
              <a:rPr lang="en-US" sz="1900" dirty="0"/>
              <a:t>- </a:t>
            </a:r>
            <a:r>
              <a:rPr lang="en-US" sz="1900" dirty="0" smtClean="0"/>
              <a:t>8 </a:t>
            </a:r>
            <a:r>
              <a:rPr lang="en-US" sz="1900" dirty="0" err="1" smtClean="0"/>
              <a:t>AIMDays</a:t>
            </a:r>
            <a:r>
              <a:rPr lang="en-US" sz="1900" dirty="0" smtClean="0"/>
              <a:t>,</a:t>
            </a:r>
            <a:r>
              <a:rPr lang="en-US" sz="1900" dirty="0" smtClean="0">
                <a:solidFill>
                  <a:srgbClr val="000000"/>
                </a:solidFill>
              </a:rPr>
              <a:t>&gt; </a:t>
            </a:r>
            <a:r>
              <a:rPr lang="en-US" sz="1900" dirty="0">
                <a:solidFill>
                  <a:srgbClr val="000000"/>
                </a:solidFill>
              </a:rPr>
              <a:t>140 company </a:t>
            </a:r>
            <a:r>
              <a:rPr lang="en-US" sz="1900" dirty="0" smtClean="0">
                <a:solidFill>
                  <a:srgbClr val="000000"/>
                </a:solidFill>
              </a:rPr>
              <a:t>representatives, &gt; </a:t>
            </a:r>
            <a:r>
              <a:rPr lang="en-US" sz="1900" dirty="0">
                <a:solidFill>
                  <a:srgbClr val="000000"/>
                </a:solidFill>
              </a:rPr>
              <a:t>400 </a:t>
            </a:r>
            <a:r>
              <a:rPr lang="en-US" sz="1900" dirty="0" smtClean="0">
                <a:solidFill>
                  <a:srgbClr val="000000"/>
                </a:solidFill>
              </a:rPr>
              <a:t>researchers</a:t>
            </a:r>
          </a:p>
          <a:p>
            <a:endParaRPr lang="en-US" sz="1900" b="1" dirty="0">
              <a:solidFill>
                <a:srgbClr val="000000"/>
              </a:solidFill>
            </a:endParaRPr>
          </a:p>
          <a:p>
            <a:pPr marL="285750" indent="-285750"/>
            <a:r>
              <a:rPr lang="en-US" sz="1900" b="1" dirty="0" err="1" smtClean="0">
                <a:solidFill>
                  <a:srgbClr val="000000"/>
                </a:solidFill>
              </a:rPr>
              <a:t>SciLife</a:t>
            </a:r>
            <a:r>
              <a:rPr lang="en-US" sz="1900" b="1" dirty="0" smtClean="0">
                <a:solidFill>
                  <a:srgbClr val="000000"/>
                </a:solidFill>
              </a:rPr>
              <a:t> Partnering</a:t>
            </a:r>
            <a:endParaRPr lang="en-US" sz="1900" dirty="0"/>
          </a:p>
          <a:p>
            <a:pPr marL="800100" lvl="1" indent="-342900">
              <a:buFontTx/>
              <a:buChar char="-"/>
            </a:pPr>
            <a:r>
              <a:rPr lang="en-US" sz="1900" dirty="0"/>
              <a:t>Promote direct collaborations academia – company</a:t>
            </a:r>
          </a:p>
          <a:p>
            <a:pPr marL="800100" lvl="1" indent="-342900">
              <a:buFontTx/>
              <a:buChar char="-"/>
            </a:pPr>
            <a:r>
              <a:rPr lang="en-US" sz="1900" dirty="0"/>
              <a:t> 7 projects funded </a:t>
            </a:r>
            <a:r>
              <a:rPr lang="en-US" sz="1900" dirty="0" err="1" smtClean="0"/>
              <a:t>Vinnova</a:t>
            </a:r>
            <a:r>
              <a:rPr lang="en-US" sz="1900" dirty="0" smtClean="0"/>
              <a:t> </a:t>
            </a:r>
            <a:r>
              <a:rPr lang="en-US" sz="1700" i="1" dirty="0"/>
              <a:t>(</a:t>
            </a:r>
            <a:r>
              <a:rPr lang="en-GB" sz="1700" i="1" dirty="0"/>
              <a:t>drug delivery technology, </a:t>
            </a:r>
            <a:r>
              <a:rPr lang="en-GB" sz="1700" dirty="0"/>
              <a:t>discovery of </a:t>
            </a:r>
            <a:r>
              <a:rPr lang="en-GB" sz="1700" dirty="0" smtClean="0"/>
              <a:t/>
            </a:r>
            <a:br>
              <a:rPr lang="en-GB" sz="1700" dirty="0" smtClean="0"/>
            </a:br>
            <a:r>
              <a:rPr lang="en-GB" sz="1700" dirty="0" smtClean="0"/>
              <a:t>novel biomarkers</a:t>
            </a:r>
            <a:r>
              <a:rPr lang="en-GB" sz="1700" i="1" dirty="0" smtClean="0"/>
              <a:t>)</a:t>
            </a:r>
            <a:endParaRPr lang="en-US" sz="1700" i="1" dirty="0"/>
          </a:p>
          <a:p>
            <a:endParaRPr lang="en-US" sz="1900" b="1" dirty="0" smtClean="0"/>
          </a:p>
          <a:p>
            <a:r>
              <a:rPr lang="en-US" sz="1900" b="1" dirty="0" smtClean="0"/>
              <a:t>Topic </a:t>
            </a:r>
            <a:r>
              <a:rPr lang="en-US" sz="1900" b="1" dirty="0"/>
              <a:t>Discussions </a:t>
            </a:r>
            <a:r>
              <a:rPr lang="en-US" sz="1900" dirty="0"/>
              <a:t>with Authorities</a:t>
            </a:r>
            <a:br>
              <a:rPr lang="en-US" sz="1900" dirty="0"/>
            </a:br>
            <a:r>
              <a:rPr lang="en-US" sz="1900" dirty="0"/>
              <a:t>- </a:t>
            </a:r>
            <a:r>
              <a:rPr lang="en-US" sz="1900" dirty="0" smtClean="0"/>
              <a:t>antibiotic </a:t>
            </a:r>
            <a:r>
              <a:rPr lang="en-US" sz="1900" dirty="0"/>
              <a:t>resistance, healthy ageing, </a:t>
            </a:r>
            <a:r>
              <a:rPr lang="en-US" sz="1900" dirty="0" smtClean="0"/>
              <a:t>model</a:t>
            </a:r>
            <a:r>
              <a:rPr lang="en-US" sz="1900" dirty="0"/>
              <a:t> </a:t>
            </a:r>
            <a:r>
              <a:rPr lang="en-US" sz="1900" dirty="0" smtClean="0"/>
              <a:t>systems</a:t>
            </a:r>
            <a:r>
              <a:rPr lang="en-US" sz="1900" dirty="0"/>
              <a:t/>
            </a:r>
            <a:br>
              <a:rPr lang="en-US" sz="1900" dirty="0"/>
            </a:br>
            <a:r>
              <a:rPr lang="en-US" sz="1900" dirty="0"/>
              <a:t>- </a:t>
            </a:r>
            <a:r>
              <a:rPr lang="en-US" sz="1900" dirty="0" smtClean="0"/>
              <a:t>genomics </a:t>
            </a:r>
            <a:r>
              <a:rPr lang="en-US" sz="1900" dirty="0"/>
              <a:t>in </a:t>
            </a:r>
            <a:r>
              <a:rPr lang="en-US" sz="1900" dirty="0" smtClean="0"/>
              <a:t>response </a:t>
            </a:r>
            <a:r>
              <a:rPr lang="en-US" sz="1900" dirty="0"/>
              <a:t>to infectious disease </a:t>
            </a:r>
            <a:r>
              <a:rPr lang="en-US" sz="1900" dirty="0" smtClean="0"/>
              <a:t>outbreak</a:t>
            </a:r>
          </a:p>
          <a:p>
            <a:endParaRPr lang="en-US" sz="1900" dirty="0"/>
          </a:p>
          <a:p>
            <a:endParaRPr lang="en-US" dirty="0">
              <a:solidFill>
                <a:srgbClr val="000000"/>
              </a:solidFill>
            </a:endParaRPr>
          </a:p>
          <a:p>
            <a:endParaRPr lang="sv-SE" dirty="0"/>
          </a:p>
        </p:txBody>
      </p:sp>
      <p:sp>
        <p:nvSpPr>
          <p:cNvPr id="4" name="Slide Number Placeholder 3"/>
          <p:cNvSpPr>
            <a:spLocks noGrp="1"/>
          </p:cNvSpPr>
          <p:nvPr>
            <p:ph type="sldNum" sz="quarter" idx="12"/>
          </p:nvPr>
        </p:nvSpPr>
        <p:spPr/>
        <p:txBody>
          <a:bodyPr/>
          <a:lstStyle/>
          <a:p>
            <a:fld id="{97DED537-10C4-8C40-8E87-51060FF45365}" type="slidenum">
              <a:rPr lang="sv-SE" smtClean="0"/>
              <a:pPr/>
              <a:t>17</a:t>
            </a:fld>
            <a:endParaRPr lang="sv-SE"/>
          </a:p>
        </p:txBody>
      </p:sp>
      <p:pic>
        <p:nvPicPr>
          <p:cNvPr id="5" name="Picture 4" descr="AIMdayHowItWorksVertical2014_eng_bigtex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96353" y="1683717"/>
            <a:ext cx="1151367" cy="4908876"/>
          </a:xfrm>
          <a:prstGeom prst="rect">
            <a:avLst/>
          </a:prstGeom>
        </p:spPr>
      </p:pic>
    </p:spTree>
    <p:extLst>
      <p:ext uri="{BB962C8B-B14F-4D97-AF65-F5344CB8AC3E}">
        <p14:creationId xmlns:p14="http://schemas.microsoft.com/office/powerpoint/2010/main" val="49699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sv-SE" dirty="0" err="1" smtClean="0"/>
              <a:t>www.scilifelab.se</a:t>
            </a:r>
            <a:endParaRPr lang="sv-SE" dirty="0"/>
          </a:p>
          <a:p>
            <a:endParaRPr lang="sv-SE" dirty="0" smtClean="0"/>
          </a:p>
          <a:p>
            <a:endParaRPr lang="sv-SE" dirty="0" smtClean="0"/>
          </a:p>
          <a:p>
            <a:endParaRPr lang="sv-SE" dirty="0"/>
          </a:p>
          <a:p>
            <a:r>
              <a:rPr lang="sv-SE" dirty="0" err="1" smtClean="0"/>
              <a:t>e</a:t>
            </a:r>
            <a:r>
              <a:rPr lang="sv-SE" dirty="0" err="1" smtClean="0"/>
              <a:t>lina.staaf@scilifelab.uu.se</a:t>
            </a:r>
            <a:endParaRPr lang="sv-SE" dirty="0"/>
          </a:p>
        </p:txBody>
      </p:sp>
    </p:spTree>
    <p:extLst>
      <p:ext uri="{BB962C8B-B14F-4D97-AF65-F5344CB8AC3E}">
        <p14:creationId xmlns:p14="http://schemas.microsoft.com/office/powerpoint/2010/main" val="73357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lstStyle/>
          <a:p>
            <a:fld id="{97DED537-10C4-8C40-8E87-51060FF45365}" type="slidenum">
              <a:rPr lang="sv-SE" smtClean="0"/>
              <a:pPr/>
              <a:t>2</a:t>
            </a:fld>
            <a:endParaRPr lang="sv-SE"/>
          </a:p>
        </p:txBody>
      </p:sp>
      <p:pic>
        <p:nvPicPr>
          <p:cNvPr id="4" name="Picture 3" descr="_MG_585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885" y="1301750"/>
            <a:ext cx="3847082" cy="2578100"/>
          </a:xfrm>
          <a:prstGeom prst="rect">
            <a:avLst/>
          </a:prstGeom>
        </p:spPr>
      </p:pic>
      <p:pic>
        <p:nvPicPr>
          <p:cNvPr id="5" name="Picture 4" descr="_U4A042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885" y="3966483"/>
            <a:ext cx="3847082" cy="2564492"/>
          </a:xfrm>
          <a:prstGeom prst="rect">
            <a:avLst/>
          </a:prstGeom>
        </p:spPr>
      </p:pic>
      <p:sp>
        <p:nvSpPr>
          <p:cNvPr id="6" name="Content Placeholder 9"/>
          <p:cNvSpPr txBox="1">
            <a:spLocks/>
          </p:cNvSpPr>
          <p:nvPr/>
        </p:nvSpPr>
        <p:spPr>
          <a:xfrm>
            <a:off x="4626310" y="1710553"/>
            <a:ext cx="4038600" cy="2118498"/>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b="1" dirty="0" smtClean="0"/>
              <a:t>4 </a:t>
            </a:r>
            <a:r>
              <a:rPr lang="en-US" dirty="0" smtClean="0"/>
              <a:t>host universities</a:t>
            </a:r>
            <a:endParaRPr lang="en-US" b="1" dirty="0" smtClean="0"/>
          </a:p>
          <a:p>
            <a:pPr>
              <a:spcAft>
                <a:spcPts val="600"/>
              </a:spcAft>
            </a:pPr>
            <a:r>
              <a:rPr lang="en-US" smtClean="0"/>
              <a:t>Established in </a:t>
            </a:r>
            <a:r>
              <a:rPr lang="en-US" b="1" smtClean="0"/>
              <a:t>2010</a:t>
            </a:r>
          </a:p>
          <a:p>
            <a:pPr>
              <a:spcAft>
                <a:spcPts val="600"/>
              </a:spcAft>
            </a:pPr>
            <a:r>
              <a:rPr lang="en-US" dirty="0" smtClean="0"/>
              <a:t>National resource since </a:t>
            </a:r>
            <a:r>
              <a:rPr lang="en-US" b="1" dirty="0" smtClean="0"/>
              <a:t>2013</a:t>
            </a:r>
          </a:p>
          <a:p>
            <a:pPr>
              <a:spcAft>
                <a:spcPts val="600"/>
              </a:spcAft>
            </a:pPr>
            <a:r>
              <a:rPr lang="en-US" dirty="0" smtClean="0"/>
              <a:t>More than </a:t>
            </a:r>
            <a:r>
              <a:rPr lang="en-US" b="1" dirty="0" smtClean="0"/>
              <a:t>1000</a:t>
            </a:r>
            <a:r>
              <a:rPr lang="en-US" dirty="0" smtClean="0"/>
              <a:t> researchers</a:t>
            </a:r>
          </a:p>
          <a:p>
            <a:pPr marL="0" indent="0">
              <a:buFont typeface="Arial"/>
              <a:buNone/>
            </a:pPr>
            <a:r>
              <a:rPr lang="en-US" dirty="0" smtClean="0"/>
              <a:t> </a:t>
            </a:r>
          </a:p>
          <a:p>
            <a:endParaRPr lang="en-US" dirty="0" smtClean="0"/>
          </a:p>
          <a:p>
            <a:pPr marL="0" indent="0">
              <a:buFont typeface="Arial"/>
              <a:buNone/>
            </a:pPr>
            <a:endParaRPr lang="en-US" dirty="0" smtClean="0"/>
          </a:p>
        </p:txBody>
      </p:sp>
      <p:pic>
        <p:nvPicPr>
          <p:cNvPr id="7" name="Picture 6" descr="UU_logo_4f_30.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0377" y="4795513"/>
            <a:ext cx="1263650" cy="1263650"/>
          </a:xfrm>
          <a:prstGeom prst="rect">
            <a:avLst/>
          </a:prstGeom>
        </p:spPr>
      </p:pic>
      <p:pic>
        <p:nvPicPr>
          <p:cNvPr id="8" name="Picture 7" descr="logo-org-svensk_rgb.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7078" y="5026206"/>
            <a:ext cx="912373" cy="759907"/>
          </a:xfrm>
          <a:prstGeom prst="rect">
            <a:avLst/>
          </a:prstGeom>
        </p:spPr>
      </p:pic>
      <p:pic>
        <p:nvPicPr>
          <p:cNvPr id="9" name="Picture 8" descr="KTH_Logotyp_PMS_2013.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6787" y="4095750"/>
            <a:ext cx="551781" cy="551781"/>
          </a:xfrm>
          <a:prstGeom prst="rect">
            <a:avLst/>
          </a:prstGeom>
        </p:spPr>
      </p:pic>
      <p:pic>
        <p:nvPicPr>
          <p:cNvPr id="10" name="Picture 9" descr="ki_logo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2173" y="4035816"/>
            <a:ext cx="1325810" cy="662515"/>
          </a:xfrm>
          <a:prstGeom prst="rect">
            <a:avLst/>
          </a:prstGeom>
        </p:spPr>
      </p:pic>
    </p:spTree>
    <p:extLst>
      <p:ext uri="{BB962C8B-B14F-4D97-AF65-F5344CB8AC3E}">
        <p14:creationId xmlns:p14="http://schemas.microsoft.com/office/powerpoint/2010/main" val="2963811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Vision</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3</a:t>
            </a:fld>
            <a:endParaRPr lang="sv-SE"/>
          </a:p>
        </p:txBody>
      </p:sp>
      <p:sp>
        <p:nvSpPr>
          <p:cNvPr id="5" name="Content Placeholder 2"/>
          <p:cNvSpPr txBox="1">
            <a:spLocks/>
          </p:cNvSpPr>
          <p:nvPr/>
        </p:nvSpPr>
        <p:spPr>
          <a:xfrm>
            <a:off x="369735" y="1340418"/>
            <a:ext cx="8404530" cy="1792198"/>
          </a:xfrm>
          <a:prstGeom prst="rect">
            <a:avLst/>
          </a:prstGeom>
        </p:spPr>
        <p:txBody>
          <a:bodyPr>
            <a:no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sv-SE" sz="2300" dirty="0" smtClean="0"/>
              <a:t>To be an </a:t>
            </a:r>
            <a:r>
              <a:rPr lang="sv-SE" sz="2300" dirty="0" err="1" smtClean="0"/>
              <a:t>internationally</a:t>
            </a:r>
            <a:r>
              <a:rPr lang="sv-SE" sz="2300" dirty="0" smtClean="0"/>
              <a:t> leading center </a:t>
            </a:r>
            <a:r>
              <a:rPr lang="sv-SE" sz="2300" dirty="0" err="1" smtClean="0"/>
              <a:t>that</a:t>
            </a:r>
            <a:r>
              <a:rPr lang="sv-SE" sz="2300" dirty="0" smtClean="0"/>
              <a:t> </a:t>
            </a:r>
            <a:r>
              <a:rPr lang="sv-SE" sz="2300" dirty="0" err="1" smtClean="0"/>
              <a:t>develops</a:t>
            </a:r>
            <a:r>
              <a:rPr lang="sv-SE" sz="2300" dirty="0" smtClean="0"/>
              <a:t>, </a:t>
            </a:r>
            <a:r>
              <a:rPr lang="sv-SE" sz="2300" dirty="0" err="1" smtClean="0"/>
              <a:t>uses</a:t>
            </a:r>
            <a:r>
              <a:rPr lang="sv-SE" sz="2300" dirty="0" smtClean="0"/>
              <a:t> and </a:t>
            </a:r>
            <a:r>
              <a:rPr lang="sv-SE" sz="2300" dirty="0" err="1" smtClean="0"/>
              <a:t>provides</a:t>
            </a:r>
            <a:r>
              <a:rPr lang="sv-SE" sz="2300" dirty="0" smtClean="0"/>
              <a:t> access </a:t>
            </a:r>
            <a:r>
              <a:rPr lang="sv-SE" sz="2300" dirty="0" err="1" smtClean="0"/>
              <a:t>to</a:t>
            </a:r>
            <a:r>
              <a:rPr lang="sv-SE" sz="2300" dirty="0" smtClean="0"/>
              <a:t> </a:t>
            </a:r>
            <a:r>
              <a:rPr lang="sv-SE" sz="2300" dirty="0" err="1" smtClean="0"/>
              <a:t>advanced</a:t>
            </a:r>
            <a:r>
              <a:rPr lang="sv-SE" sz="2300" dirty="0" smtClean="0"/>
              <a:t> </a:t>
            </a:r>
            <a:r>
              <a:rPr lang="sv-SE" sz="2300" dirty="0" err="1" smtClean="0"/>
              <a:t>technologies</a:t>
            </a:r>
            <a:r>
              <a:rPr lang="sv-SE" sz="2300" dirty="0" smtClean="0"/>
              <a:t> for </a:t>
            </a:r>
            <a:r>
              <a:rPr lang="sv-SE" sz="2300" b="1" dirty="0" err="1" smtClean="0">
                <a:solidFill>
                  <a:srgbClr val="FF6600"/>
                </a:solidFill>
              </a:rPr>
              <a:t>molecular</a:t>
            </a:r>
            <a:r>
              <a:rPr lang="sv-SE" sz="2300" b="1" dirty="0" smtClean="0">
                <a:solidFill>
                  <a:srgbClr val="FF6600"/>
                </a:solidFill>
              </a:rPr>
              <a:t> </a:t>
            </a:r>
            <a:r>
              <a:rPr lang="sv-SE" sz="2300" b="1" dirty="0" err="1" smtClean="0">
                <a:solidFill>
                  <a:srgbClr val="FF6600"/>
                </a:solidFill>
              </a:rPr>
              <a:t>biosciences</a:t>
            </a:r>
            <a:r>
              <a:rPr lang="sv-SE" sz="2300" dirty="0" smtClean="0">
                <a:solidFill>
                  <a:srgbClr val="FF6600"/>
                </a:solidFill>
              </a:rPr>
              <a:t> </a:t>
            </a:r>
            <a:r>
              <a:rPr lang="sv-SE" sz="2300" dirty="0" err="1" smtClean="0"/>
              <a:t>with</a:t>
            </a:r>
            <a:r>
              <a:rPr lang="sv-SE" sz="2300" dirty="0" smtClean="0"/>
              <a:t> focus on </a:t>
            </a:r>
            <a:r>
              <a:rPr lang="sv-SE" sz="2300" dirty="0" err="1" smtClean="0"/>
              <a:t>health</a:t>
            </a:r>
            <a:r>
              <a:rPr lang="sv-SE" sz="2300" dirty="0" smtClean="0"/>
              <a:t> and </a:t>
            </a:r>
            <a:r>
              <a:rPr lang="sv-SE" sz="2300" dirty="0" err="1" smtClean="0"/>
              <a:t>environment</a:t>
            </a:r>
            <a:endParaRPr lang="sv-SE" sz="2300" dirty="0"/>
          </a:p>
        </p:txBody>
      </p:sp>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85460" y="2843663"/>
            <a:ext cx="3573081" cy="36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280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539" y="375599"/>
            <a:ext cx="5889020" cy="1143000"/>
          </a:xfrm>
        </p:spPr>
        <p:txBody>
          <a:bodyPr>
            <a:normAutofit/>
          </a:bodyPr>
          <a:lstStyle/>
          <a:p>
            <a:r>
              <a:rPr lang="sv-SE" dirty="0" err="1" smtClean="0"/>
              <a:t>The range of life sciences studied </a:t>
            </a:r>
            <a:endParaRPr lang="sv-SE" dirty="0"/>
          </a:p>
        </p:txBody>
      </p:sp>
      <p:grpSp>
        <p:nvGrpSpPr>
          <p:cNvPr id="18" name="Group 17"/>
          <p:cNvGrpSpPr/>
          <p:nvPr/>
        </p:nvGrpSpPr>
        <p:grpSpPr>
          <a:xfrm>
            <a:off x="-2652975" y="1101390"/>
            <a:ext cx="11633370" cy="5115330"/>
            <a:chOff x="-430643" y="1481828"/>
            <a:chExt cx="10595493" cy="4410353"/>
          </a:xfrm>
        </p:grpSpPr>
        <p:pic>
          <p:nvPicPr>
            <p:cNvPr id="14" name="14-11-2010_030_WMV V9_001">
              <a:hlinkClick r:id="" action="ppaction://media"/>
            </p:cNvPr>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430643" y="3002101"/>
              <a:ext cx="4881624" cy="1549990"/>
            </a:xfrm>
            <a:prstGeom prst="rect">
              <a:avLst/>
            </a:prstGeom>
            <a:ln>
              <a:noFill/>
            </a:ln>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9846" y="4552090"/>
              <a:ext cx="3407194" cy="1340091"/>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673" y="2992888"/>
              <a:ext cx="1998973" cy="1584352"/>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43645" y="1487534"/>
              <a:ext cx="3312036" cy="1935606"/>
            </a:xfrm>
            <a:prstGeom prst="rect">
              <a:avLst/>
            </a:prstGeom>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4164" y="1481828"/>
              <a:ext cx="1950686" cy="1934224"/>
            </a:xfrm>
            <a:prstGeom prst="rect">
              <a:avLst/>
            </a:prstGeom>
          </p:spPr>
        </p:pic>
      </p:grpSp>
      <p:sp>
        <p:nvSpPr>
          <p:cNvPr id="10" name="TextBox 9"/>
          <p:cNvSpPr txBox="1"/>
          <p:nvPr/>
        </p:nvSpPr>
        <p:spPr>
          <a:xfrm>
            <a:off x="3577805" y="3450526"/>
            <a:ext cx="5746375" cy="2585323"/>
          </a:xfrm>
          <a:prstGeom prst="rect">
            <a:avLst/>
          </a:prstGeom>
          <a:noFill/>
        </p:spPr>
        <p:txBody>
          <a:bodyPr vert="horz" wrap="square" rtlCol="0">
            <a:spAutoFit/>
          </a:bodyPr>
          <a:lstStyle/>
          <a:p>
            <a:r>
              <a:rPr lang="en-US" b="1" dirty="0" smtClean="0"/>
              <a:t>								      Ecosystems</a:t>
            </a:r>
          </a:p>
          <a:p>
            <a:r>
              <a:rPr lang="en-US" b="1" dirty="0" smtClean="0"/>
              <a:t>								Communities</a:t>
            </a:r>
          </a:p>
          <a:p>
            <a:r>
              <a:rPr lang="en-US" b="1" dirty="0" smtClean="0"/>
              <a:t>							Populations</a:t>
            </a:r>
          </a:p>
          <a:p>
            <a:r>
              <a:rPr lang="en-US" b="1" dirty="0" smtClean="0"/>
              <a:t>						Organisms</a:t>
            </a:r>
          </a:p>
          <a:p>
            <a:r>
              <a:rPr lang="en-US" b="1" dirty="0" smtClean="0"/>
              <a:t>					Organs</a:t>
            </a:r>
          </a:p>
          <a:p>
            <a:r>
              <a:rPr lang="en-US" b="1" dirty="0" smtClean="0"/>
              <a:t>			     Tissues</a:t>
            </a:r>
          </a:p>
          <a:p>
            <a:r>
              <a:rPr lang="en-US" b="1" dirty="0" smtClean="0"/>
              <a:t>		      Cells</a:t>
            </a:r>
          </a:p>
          <a:p>
            <a:r>
              <a:rPr lang="en-US" b="1" dirty="0" smtClean="0"/>
              <a:t>	     Organelles</a:t>
            </a:r>
          </a:p>
          <a:p>
            <a:r>
              <a:rPr lang="en-US" b="1" dirty="0" smtClean="0"/>
              <a:t>   Molecules</a:t>
            </a:r>
            <a:endParaRPr lang="en-US" b="1" dirty="0"/>
          </a:p>
        </p:txBody>
      </p:sp>
    </p:spTree>
    <p:extLst>
      <p:ext uri="{BB962C8B-B14F-4D97-AF65-F5344CB8AC3E}">
        <p14:creationId xmlns:p14="http://schemas.microsoft.com/office/powerpoint/2010/main" val="14762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repeatCount="indefinite" fill="remove" display="0">
                  <p:stCondLst>
                    <p:cond delay="indefinite"/>
                  </p:stCondLst>
                </p:cTn>
                <p:tgtEl>
                  <p:spTgt spid="1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Mission</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5</a:t>
            </a:fld>
            <a:endParaRPr lang="sv-SE"/>
          </a:p>
        </p:txBody>
      </p:sp>
      <p:sp>
        <p:nvSpPr>
          <p:cNvPr id="5" name="Rectangle 4"/>
          <p:cNvSpPr/>
          <p:nvPr/>
        </p:nvSpPr>
        <p:spPr>
          <a:xfrm>
            <a:off x="4185877" y="843110"/>
            <a:ext cx="5077201" cy="8638253"/>
          </a:xfrm>
          <a:prstGeom prst="rect">
            <a:avLst/>
          </a:prstGeom>
        </p:spPr>
        <p:txBody>
          <a:bodyPr wrap="square" lIns="91436" tIns="45716" rIns="91436" bIns="45716">
            <a:spAutoFit/>
          </a:bodyPr>
          <a:lstStyle/>
          <a:p>
            <a:pPr>
              <a:lnSpc>
                <a:spcPct val="140000"/>
              </a:lnSpc>
              <a:defRPr/>
            </a:pPr>
            <a:r>
              <a:rPr lang="en-US" sz="2000" b="1" dirty="0">
                <a:solidFill>
                  <a:srgbClr val="000000"/>
                </a:solidFill>
                <a:ea typeface="MS PGothic" pitchFamily="34" charset="-128"/>
              </a:rPr>
              <a:t>Technology platforms for national use</a:t>
            </a:r>
          </a:p>
          <a:p>
            <a:pPr marL="742740" lvl="1" indent="-285684">
              <a:lnSpc>
                <a:spcPct val="140000"/>
              </a:lnSpc>
              <a:buFont typeface="Arial"/>
              <a:buChar char="•"/>
              <a:defRPr/>
            </a:pPr>
            <a:r>
              <a:rPr lang="en-US" sz="2000" dirty="0" smtClean="0">
                <a:solidFill>
                  <a:srgbClr val="000000"/>
                </a:solidFill>
                <a:ea typeface="MS PGothic" pitchFamily="34" charset="-128"/>
              </a:rPr>
              <a:t>Service to research community</a:t>
            </a:r>
            <a:endParaRPr lang="en-US" sz="2000" dirty="0">
              <a:solidFill>
                <a:srgbClr val="000000"/>
              </a:solidFill>
              <a:ea typeface="MS PGothic" pitchFamily="34" charset="-128"/>
            </a:endParaRPr>
          </a:p>
          <a:p>
            <a:pPr marL="742740" lvl="1" indent="-285684">
              <a:lnSpc>
                <a:spcPct val="140000"/>
              </a:lnSpc>
              <a:buFont typeface="Arial"/>
              <a:buChar char="•"/>
              <a:defRPr/>
            </a:pPr>
            <a:r>
              <a:rPr lang="en-US" sz="2000" dirty="0">
                <a:solidFill>
                  <a:srgbClr val="000000"/>
                </a:solidFill>
                <a:ea typeface="MS PGothic" pitchFamily="34" charset="-128"/>
              </a:rPr>
              <a:t>Technology </a:t>
            </a:r>
            <a:r>
              <a:rPr lang="en-US" sz="2000" dirty="0" smtClean="0">
                <a:solidFill>
                  <a:srgbClr val="000000"/>
                </a:solidFill>
                <a:ea typeface="MS PGothic" pitchFamily="34" charset="-128"/>
              </a:rPr>
              <a:t>development</a:t>
            </a:r>
            <a:endParaRPr lang="en-US" sz="2000" dirty="0">
              <a:solidFill>
                <a:srgbClr val="000000"/>
              </a:solidFill>
              <a:ea typeface="MS PGothic" pitchFamily="34" charset="-128"/>
            </a:endParaRPr>
          </a:p>
          <a:p>
            <a:pPr marL="742740" lvl="1" indent="-285684">
              <a:lnSpc>
                <a:spcPct val="140000"/>
              </a:lnSpc>
              <a:buFont typeface="Arial"/>
              <a:buChar char="•"/>
              <a:defRPr/>
            </a:pPr>
            <a:r>
              <a:rPr lang="en-US" sz="2000" dirty="0" smtClean="0">
                <a:solidFill>
                  <a:srgbClr val="000000"/>
                </a:solidFill>
                <a:ea typeface="MS PGothic" pitchFamily="34" charset="-128"/>
              </a:rPr>
              <a:t>Education </a:t>
            </a:r>
          </a:p>
          <a:p>
            <a:pPr marL="742812" lvl="1" indent="-285684">
              <a:lnSpc>
                <a:spcPct val="140000"/>
              </a:lnSpc>
              <a:defRPr/>
            </a:pPr>
            <a:endParaRPr lang="en-US" sz="1000" dirty="0">
              <a:solidFill>
                <a:srgbClr val="000000"/>
              </a:solidFill>
              <a:ea typeface="MS PGothic" pitchFamily="34" charset="-128"/>
            </a:endParaRPr>
          </a:p>
          <a:p>
            <a:pPr marL="285612" indent="-285684">
              <a:lnSpc>
                <a:spcPct val="140000"/>
              </a:lnSpc>
              <a:defRPr/>
            </a:pPr>
            <a:r>
              <a:rPr lang="en-US" sz="2000" b="1" dirty="0">
                <a:solidFill>
                  <a:schemeClr val="bg1">
                    <a:lumMod val="85000"/>
                  </a:schemeClr>
                </a:solidFill>
                <a:ea typeface="MS PGothic" pitchFamily="34" charset="-128"/>
              </a:rPr>
              <a:t>S</a:t>
            </a:r>
            <a:r>
              <a:rPr lang="en-US" sz="2000" b="1" dirty="0" smtClean="0">
                <a:solidFill>
                  <a:schemeClr val="bg1">
                    <a:lumMod val="85000"/>
                  </a:schemeClr>
                </a:solidFill>
                <a:ea typeface="MS PGothic" pitchFamily="34" charset="-128"/>
              </a:rPr>
              <a:t>trong </a:t>
            </a:r>
            <a:r>
              <a:rPr lang="en-US" sz="2000" b="1" dirty="0">
                <a:solidFill>
                  <a:schemeClr val="bg1">
                    <a:lumMod val="85000"/>
                  </a:schemeClr>
                </a:solidFill>
                <a:ea typeface="MS PGothic" pitchFamily="34" charset="-128"/>
              </a:rPr>
              <a:t>research </a:t>
            </a:r>
            <a:r>
              <a:rPr lang="en-US" sz="2000" b="1" dirty="0" smtClean="0">
                <a:solidFill>
                  <a:schemeClr val="bg1">
                    <a:lumMod val="85000"/>
                  </a:schemeClr>
                </a:solidFill>
                <a:ea typeface="MS PGothic" pitchFamily="34" charset="-128"/>
              </a:rPr>
              <a:t>community</a:t>
            </a:r>
          </a:p>
          <a:p>
            <a:pPr marL="742740" lvl="1" indent="-285684">
              <a:lnSpc>
                <a:spcPct val="140000"/>
              </a:lnSpc>
              <a:buFont typeface="Arial"/>
              <a:buChar char="•"/>
              <a:defRPr/>
            </a:pPr>
            <a:r>
              <a:rPr lang="en-US" sz="2000" dirty="0">
                <a:solidFill>
                  <a:schemeClr val="bg1">
                    <a:lumMod val="85000"/>
                  </a:schemeClr>
                </a:solidFill>
                <a:ea typeface="MS PGothic" pitchFamily="34" charset="-128"/>
              </a:rPr>
              <a:t>Strong interdisciplinary community</a:t>
            </a:r>
          </a:p>
          <a:p>
            <a:pPr marL="742740" lvl="1" indent="-285684">
              <a:lnSpc>
                <a:spcPct val="140000"/>
              </a:lnSpc>
              <a:buFont typeface="Arial"/>
              <a:buChar char="•"/>
              <a:defRPr/>
            </a:pPr>
            <a:r>
              <a:rPr lang="en-US" sz="2000" dirty="0" err="1">
                <a:solidFill>
                  <a:schemeClr val="bg1">
                    <a:lumMod val="85000"/>
                  </a:schemeClr>
                </a:solidFill>
                <a:ea typeface="MS PGothic" pitchFamily="34" charset="-128"/>
              </a:rPr>
              <a:t>SciLifeLab</a:t>
            </a:r>
            <a:r>
              <a:rPr lang="en-US" sz="2000" dirty="0">
                <a:solidFill>
                  <a:schemeClr val="bg1">
                    <a:lumMod val="85000"/>
                  </a:schemeClr>
                </a:solidFill>
                <a:ea typeface="MS PGothic" pitchFamily="34" charset="-128"/>
              </a:rPr>
              <a:t> Fellows Program</a:t>
            </a:r>
          </a:p>
          <a:p>
            <a:pPr marL="742740" lvl="1" indent="-285684">
              <a:lnSpc>
                <a:spcPct val="140000"/>
              </a:lnSpc>
              <a:buFont typeface="Arial"/>
              <a:buChar char="•"/>
              <a:defRPr/>
            </a:pPr>
            <a:r>
              <a:rPr lang="en-US" sz="2000" dirty="0">
                <a:solidFill>
                  <a:schemeClr val="bg1">
                    <a:lumMod val="85000"/>
                  </a:schemeClr>
                </a:solidFill>
                <a:ea typeface="MS PGothic" pitchFamily="34" charset="-128"/>
              </a:rPr>
              <a:t>National projects</a:t>
            </a:r>
          </a:p>
          <a:p>
            <a:pPr marL="285612" indent="-285684">
              <a:lnSpc>
                <a:spcPct val="140000"/>
              </a:lnSpc>
              <a:defRPr/>
            </a:pPr>
            <a:endParaRPr lang="en-US" sz="1000" b="1" dirty="0" smtClean="0">
              <a:solidFill>
                <a:schemeClr val="bg1">
                  <a:lumMod val="85000"/>
                </a:schemeClr>
              </a:solidFill>
              <a:ea typeface="MS PGothic" pitchFamily="34" charset="-128"/>
            </a:endParaRPr>
          </a:p>
          <a:p>
            <a:pPr marL="285612" indent="-285684">
              <a:lnSpc>
                <a:spcPct val="140000"/>
              </a:lnSpc>
              <a:defRPr/>
            </a:pPr>
            <a:r>
              <a:rPr lang="en-US" sz="2000" b="1" dirty="0" smtClean="0">
                <a:solidFill>
                  <a:schemeClr val="bg1">
                    <a:lumMod val="85000"/>
                  </a:schemeClr>
                </a:solidFill>
                <a:ea typeface="MS PGothic" pitchFamily="34" charset="-128"/>
              </a:rPr>
              <a:t>Society impact</a:t>
            </a:r>
          </a:p>
          <a:p>
            <a:pPr marL="342828" indent="-342900">
              <a:lnSpc>
                <a:spcPct val="140000"/>
              </a:lnSpc>
              <a:buFont typeface="Arial"/>
              <a:buChar char="•"/>
              <a:defRPr/>
            </a:pPr>
            <a:r>
              <a:rPr lang="en-US" sz="2000" dirty="0" smtClean="0">
                <a:solidFill>
                  <a:schemeClr val="bg1">
                    <a:lumMod val="85000"/>
                  </a:schemeClr>
                </a:solidFill>
                <a:ea typeface="MS PGothic" pitchFamily="34" charset="-128"/>
              </a:rPr>
              <a:t>Health care outcome</a:t>
            </a:r>
          </a:p>
          <a:p>
            <a:pPr marL="342828" indent="-342900">
              <a:lnSpc>
                <a:spcPct val="140000"/>
              </a:lnSpc>
              <a:buFont typeface="Arial"/>
              <a:buChar char="•"/>
              <a:defRPr/>
            </a:pPr>
            <a:r>
              <a:rPr lang="en-US" sz="2000" dirty="0" smtClean="0">
                <a:solidFill>
                  <a:schemeClr val="bg1">
                    <a:lumMod val="85000"/>
                  </a:schemeClr>
                </a:solidFill>
                <a:ea typeface="MS PGothic" pitchFamily="34" charset="-128"/>
              </a:rPr>
              <a:t>Environment</a:t>
            </a:r>
          </a:p>
          <a:p>
            <a:pPr marL="342828" indent="-342900">
              <a:lnSpc>
                <a:spcPct val="140000"/>
              </a:lnSpc>
              <a:buFont typeface="Arial"/>
              <a:buChar char="•"/>
              <a:defRPr/>
            </a:pPr>
            <a:r>
              <a:rPr lang="en-US" sz="2000" dirty="0" smtClean="0">
                <a:solidFill>
                  <a:schemeClr val="bg1">
                    <a:lumMod val="85000"/>
                  </a:schemeClr>
                </a:solidFill>
                <a:ea typeface="MS PGothic" pitchFamily="34" charset="-128"/>
              </a:rPr>
              <a:t>Tech transfer, spin-offs, industry collaborations</a:t>
            </a:r>
          </a:p>
          <a:p>
            <a:pPr marL="285612" indent="-285684">
              <a:lnSpc>
                <a:spcPct val="140000"/>
              </a:lnSpc>
              <a:defRPr/>
            </a:pPr>
            <a:endParaRPr lang="en-US" sz="2000" b="1" dirty="0">
              <a:solidFill>
                <a:schemeClr val="bg1">
                  <a:lumMod val="85000"/>
                </a:schemeClr>
              </a:solidFill>
              <a:ea typeface="MS PGothic" pitchFamily="34" charset="-128"/>
            </a:endParaRPr>
          </a:p>
          <a:p>
            <a:pPr marL="742740" lvl="1" indent="-285684">
              <a:lnSpc>
                <a:spcPct val="140000"/>
              </a:lnSpc>
              <a:buFont typeface="Arial"/>
              <a:buChar char="•"/>
              <a:defRPr/>
            </a:pPr>
            <a:endParaRPr lang="en-US" sz="2000" dirty="0">
              <a:solidFill>
                <a:schemeClr val="bg1">
                  <a:lumMod val="85000"/>
                </a:schemeClr>
              </a:solidFill>
              <a:ea typeface="MS PGothic" pitchFamily="34" charset="-128"/>
            </a:endParaRPr>
          </a:p>
          <a:p>
            <a:pPr marL="457056" lvl="1">
              <a:lnSpc>
                <a:spcPct val="140000"/>
              </a:lnSpc>
              <a:defRPr/>
            </a:pPr>
            <a:endParaRPr lang="en-US" sz="2000" dirty="0">
              <a:solidFill>
                <a:schemeClr val="bg1">
                  <a:lumMod val="85000"/>
                </a:schemeClr>
              </a:solidFill>
              <a:ea typeface="MS PGothic" pitchFamily="34" charset="-128"/>
            </a:endParaRPr>
          </a:p>
          <a:p>
            <a:pPr marL="1199940" lvl="2" indent="-285684">
              <a:lnSpc>
                <a:spcPct val="140000"/>
              </a:lnSpc>
              <a:buFont typeface="Arial"/>
              <a:buChar char="•"/>
              <a:defRPr/>
            </a:pPr>
            <a:endParaRPr lang="en-US" sz="2000" dirty="0">
              <a:solidFill>
                <a:srgbClr val="000000"/>
              </a:solidFill>
              <a:ea typeface="MS PGothic" pitchFamily="34" charset="-128"/>
            </a:endParaRPr>
          </a:p>
          <a:p>
            <a:pPr lvl="1">
              <a:lnSpc>
                <a:spcPct val="140000"/>
              </a:lnSpc>
              <a:defRPr/>
            </a:pPr>
            <a:endParaRPr lang="en-US" sz="2000" dirty="0">
              <a:solidFill>
                <a:srgbClr val="000000"/>
              </a:solidFill>
              <a:ea typeface="MS PGothic" pitchFamily="34" charset="-128"/>
            </a:endParaRPr>
          </a:p>
          <a:p>
            <a:pPr>
              <a:lnSpc>
                <a:spcPct val="120000"/>
              </a:lnSpc>
              <a:defRPr/>
            </a:pPr>
            <a:endParaRPr lang="en-US" sz="2000" dirty="0">
              <a:ea typeface="MS PGothic" pitchFamily="34" charset="-128"/>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0096" y="3043135"/>
            <a:ext cx="1907561" cy="1553181"/>
          </a:xfrm>
          <a:prstGeom prst="rect">
            <a:avLst/>
          </a:prstGeom>
          <a:ln w="19050">
            <a:noFill/>
          </a:ln>
          <a:effectLst>
            <a:outerShdw blurRad="63500" dist="76200" dir="2700000" algn="tl" rotWithShape="0">
              <a:prstClr val="black">
                <a:alpha val="40000"/>
              </a:prstClr>
            </a:outerShdw>
          </a:effec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206" y="3043134"/>
            <a:ext cx="1803975" cy="15980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9977" y="1042800"/>
            <a:ext cx="1907561" cy="17238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207" y="4766234"/>
            <a:ext cx="1607541" cy="1967853"/>
          </a:xfrm>
          <a:prstGeom prst="rect">
            <a:avLst/>
          </a:prstGeom>
          <a:ln w="19050">
            <a:noFill/>
          </a:ln>
          <a:effectLst>
            <a:outerShdw blurRad="63500" dist="76200" dir="2700000" algn="tl" rotWithShape="0">
              <a:prstClr val="black">
                <a:alpha val="40000"/>
              </a:prstClr>
            </a:outerShdw>
          </a:effectLst>
        </p:spPr>
      </p:pic>
      <p:pic>
        <p:nvPicPr>
          <p:cNvPr id="10" name="Content Placeholder 6" descr="LCBKI 2.t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4207" y="1061372"/>
            <a:ext cx="1474708" cy="1787265"/>
          </a:xfrm>
          <a:prstGeom prst="rect">
            <a:avLst/>
          </a:prstGeom>
          <a:effectLst>
            <a:outerShdw blurRad="50800" dist="38100" dir="2700000" algn="tl" rotWithShape="0">
              <a:prstClr val="black">
                <a:alpha val="40000"/>
              </a:prstClr>
            </a:outerShdw>
          </a:effectLst>
        </p:spPr>
      </p:pic>
      <p:pic>
        <p:nvPicPr>
          <p:cNvPr id="11" name="Content Placeholder 6" descr="NGI Stockholm (Applications).ti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384832" y="4870823"/>
            <a:ext cx="1537417" cy="18632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755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Available</a:t>
            </a:r>
            <a:r>
              <a:rPr lang="sv-SE" dirty="0" smtClean="0"/>
              <a:t> </a:t>
            </a:r>
            <a:r>
              <a:rPr lang="sv-SE" dirty="0" err="1" smtClean="0"/>
              <a:t>technique</a:t>
            </a:r>
            <a:r>
              <a:rPr lang="sv-SE" dirty="0" smtClean="0"/>
              <a:t> areas</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6</a:t>
            </a:fld>
            <a:endParaRPr lang="sv-SE"/>
          </a:p>
        </p:txBody>
      </p:sp>
      <p:sp>
        <p:nvSpPr>
          <p:cNvPr id="4" name="TextBox 3"/>
          <p:cNvSpPr txBox="1"/>
          <p:nvPr/>
        </p:nvSpPr>
        <p:spPr>
          <a:xfrm>
            <a:off x="1485901" y="1287502"/>
            <a:ext cx="3395801" cy="369332"/>
          </a:xfrm>
          <a:prstGeom prst="rect">
            <a:avLst/>
          </a:prstGeom>
          <a:solidFill>
            <a:srgbClr val="E58955"/>
          </a:solidFill>
          <a:ln>
            <a:solidFill>
              <a:srgbClr val="7DCC3B"/>
            </a:solidFill>
          </a:ln>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sv-SE" dirty="0" err="1" smtClean="0"/>
              <a:t>Drug</a:t>
            </a:r>
            <a:r>
              <a:rPr lang="sv-SE" dirty="0" smtClean="0"/>
              <a:t> Discovery &amp; </a:t>
            </a:r>
            <a:r>
              <a:rPr lang="sv-SE" dirty="0" err="1" smtClean="0"/>
              <a:t>Development</a:t>
            </a:r>
            <a:endParaRPr lang="sv-SE" dirty="0"/>
          </a:p>
        </p:txBody>
      </p:sp>
      <p:sp>
        <p:nvSpPr>
          <p:cNvPr id="5" name="TextBox 4"/>
          <p:cNvSpPr txBox="1"/>
          <p:nvPr/>
        </p:nvSpPr>
        <p:spPr>
          <a:xfrm>
            <a:off x="2490821" y="2297668"/>
            <a:ext cx="2063235"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Chemical</a:t>
            </a:r>
            <a:r>
              <a:rPr lang="sv-SE" dirty="0" smtClean="0"/>
              <a:t> </a:t>
            </a:r>
            <a:r>
              <a:rPr lang="sv-SE" dirty="0" err="1" smtClean="0"/>
              <a:t>Biology</a:t>
            </a:r>
            <a:endParaRPr lang="sv-SE" dirty="0"/>
          </a:p>
        </p:txBody>
      </p:sp>
      <p:sp>
        <p:nvSpPr>
          <p:cNvPr id="6" name="TextBox 5"/>
          <p:cNvSpPr txBox="1"/>
          <p:nvPr/>
        </p:nvSpPr>
        <p:spPr>
          <a:xfrm>
            <a:off x="5357984" y="1656835"/>
            <a:ext cx="1477717" cy="369332"/>
          </a:xfrm>
          <a:prstGeom prst="rect">
            <a:avLst/>
          </a:prstGeom>
          <a:solidFill>
            <a:srgbClr val="E58955"/>
          </a:solidFill>
          <a:ln>
            <a:solidFill>
              <a:srgbClr val="7DCC3B"/>
            </a:solidFill>
          </a:ln>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sv-SE" dirty="0" smtClean="0"/>
              <a:t>Biomaterials</a:t>
            </a:r>
            <a:endParaRPr lang="sv-SE" dirty="0"/>
          </a:p>
        </p:txBody>
      </p:sp>
      <p:sp>
        <p:nvSpPr>
          <p:cNvPr id="7" name="TextBox 6"/>
          <p:cNvSpPr txBox="1"/>
          <p:nvPr/>
        </p:nvSpPr>
        <p:spPr>
          <a:xfrm>
            <a:off x="4881702" y="4204837"/>
            <a:ext cx="1226647"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Genomics</a:t>
            </a:r>
            <a:endParaRPr lang="sv-SE" dirty="0"/>
          </a:p>
        </p:txBody>
      </p:sp>
      <p:sp>
        <p:nvSpPr>
          <p:cNvPr id="8" name="TextBox 7"/>
          <p:cNvSpPr txBox="1"/>
          <p:nvPr/>
        </p:nvSpPr>
        <p:spPr>
          <a:xfrm>
            <a:off x="6073471" y="3279592"/>
            <a:ext cx="1333816"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Bioimaging</a:t>
            </a:r>
            <a:endParaRPr lang="sv-SE" dirty="0"/>
          </a:p>
        </p:txBody>
      </p:sp>
      <p:sp>
        <p:nvSpPr>
          <p:cNvPr id="9" name="TextBox 8"/>
          <p:cNvSpPr txBox="1"/>
          <p:nvPr/>
        </p:nvSpPr>
        <p:spPr>
          <a:xfrm>
            <a:off x="1011766" y="4020172"/>
            <a:ext cx="1653671"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Bioinformatics</a:t>
            </a:r>
            <a:endParaRPr lang="sv-SE" dirty="0"/>
          </a:p>
        </p:txBody>
      </p:sp>
      <p:sp>
        <p:nvSpPr>
          <p:cNvPr id="10" name="TextBox 9"/>
          <p:cNvSpPr txBox="1"/>
          <p:nvPr/>
        </p:nvSpPr>
        <p:spPr>
          <a:xfrm>
            <a:off x="5053535" y="5053569"/>
            <a:ext cx="2281645"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Functional</a:t>
            </a:r>
            <a:r>
              <a:rPr lang="sv-SE" dirty="0" smtClean="0"/>
              <a:t> </a:t>
            </a:r>
            <a:r>
              <a:rPr lang="sv-SE" dirty="0" err="1" smtClean="0"/>
              <a:t>genomics</a:t>
            </a:r>
            <a:r>
              <a:rPr lang="sv-SE" dirty="0" smtClean="0"/>
              <a:t> </a:t>
            </a:r>
            <a:endParaRPr lang="sv-SE" dirty="0"/>
          </a:p>
        </p:txBody>
      </p:sp>
      <p:sp>
        <p:nvSpPr>
          <p:cNvPr id="11" name="TextBox 10"/>
          <p:cNvSpPr txBox="1"/>
          <p:nvPr/>
        </p:nvSpPr>
        <p:spPr>
          <a:xfrm>
            <a:off x="2412464" y="4712733"/>
            <a:ext cx="2254081"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smtClean="0"/>
              <a:t>Clinical </a:t>
            </a:r>
            <a:r>
              <a:rPr lang="sv-SE" dirty="0" err="1" smtClean="0"/>
              <a:t>Diagnostics</a:t>
            </a:r>
            <a:endParaRPr lang="sv-SE" dirty="0"/>
          </a:p>
        </p:txBody>
      </p:sp>
      <p:sp>
        <p:nvSpPr>
          <p:cNvPr id="12" name="TextBox 11"/>
          <p:cNvSpPr txBox="1"/>
          <p:nvPr/>
        </p:nvSpPr>
        <p:spPr>
          <a:xfrm>
            <a:off x="5751233" y="2482335"/>
            <a:ext cx="2168936"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Mass</a:t>
            </a:r>
            <a:r>
              <a:rPr lang="sv-SE" dirty="0" smtClean="0"/>
              <a:t> </a:t>
            </a:r>
            <a:r>
              <a:rPr lang="sv-SE" dirty="0" err="1" smtClean="0"/>
              <a:t>Spectrometry</a:t>
            </a:r>
            <a:endParaRPr lang="sv-SE" dirty="0"/>
          </a:p>
        </p:txBody>
      </p:sp>
      <p:sp>
        <p:nvSpPr>
          <p:cNvPr id="13" name="TextBox 12"/>
          <p:cNvSpPr txBox="1"/>
          <p:nvPr/>
        </p:nvSpPr>
        <p:spPr>
          <a:xfrm>
            <a:off x="606042" y="2911396"/>
            <a:ext cx="1372119"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Proteomics</a:t>
            </a:r>
            <a:endParaRPr lang="sv-SE" dirty="0"/>
          </a:p>
        </p:txBody>
      </p:sp>
      <p:sp>
        <p:nvSpPr>
          <p:cNvPr id="14" name="TextBox 13"/>
          <p:cNvSpPr txBox="1"/>
          <p:nvPr/>
        </p:nvSpPr>
        <p:spPr>
          <a:xfrm>
            <a:off x="3029912" y="3577273"/>
            <a:ext cx="2007672" cy="369332"/>
          </a:xfrm>
          <a:prstGeom prst="rect">
            <a:avLst/>
          </a:prstGeom>
          <a:solidFill>
            <a:srgbClr val="E58955"/>
          </a:solidFill>
          <a:ln>
            <a:solidFill>
              <a:srgbClr val="7DCC3B"/>
            </a:solidFill>
          </a:ln>
          <a:effectLst>
            <a:glow rad="63500">
              <a:schemeClr val="accent1">
                <a:satMod val="175000"/>
                <a:alpha val="40000"/>
              </a:schemeClr>
            </a:glow>
          </a:effectLst>
        </p:spPr>
        <p:txBody>
          <a:bodyPr wrap="square" rtlCol="0">
            <a:spAutoFit/>
          </a:bodyPr>
          <a:lstStyle/>
          <a:p>
            <a:r>
              <a:rPr lang="sv-SE" dirty="0" err="1" smtClean="0"/>
              <a:t>Structural</a:t>
            </a:r>
            <a:r>
              <a:rPr lang="sv-SE" dirty="0" smtClean="0"/>
              <a:t> </a:t>
            </a:r>
            <a:r>
              <a:rPr lang="sv-SE" dirty="0" err="1" smtClean="0"/>
              <a:t>Biology</a:t>
            </a:r>
            <a:endParaRPr lang="sv-SE" dirty="0"/>
          </a:p>
        </p:txBody>
      </p:sp>
      <p:sp>
        <p:nvSpPr>
          <p:cNvPr id="15" name="TextBox 14"/>
          <p:cNvSpPr txBox="1"/>
          <p:nvPr/>
        </p:nvSpPr>
        <p:spPr>
          <a:xfrm>
            <a:off x="3822223" y="5973129"/>
            <a:ext cx="2730976" cy="369332"/>
          </a:xfrm>
          <a:prstGeom prst="rect">
            <a:avLst/>
          </a:prstGeom>
          <a:solidFill>
            <a:srgbClr val="E58955"/>
          </a:solidFill>
          <a:ln>
            <a:solidFill>
              <a:srgbClr val="7DCC3B"/>
            </a:solidFill>
          </a:ln>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sv-SE" dirty="0" err="1" smtClean="0"/>
              <a:t>Zebrafish</a:t>
            </a:r>
            <a:r>
              <a:rPr lang="sv-SE" dirty="0" smtClean="0"/>
              <a:t> </a:t>
            </a:r>
            <a:r>
              <a:rPr lang="sv-SE" dirty="0" err="1" smtClean="0"/>
              <a:t>Model</a:t>
            </a:r>
            <a:r>
              <a:rPr lang="sv-SE" dirty="0" smtClean="0"/>
              <a:t> System</a:t>
            </a:r>
            <a:endParaRPr lang="sv-SE" dirty="0"/>
          </a:p>
        </p:txBody>
      </p:sp>
      <p:sp>
        <p:nvSpPr>
          <p:cNvPr id="16" name="TextBox 15"/>
          <p:cNvSpPr txBox="1"/>
          <p:nvPr/>
        </p:nvSpPr>
        <p:spPr>
          <a:xfrm>
            <a:off x="1292101" y="5603797"/>
            <a:ext cx="1737812" cy="369332"/>
          </a:xfrm>
          <a:prstGeom prst="rect">
            <a:avLst/>
          </a:prstGeom>
          <a:solidFill>
            <a:srgbClr val="E58955"/>
          </a:solidFill>
          <a:ln>
            <a:solidFill>
              <a:srgbClr val="7DCC3B"/>
            </a:solidFill>
          </a:ln>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sv-SE" dirty="0" err="1" smtClean="0"/>
              <a:t>Metabolomics</a:t>
            </a:r>
            <a:endParaRPr lang="sv-SE" dirty="0"/>
          </a:p>
        </p:txBody>
      </p:sp>
    </p:spTree>
    <p:extLst>
      <p:ext uri="{BB962C8B-B14F-4D97-AF65-F5344CB8AC3E}">
        <p14:creationId xmlns:p14="http://schemas.microsoft.com/office/powerpoint/2010/main" val="1905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85" y="376614"/>
            <a:ext cx="8543861" cy="635149"/>
          </a:xfrm>
        </p:spPr>
        <p:txBody>
          <a:bodyPr/>
          <a:lstStyle/>
          <a:p>
            <a:r>
              <a:rPr lang="en-US" dirty="0"/>
              <a:t>P</a:t>
            </a:r>
            <a:r>
              <a:rPr lang="en-US" dirty="0" smtClean="0"/>
              <a:t>latforms </a:t>
            </a:r>
            <a:r>
              <a:rPr lang="en-US" dirty="0"/>
              <a:t>and facilities</a:t>
            </a:r>
          </a:p>
        </p:txBody>
      </p:sp>
      <p:sp>
        <p:nvSpPr>
          <p:cNvPr id="4" name="Slide Number Placeholder 3"/>
          <p:cNvSpPr>
            <a:spLocks noGrp="1"/>
          </p:cNvSpPr>
          <p:nvPr>
            <p:ph type="sldNum" sz="quarter" idx="12"/>
          </p:nvPr>
        </p:nvSpPr>
        <p:spPr/>
        <p:txBody>
          <a:bodyPr/>
          <a:lstStyle/>
          <a:p>
            <a:fld id="{97DED537-10C4-8C40-8E87-51060FF45365}" type="slidenum">
              <a:rPr lang="sv-SE" smtClean="0"/>
              <a:pPr/>
              <a:t>7</a:t>
            </a:fld>
            <a:endParaRPr lang="sv-SE"/>
          </a:p>
        </p:txBody>
      </p:sp>
      <p:pic>
        <p:nvPicPr>
          <p:cNvPr id="3" name="Picture 2" descr="Screen Shot 2016-08-25 at 2.3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3" y="1020464"/>
            <a:ext cx="6974405" cy="5837536"/>
          </a:xfrm>
          <a:prstGeom prst="rect">
            <a:avLst/>
          </a:prstGeom>
        </p:spPr>
      </p:pic>
    </p:spTree>
    <p:extLst>
      <p:ext uri="{BB962C8B-B14F-4D97-AF65-F5344CB8AC3E}">
        <p14:creationId xmlns:p14="http://schemas.microsoft.com/office/powerpoint/2010/main" val="69878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Annual report 2015: Service projects</a:t>
            </a:r>
          </a:p>
        </p:txBody>
      </p:sp>
      <p:sp>
        <p:nvSpPr>
          <p:cNvPr id="4" name="Slide Number Placeholder 3"/>
          <p:cNvSpPr>
            <a:spLocks noGrp="1"/>
          </p:cNvSpPr>
          <p:nvPr>
            <p:ph type="sldNum" sz="quarter" idx="12"/>
          </p:nvPr>
        </p:nvSpPr>
        <p:spPr/>
        <p:txBody>
          <a:bodyPr/>
          <a:lstStyle/>
          <a:p>
            <a:fld id="{97DED537-10C4-8C40-8E87-51060FF45365}" type="slidenum">
              <a:rPr lang="sv-SE" smtClean="0"/>
              <a:pPr/>
              <a:t>8</a:t>
            </a:fld>
            <a:endParaRPr lang="sv-SE"/>
          </a:p>
        </p:txBody>
      </p:sp>
      <p:pic>
        <p:nvPicPr>
          <p:cNvPr id="3" name="Picture 2"/>
          <p:cNvPicPr>
            <a:picLocks noChangeAspect="1"/>
          </p:cNvPicPr>
          <p:nvPr/>
        </p:nvPicPr>
        <p:blipFill>
          <a:blip r:embed="rId3"/>
          <a:stretch>
            <a:fillRect/>
          </a:stretch>
        </p:blipFill>
        <p:spPr>
          <a:xfrm>
            <a:off x="664635" y="1143001"/>
            <a:ext cx="7632700" cy="5207000"/>
          </a:xfrm>
          <a:prstGeom prst="rect">
            <a:avLst/>
          </a:prstGeom>
        </p:spPr>
      </p:pic>
    </p:spTree>
    <p:extLst>
      <p:ext uri="{BB962C8B-B14F-4D97-AF65-F5344CB8AC3E}">
        <p14:creationId xmlns:p14="http://schemas.microsoft.com/office/powerpoint/2010/main" val="100554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Upcoming</a:t>
            </a:r>
            <a:r>
              <a:rPr lang="sv-SE" dirty="0" smtClean="0"/>
              <a:t> </a:t>
            </a:r>
            <a:r>
              <a:rPr lang="sv-SE" dirty="0" err="1" smtClean="0"/>
              <a:t>courses</a:t>
            </a:r>
            <a:endParaRPr lang="sv-SE" dirty="0"/>
          </a:p>
        </p:txBody>
      </p:sp>
      <p:sp>
        <p:nvSpPr>
          <p:cNvPr id="3" name="Slide Number Placeholder 2"/>
          <p:cNvSpPr>
            <a:spLocks noGrp="1"/>
          </p:cNvSpPr>
          <p:nvPr>
            <p:ph type="sldNum" sz="quarter" idx="12"/>
          </p:nvPr>
        </p:nvSpPr>
        <p:spPr/>
        <p:txBody>
          <a:bodyPr/>
          <a:lstStyle/>
          <a:p>
            <a:fld id="{97DED537-10C4-8C40-8E87-51060FF45365}" type="slidenum">
              <a:rPr lang="sv-SE" smtClean="0"/>
              <a:pPr/>
              <a:t>9</a:t>
            </a:fld>
            <a:endParaRPr lang="sv-SE"/>
          </a:p>
        </p:txBody>
      </p:sp>
      <p:graphicFrame>
        <p:nvGraphicFramePr>
          <p:cNvPr id="4" name="Table 3"/>
          <p:cNvGraphicFramePr>
            <a:graphicFrameLocks noGrp="1"/>
          </p:cNvGraphicFramePr>
          <p:nvPr>
            <p:extLst>
              <p:ext uri="{D42A27DB-BD31-4B8C-83A1-F6EECF244321}">
                <p14:modId xmlns:p14="http://schemas.microsoft.com/office/powerpoint/2010/main" val="130995950"/>
              </p:ext>
            </p:extLst>
          </p:nvPr>
        </p:nvGraphicFramePr>
        <p:xfrm>
          <a:off x="779456" y="1886985"/>
          <a:ext cx="7585089" cy="3505200"/>
        </p:xfrm>
        <a:graphic>
          <a:graphicData uri="http://schemas.openxmlformats.org/drawingml/2006/table">
            <a:tbl>
              <a:tblPr firstRow="1" bandRow="1">
                <a:tableStyleId>{3C2FFA5D-87B4-456A-9821-1D502468CF0F}</a:tableStyleId>
              </a:tblPr>
              <a:tblGrid>
                <a:gridCol w="2515408"/>
                <a:gridCol w="5069681"/>
              </a:tblGrid>
              <a:tr h="370840">
                <a:tc>
                  <a:txBody>
                    <a:bodyPr/>
                    <a:lstStyle/>
                    <a:p>
                      <a:r>
                        <a:rPr lang="sv-SE" dirty="0" smtClean="0"/>
                        <a:t>Date</a:t>
                      </a:r>
                      <a:endParaRPr lang="sv-SE" dirty="0"/>
                    </a:p>
                  </a:txBody>
                  <a:tcPr/>
                </a:tc>
                <a:tc>
                  <a:txBody>
                    <a:bodyPr/>
                    <a:lstStyle/>
                    <a:p>
                      <a:r>
                        <a:rPr lang="sv-SE" dirty="0" smtClean="0"/>
                        <a:t>Course</a:t>
                      </a:r>
                      <a:endParaRPr lang="sv-S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err="1" smtClean="0"/>
                        <a:t>January</a:t>
                      </a:r>
                      <a:r>
                        <a:rPr lang="sv-SE" sz="1800" dirty="0" smtClean="0"/>
                        <a:t> 23-27</a:t>
                      </a:r>
                    </a:p>
                  </a:txBody>
                  <a:tcPr/>
                </a:tc>
                <a:tc>
                  <a:txBody>
                    <a:bodyPr/>
                    <a:lstStyle/>
                    <a:p>
                      <a:r>
                        <a:rPr lang="sv-SE" sz="1800" dirty="0" err="1" smtClean="0"/>
                        <a:t>Introduction</a:t>
                      </a:r>
                      <a:r>
                        <a:rPr lang="sv-SE" sz="1800" dirty="0" smtClean="0"/>
                        <a:t> to </a:t>
                      </a:r>
                      <a:r>
                        <a:rPr lang="sv-SE" sz="1800" dirty="0" err="1" smtClean="0"/>
                        <a:t>Bioinformatics</a:t>
                      </a:r>
                      <a:r>
                        <a:rPr lang="sv-SE" sz="1800" dirty="0" smtClean="0"/>
                        <a:t> </a:t>
                      </a:r>
                      <a:r>
                        <a:rPr lang="sv-SE" sz="1800" dirty="0" err="1" smtClean="0"/>
                        <a:t>using</a:t>
                      </a:r>
                      <a:r>
                        <a:rPr lang="sv-SE" sz="1800" baseline="0" dirty="0" smtClean="0"/>
                        <a:t> NGS data</a:t>
                      </a:r>
                      <a:endParaRPr lang="sv-SE" sz="1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err="1" smtClean="0"/>
                        <a:t>February</a:t>
                      </a:r>
                      <a:r>
                        <a:rPr lang="sv-SE" sz="1800" dirty="0" smtClean="0"/>
                        <a:t> 6-10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err="1" smtClean="0"/>
                        <a:t>Python</a:t>
                      </a:r>
                      <a:r>
                        <a:rPr lang="sv-SE" sz="1800" baseline="0" dirty="0" smtClean="0"/>
                        <a:t> </a:t>
                      </a:r>
                      <a:r>
                        <a:rPr lang="sv-SE" sz="1800" baseline="0" dirty="0" err="1" smtClean="0"/>
                        <a:t>programming</a:t>
                      </a:r>
                      <a:r>
                        <a:rPr lang="sv-SE" sz="1800" baseline="0" dirty="0" smtClean="0"/>
                        <a:t> </a:t>
                      </a:r>
                      <a:r>
                        <a:rPr lang="sv-SE" sz="1800" baseline="0" dirty="0" err="1" smtClean="0"/>
                        <a:t>with</a:t>
                      </a:r>
                      <a:r>
                        <a:rPr lang="sv-SE" sz="1800" baseline="0" dirty="0" smtClean="0"/>
                        <a:t> </a:t>
                      </a:r>
                      <a:r>
                        <a:rPr lang="sv-SE" sz="1800" baseline="0" dirty="0" err="1" smtClean="0"/>
                        <a:t>applications</a:t>
                      </a:r>
                      <a:r>
                        <a:rPr lang="sv-SE" sz="1800" baseline="0" dirty="0" smtClean="0"/>
                        <a:t> to </a:t>
                      </a:r>
                      <a:r>
                        <a:rPr lang="sv-SE" sz="1800" baseline="0" dirty="0" err="1" smtClean="0"/>
                        <a:t>Bioinformatics</a:t>
                      </a:r>
                      <a:endParaRPr lang="sv-SE" sz="18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err="1" smtClean="0"/>
                        <a:t>March</a:t>
                      </a:r>
                      <a:r>
                        <a:rPr lang="sv-SE" sz="1800" dirty="0" smtClean="0"/>
                        <a:t> 25-27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smtClean="0"/>
                        <a:t>RNA-</a:t>
                      </a:r>
                      <a:r>
                        <a:rPr lang="sv-SE" sz="1800" dirty="0" err="1" smtClean="0"/>
                        <a:t>seq</a:t>
                      </a:r>
                      <a:endParaRPr lang="sv-SE" sz="18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err="1" smtClean="0"/>
                        <a:t>March</a:t>
                      </a:r>
                      <a:r>
                        <a:rPr lang="sv-SE" sz="1800" dirty="0" smtClean="0"/>
                        <a:t> 27-31</a:t>
                      </a:r>
                    </a:p>
                  </a:txBody>
                  <a:tcPr/>
                </a:tc>
                <a:tc>
                  <a:txBody>
                    <a:bodyPr/>
                    <a:lstStyle/>
                    <a:p>
                      <a:r>
                        <a:rPr lang="sv-SE" sz="1800" dirty="0" smtClean="0"/>
                        <a:t>R </a:t>
                      </a:r>
                      <a:r>
                        <a:rPr lang="sv-SE" sz="1800" dirty="0" err="1" smtClean="0"/>
                        <a:t>Programming</a:t>
                      </a:r>
                      <a:r>
                        <a:rPr lang="sv-SE" sz="1800" dirty="0" smtClean="0"/>
                        <a:t> Foundations for Life Scientists</a:t>
                      </a:r>
                      <a:endParaRPr lang="sv-SE" sz="1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smtClean="0"/>
                        <a:t>May 9-11</a:t>
                      </a:r>
                    </a:p>
                  </a:txBody>
                  <a:tcPr/>
                </a:tc>
                <a:tc>
                  <a:txBody>
                    <a:bodyPr/>
                    <a:lstStyle/>
                    <a:p>
                      <a:r>
                        <a:rPr lang="sv-SE" sz="1800" dirty="0" err="1" smtClean="0"/>
                        <a:t>Introduction</a:t>
                      </a:r>
                      <a:r>
                        <a:rPr lang="sv-SE" sz="1800" dirty="0" smtClean="0"/>
                        <a:t> to </a:t>
                      </a:r>
                      <a:r>
                        <a:rPr lang="sv-SE" sz="1800" dirty="0" err="1" smtClean="0"/>
                        <a:t>Genome</a:t>
                      </a:r>
                      <a:r>
                        <a:rPr lang="sv-SE" sz="1800" dirty="0" smtClean="0"/>
                        <a:t> Annotation</a:t>
                      </a:r>
                      <a:endParaRPr lang="sv-SE" sz="1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800" dirty="0" smtClean="0"/>
                        <a:t>May 15-19</a:t>
                      </a:r>
                    </a:p>
                  </a:txBody>
                  <a:tcPr/>
                </a:tc>
                <a:tc>
                  <a:txBody>
                    <a:bodyPr/>
                    <a:lstStyle/>
                    <a:p>
                      <a:r>
                        <a:rPr lang="sv-SE" sz="1800" dirty="0" err="1" smtClean="0"/>
                        <a:t>Introduction</a:t>
                      </a:r>
                      <a:r>
                        <a:rPr lang="sv-SE" sz="1800" dirty="0" smtClean="0"/>
                        <a:t> to </a:t>
                      </a:r>
                      <a:r>
                        <a:rPr lang="sv-SE" sz="1800" dirty="0" err="1" smtClean="0"/>
                        <a:t>Bioinformatics</a:t>
                      </a:r>
                      <a:r>
                        <a:rPr lang="sv-SE" sz="1800" dirty="0" smtClean="0"/>
                        <a:t> </a:t>
                      </a:r>
                      <a:r>
                        <a:rPr lang="sv-SE" sz="1800" dirty="0" err="1" smtClean="0"/>
                        <a:t>using</a:t>
                      </a:r>
                      <a:r>
                        <a:rPr lang="sv-SE" sz="1800" baseline="0" dirty="0" smtClean="0"/>
                        <a:t> NGS data, Göteborg</a:t>
                      </a:r>
                      <a:endParaRPr lang="sv-SE" sz="1800" dirty="0"/>
                    </a:p>
                  </a:txBody>
                  <a:tcPr/>
                </a:tc>
              </a:tr>
              <a:tr h="370840">
                <a:tc>
                  <a:txBody>
                    <a:bodyPr/>
                    <a:lstStyle/>
                    <a:p>
                      <a:r>
                        <a:rPr lang="sv-SE" dirty="0" err="1" smtClean="0"/>
                        <a:t>Application</a:t>
                      </a:r>
                      <a:r>
                        <a:rPr lang="sv-SE" dirty="0" smtClean="0"/>
                        <a:t> Nov/Dec</a:t>
                      </a:r>
                      <a:endParaRPr lang="sv-SE" dirty="0"/>
                    </a:p>
                  </a:txBody>
                  <a:tcPr/>
                </a:tc>
                <a:tc>
                  <a:txBody>
                    <a:bodyPr/>
                    <a:lstStyle/>
                    <a:p>
                      <a:r>
                        <a:rPr lang="sv-SE" dirty="0" smtClean="0"/>
                        <a:t>The Swedish</a:t>
                      </a:r>
                      <a:r>
                        <a:rPr lang="sv-SE" baseline="0" dirty="0" smtClean="0"/>
                        <a:t> </a:t>
                      </a:r>
                      <a:r>
                        <a:rPr lang="sv-SE" baseline="0" dirty="0" err="1" smtClean="0"/>
                        <a:t>Bioinformatics</a:t>
                      </a:r>
                      <a:r>
                        <a:rPr lang="sv-SE" baseline="0" dirty="0" smtClean="0"/>
                        <a:t> </a:t>
                      </a:r>
                      <a:r>
                        <a:rPr lang="sv-SE" baseline="0" dirty="0" err="1" smtClean="0"/>
                        <a:t>Advisory</a:t>
                      </a:r>
                      <a:r>
                        <a:rPr lang="sv-SE" baseline="0" dirty="0" smtClean="0"/>
                        <a:t> Program</a:t>
                      </a:r>
                      <a:endParaRPr lang="sv-SE" dirty="0"/>
                    </a:p>
                  </a:txBody>
                  <a:tcPr/>
                </a:tc>
              </a:tr>
            </a:tbl>
          </a:graphicData>
        </a:graphic>
      </p:graphicFrame>
    </p:spTree>
    <p:extLst>
      <p:ext uri="{BB962C8B-B14F-4D97-AF65-F5344CB8AC3E}">
        <p14:creationId xmlns:p14="http://schemas.microsoft.com/office/powerpoint/2010/main" val="123029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ma">
  <a:themeElements>
    <a:clrScheme name="SciLifeLab">
      <a:dk1>
        <a:sysClr val="windowText" lastClr="000000"/>
      </a:dk1>
      <a:lt1>
        <a:sysClr val="window" lastClr="FFFFFF"/>
      </a:lt1>
      <a:dk2>
        <a:srgbClr val="000000"/>
      </a:dk2>
      <a:lt2>
        <a:srgbClr val="EEECE1"/>
      </a:lt2>
      <a:accent1>
        <a:srgbClr val="98C000"/>
      </a:accent1>
      <a:accent2>
        <a:srgbClr val="009AC5"/>
      </a:accent2>
      <a:accent3>
        <a:srgbClr val="EE7900"/>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1325</TotalTime>
  <Words>729</Words>
  <Application>Microsoft Macintosh PowerPoint</Application>
  <PresentationFormat>Bildspel på skärmen (4:3)</PresentationFormat>
  <Paragraphs>218</Paragraphs>
  <Slides>18</Slides>
  <Notes>11</Notes>
  <HiddenSlides>0</HiddenSlides>
  <MMClips>1</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18</vt:i4>
      </vt:variant>
    </vt:vector>
  </HeadingPairs>
  <TitlesOfParts>
    <vt:vector size="25" baseType="lpstr">
      <vt:lpstr>Arial</vt:lpstr>
      <vt:lpstr>ArialMT</vt:lpstr>
      <vt:lpstr>Calibri</vt:lpstr>
      <vt:lpstr>MS PGothic</vt:lpstr>
      <vt:lpstr>Office-tema</vt:lpstr>
      <vt:lpstr>1_Office-tema</vt:lpstr>
      <vt:lpstr>2_Office-tema</vt:lpstr>
      <vt:lpstr>Science for Life Laboratory</vt:lpstr>
      <vt:lpstr>PowerPoint-presentation</vt:lpstr>
      <vt:lpstr>Vision</vt:lpstr>
      <vt:lpstr>The range of life sciences studied </vt:lpstr>
      <vt:lpstr>Mission</vt:lpstr>
      <vt:lpstr>Available technique areas</vt:lpstr>
      <vt:lpstr>Platforms and facilities</vt:lpstr>
      <vt:lpstr>Annual report 2015: Service projects</vt:lpstr>
      <vt:lpstr>Upcoming courses</vt:lpstr>
      <vt:lpstr>Nodes and sites</vt:lpstr>
      <vt:lpstr>Platforms and facilities</vt:lpstr>
      <vt:lpstr>Mission</vt:lpstr>
      <vt:lpstr>Fellows program </vt:lpstr>
      <vt:lpstr>PowerPoint-presentation</vt:lpstr>
      <vt:lpstr>Science &amp; SciLifeLab Prize</vt:lpstr>
      <vt:lpstr>Mission</vt:lpstr>
      <vt:lpstr>Industry, authorities &amp; health care</vt:lpstr>
      <vt:lpstr>PowerPoint-presentation</vt:lpstr>
    </vt:vector>
  </TitlesOfParts>
  <Company>Rudström Design</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Tomas. Rudstrom</dc:creator>
  <cp:lastModifiedBy>Microsoft Office-användare</cp:lastModifiedBy>
  <cp:revision>52</cp:revision>
  <dcterms:created xsi:type="dcterms:W3CDTF">2015-02-16T18:25:46Z</dcterms:created>
  <dcterms:modified xsi:type="dcterms:W3CDTF">2016-11-28T07:35:18Z</dcterms:modified>
</cp:coreProperties>
</file>