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256" r:id="rId2"/>
    <p:sldId id="257" r:id="rId3"/>
    <p:sldId id="317" r:id="rId4"/>
    <p:sldId id="318" r:id="rId5"/>
    <p:sldId id="260" r:id="rId6"/>
    <p:sldId id="323" r:id="rId7"/>
    <p:sldId id="319" r:id="rId8"/>
    <p:sldId id="262" r:id="rId9"/>
    <p:sldId id="263" r:id="rId10"/>
    <p:sldId id="264" r:id="rId11"/>
    <p:sldId id="326" r:id="rId12"/>
    <p:sldId id="266" r:id="rId13"/>
    <p:sldId id="267" r:id="rId14"/>
    <p:sldId id="320" r:id="rId15"/>
    <p:sldId id="269" r:id="rId16"/>
    <p:sldId id="270" r:id="rId17"/>
    <p:sldId id="271" r:id="rId18"/>
    <p:sldId id="273" r:id="rId19"/>
    <p:sldId id="272" r:id="rId20"/>
    <p:sldId id="321" r:id="rId21"/>
    <p:sldId id="274" r:id="rId22"/>
    <p:sldId id="334" r:id="rId23"/>
    <p:sldId id="335" r:id="rId24"/>
    <p:sldId id="336" r:id="rId25"/>
    <p:sldId id="337" r:id="rId26"/>
    <p:sldId id="277" r:id="rId27"/>
    <p:sldId id="278" r:id="rId28"/>
    <p:sldId id="280" r:id="rId29"/>
    <p:sldId id="281" r:id="rId30"/>
    <p:sldId id="282" r:id="rId31"/>
    <p:sldId id="283" r:id="rId32"/>
    <p:sldId id="284" r:id="rId33"/>
    <p:sldId id="287" r:id="rId34"/>
    <p:sldId id="288" r:id="rId35"/>
    <p:sldId id="333" r:id="rId36"/>
    <p:sldId id="290" r:id="rId37"/>
    <p:sldId id="303" r:id="rId38"/>
    <p:sldId id="330" r:id="rId39"/>
    <p:sldId id="331" r:id="rId40"/>
    <p:sldId id="332" r:id="rId41"/>
    <p:sldId id="293" r:id="rId42"/>
    <p:sldId id="294" r:id="rId43"/>
    <p:sldId id="297" r:id="rId44"/>
    <p:sldId id="298" r:id="rId45"/>
    <p:sldId id="299" r:id="rId46"/>
    <p:sldId id="300" r:id="rId47"/>
    <p:sldId id="301" r:id="rId48"/>
    <p:sldId id="302" r:id="rId49"/>
    <p:sldId id="312" r:id="rId50"/>
    <p:sldId id="324" r:id="rId51"/>
    <p:sldId id="305" r:id="rId52"/>
    <p:sldId id="306" r:id="rId53"/>
    <p:sldId id="314" r:id="rId54"/>
    <p:sldId id="313" r:id="rId55"/>
    <p:sldId id="315" r:id="rId56"/>
    <p:sldId id="309" r:id="rId57"/>
    <p:sldId id="322" r:id="rId58"/>
    <p:sldId id="316" r:id="rId5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-203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handoutMaster" Target="handoutMasters/handout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91E65-5570-A240-AC76-6674BC68C92B}" type="datetimeFigureOut">
              <a:rPr lang="en-US" smtClean="0"/>
              <a:t>29/11/16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060EE0-8714-5F4E-B8E7-580180D5DA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50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DE4568-F5EA-FE4B-A1AB-0DA78021D215}" type="datetimeFigureOut">
              <a:rPr lang="en-US" smtClean="0"/>
              <a:t>29/11/16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3E24E-2E45-6C4A-830C-37D2EB4AF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76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sv-SE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BCR/ABL</a:t>
            </a:r>
          </a:p>
          <a:p>
            <a:r>
              <a:rPr lang="en-US" dirty="0" err="1" smtClean="0"/>
              <a:t>HepC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3E785-F744-0043-A8E1-E4A95560532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9427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v-SE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v-SE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4D0978-D5BB-B349-A7A8-5BA9FA586A61}" type="slidenum">
              <a:rPr lang="en-US"/>
              <a:pPr/>
              <a:t>46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sv-SE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D36BDB-48E3-8947-BBEA-F37656EAF561}" type="slidenum">
              <a:rPr lang="en-US"/>
              <a:pPr/>
              <a:t>52</a:t>
            </a:fld>
            <a:endParaRPr lang="en-US"/>
          </a:p>
        </p:txBody>
      </p:sp>
      <p:sp>
        <p:nvSpPr>
          <p:cNvPr id="2897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Calibri" charset="0"/>
                <a:cs typeface="MS PGothic" charset="0"/>
              </a:rPr>
              <a:t>NGI is one of the most well equipped NGS site in Europe. We use different technologies which makes it possible to find most appropriate solution for different type of projects</a:t>
            </a:r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fld id="{2F79CB7E-909E-3041-A4DA-8757F10855A9}" type="slidenum">
              <a:rPr lang="en-US" sz="1200">
                <a:solidFill>
                  <a:srgbClr val="000000"/>
                </a:solidFill>
                <a:cs typeface="MS PGothic" charset="0"/>
              </a:rPr>
              <a:pPr algn="r" eaLnBrk="1" hangingPunct="1"/>
              <a:t>53</a:t>
            </a:fld>
            <a:endParaRPr lang="en-US" sz="1200">
              <a:solidFill>
                <a:srgbClr val="000000"/>
              </a:solidFill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defTabSz="457200"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defTabSz="457200">
              <a:spcBef>
                <a:spcPct val="0"/>
              </a:spcBef>
            </a:pPr>
            <a:endParaRPr lang="sv-SE" sz="2400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sv-SE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B94794-A686-6A40-B55A-03C10FEB4F38}" type="slidenum">
              <a:rPr lang="en-US"/>
              <a:pPr/>
              <a:t>8</a:t>
            </a:fld>
            <a:endParaRPr lang="en-US"/>
          </a:p>
        </p:txBody>
      </p:sp>
      <p:sp>
        <p:nvSpPr>
          <p:cNvPr id="122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3D8299-52F8-EA4C-BFFD-47FC10744EA2}" type="slidenum">
              <a:rPr lang="en-US"/>
              <a:pPr/>
              <a:t>9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76188E-5FFD-A14C-A5A5-344DE4B9843F}" type="slidenum">
              <a:rPr lang="en-US"/>
              <a:pPr/>
              <a:t>10</a:t>
            </a:fld>
            <a:endParaRPr lang="en-US"/>
          </a:p>
        </p:txBody>
      </p:sp>
      <p:sp>
        <p:nvSpPr>
          <p:cNvPr id="419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29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sv-SE" smtClean="0">
                <a:ea typeface="ＭＳ Ｐゴシック" pitchFamily="34" charset="-128"/>
              </a:rPr>
              <a:t>De fragment som ska sekvensera amplifiera I flödescellen för att möjliggöra detektion av signalerna från sekvensningen. Detta sker I en så kallad klulstergenerering, där de fragment som ska sekvenseras kopieras ca 1000x på en liten delyta och varje fragment då bildar ett sk klluster. </a:t>
            </a:r>
          </a:p>
          <a:p>
            <a:endParaRPr lang="en-US" altLang="sv-SE" smtClean="0">
              <a:ea typeface="ＭＳ Ｐゴシック" pitchFamily="34" charset="-128"/>
            </a:endParaRPr>
          </a:p>
          <a:p>
            <a:r>
              <a:rPr lang="en-US" altLang="sv-SE" smtClean="0">
                <a:ea typeface="ＭＳ Ｐゴシック" pitchFamily="34" charset="-128"/>
              </a:rPr>
              <a:t>Förenklad bild, sker samtidigt för ca 200M fragment per lane I flödescellen. </a:t>
            </a:r>
          </a:p>
          <a:p>
            <a:endParaRPr lang="en-US" altLang="sv-SE" smtClean="0">
              <a:ea typeface="ＭＳ Ｐゴシック" pitchFamily="34" charset="-128"/>
            </a:endParaRPr>
          </a:p>
          <a:p>
            <a:r>
              <a:rPr lang="en-US" altLang="sv-SE" smtClean="0">
                <a:ea typeface="ＭＳ Ｐゴシック" pitchFamily="34" charset="-128"/>
              </a:rPr>
              <a:t>Adaptern på sekvensningsbiblioteken binder till komplementära sekvenser på ytan I flödescellen. Den komplementära sekvensen fungerar </a:t>
            </a:r>
          </a:p>
        </p:txBody>
      </p:sp>
      <p:sp>
        <p:nvSpPr>
          <p:cNvPr id="2129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F21F67B-76A5-4E48-98D7-35C6B58D3D8C}" type="slidenum">
              <a:rPr lang="en-US" altLang="sv-SE" sz="1200">
                <a:latin typeface="Calibri" pitchFamily="34" charset="0"/>
              </a:rPr>
              <a:pPr eaLnBrk="1" hangingPunct="1"/>
              <a:t>11</a:t>
            </a:fld>
            <a:endParaRPr lang="en-US" altLang="sv-SE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649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7ABAB9-D0B3-4340-9C1C-D70284F728ED}" type="slidenum">
              <a:rPr lang="en-US"/>
              <a:pPr/>
              <a:t>12</a:t>
            </a:fld>
            <a:endParaRPr lang="en-US"/>
          </a:p>
        </p:txBody>
      </p:sp>
      <p:sp>
        <p:nvSpPr>
          <p:cNvPr id="2979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39FC48-0AFE-C14A-95E7-C3BDF7F315F9}" type="slidenum">
              <a:rPr lang="en-US"/>
              <a:pPr/>
              <a:t>13</a:t>
            </a:fld>
            <a:endParaRPr lang="en-US"/>
          </a:p>
        </p:txBody>
      </p:sp>
      <p:sp>
        <p:nvSpPr>
          <p:cNvPr id="1249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D38D1B-05FA-2A4E-9B05-691B1EB98909}" type="slidenum">
              <a:rPr lang="en-US"/>
              <a:pPr/>
              <a:t>15</a:t>
            </a:fld>
            <a:endParaRPr lang="en-US"/>
          </a:p>
        </p:txBody>
      </p:sp>
      <p:sp>
        <p:nvSpPr>
          <p:cNvPr id="1474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1843-7042-7C49-8FB0-59BA7AFF31BA}" type="datetimeFigureOut">
              <a:rPr lang="en-US" smtClean="0"/>
              <a:t>29/11/16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15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1843-7042-7C49-8FB0-59BA7AFF31BA}" type="datetimeFigureOut">
              <a:rPr lang="en-US" smtClean="0"/>
              <a:t>29/11/16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89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1843-7042-7C49-8FB0-59BA7AFF31BA}" type="datetimeFigureOut">
              <a:rPr lang="en-US" smtClean="0"/>
              <a:t>29/11/16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80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4CFA-45CE-584A-8B62-052D61CCBF25}" type="datetime1">
              <a:rPr lang="sv-SE" smtClean="0"/>
              <a:pPr/>
              <a:t>29/11/16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rubrik 1"/>
          <p:cNvSpPr>
            <a:spLocks noGrp="1"/>
          </p:cNvSpPr>
          <p:nvPr>
            <p:ph type="title"/>
          </p:nvPr>
        </p:nvSpPr>
        <p:spPr>
          <a:xfrm>
            <a:off x="5359156" y="265016"/>
            <a:ext cx="3492590" cy="793392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>
            <a:lvl1pPr algn="r">
              <a:defRPr sz="1500"/>
            </a:lvl1pPr>
          </a:lstStyle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12" name="Platshållare för text 11"/>
          <p:cNvSpPr>
            <a:spLocks noGrp="1"/>
          </p:cNvSpPr>
          <p:nvPr>
            <p:ph type="body" sz="quarter" idx="13"/>
          </p:nvPr>
        </p:nvSpPr>
        <p:spPr>
          <a:xfrm>
            <a:off x="307975" y="1782810"/>
            <a:ext cx="6773424" cy="1223853"/>
          </a:xfrm>
        </p:spPr>
        <p:txBody>
          <a:bodyPr>
            <a:noAutofit/>
          </a:bodyPr>
          <a:lstStyle>
            <a:lvl1pPr marL="0">
              <a:buNone/>
              <a:defRPr sz="3200" b="1"/>
            </a:lvl1pPr>
            <a:lvl2pPr marL="0">
              <a:buNone/>
              <a:defRPr sz="3200" b="1"/>
            </a:lvl2pPr>
            <a:lvl3pPr marL="0">
              <a:buNone/>
              <a:defRPr sz="3200" b="1"/>
            </a:lvl3pPr>
            <a:lvl4pPr marL="0">
              <a:buNone/>
              <a:defRPr sz="3200" b="1"/>
            </a:lvl4pPr>
            <a:lvl5pPr marL="0">
              <a:buNone/>
              <a:defRPr sz="3200" b="1"/>
            </a:lvl5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14"/>
          </p:nvPr>
        </p:nvSpPr>
        <p:spPr>
          <a:xfrm>
            <a:off x="307975" y="3283795"/>
            <a:ext cx="6773863" cy="2376488"/>
          </a:xfrm>
        </p:spPr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71207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4CFA-45CE-584A-8B62-052D61CCBF25}" type="datetime1">
              <a:rPr lang="sv-SE" smtClean="0"/>
              <a:pPr/>
              <a:t>29/11/16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14" hasCustomPrompt="1"/>
          </p:nvPr>
        </p:nvSpPr>
        <p:spPr>
          <a:xfrm>
            <a:off x="307974" y="1879297"/>
            <a:ext cx="4541843" cy="1898294"/>
          </a:xfrm>
        </p:spPr>
        <p:txBody>
          <a:bodyPr wrap="square">
            <a:noAutofit/>
          </a:bodyPr>
          <a:lstStyle>
            <a:lvl1pPr marL="0" indent="0" algn="l" rtl="0">
              <a:spcBef>
                <a:spcPts val="0"/>
              </a:spcBef>
              <a:buNone/>
              <a:defRPr lang="sv-SE" sz="2400" b="0" strike="noStrike" cap="none" baseline="0" smtClean="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SciLifeLab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has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been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created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by the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coordinated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</a:t>
            </a:r>
            <a:br>
              <a:rPr lang="sv-SE" sz="2000" baseline="30000" dirty="0" smtClean="0">
                <a:solidFill>
                  <a:srgbClr val="000000"/>
                </a:solidFill>
                <a:latin typeface="ArialMT"/>
              </a:rPr>
            </a:b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effort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of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four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universities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in Stockholm and Uppsala: Stockholm University, the Karolinska Institutet, KTH Royal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Institute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of Technology and Uppsala University.</a:t>
            </a:r>
          </a:p>
        </p:txBody>
      </p:sp>
      <p:pic>
        <p:nvPicPr>
          <p:cNvPr id="8" name="Bildobjekt 7" descr="universitet_logotyper_liggand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51485" y="332810"/>
            <a:ext cx="3222111" cy="61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574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1843-7042-7C49-8FB0-59BA7AFF31BA}" type="datetimeFigureOut">
              <a:rPr lang="en-US" smtClean="0"/>
              <a:t>29/11/16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28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1843-7042-7C49-8FB0-59BA7AFF31BA}" type="datetimeFigureOut">
              <a:rPr lang="en-US" smtClean="0"/>
              <a:t>29/11/16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110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1843-7042-7C49-8FB0-59BA7AFF31BA}" type="datetimeFigureOut">
              <a:rPr lang="en-US" smtClean="0"/>
              <a:t>29/11/16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724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1843-7042-7C49-8FB0-59BA7AFF31BA}" type="datetimeFigureOut">
              <a:rPr lang="en-US" smtClean="0"/>
              <a:t>29/11/16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70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1843-7042-7C49-8FB0-59BA7AFF31BA}" type="datetimeFigureOut">
              <a:rPr lang="en-US" smtClean="0"/>
              <a:t>29/11/16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403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1843-7042-7C49-8FB0-59BA7AFF31BA}" type="datetimeFigureOut">
              <a:rPr lang="en-US" smtClean="0"/>
              <a:t>29/11/16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1843-7042-7C49-8FB0-59BA7AFF31BA}" type="datetimeFigureOut">
              <a:rPr lang="en-US" smtClean="0"/>
              <a:t>29/11/16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733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1843-7042-7C49-8FB0-59BA7AFF31BA}" type="datetimeFigureOut">
              <a:rPr lang="en-US" smtClean="0"/>
              <a:t>29/11/16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4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01843-7042-7C49-8FB0-59BA7AFF31BA}" type="datetimeFigureOut">
              <a:rPr lang="en-US" smtClean="0"/>
              <a:t>29/11/16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539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2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0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16.png"/><Relationship Id="rId5" Type="http://schemas.openxmlformats.org/officeDocument/2006/relationships/image" Target="../media/image20.png"/><Relationship Id="rId6" Type="http://schemas.openxmlformats.org/officeDocument/2006/relationships/image" Target="../media/image37.png"/><Relationship Id="rId7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7.png"/><Relationship Id="rId12" Type="http://schemas.openxmlformats.org/officeDocument/2006/relationships/image" Target="../media/image68.png"/><Relationship Id="rId13" Type="http://schemas.openxmlformats.org/officeDocument/2006/relationships/image" Target="../media/image69.png"/><Relationship Id="rId14" Type="http://schemas.openxmlformats.org/officeDocument/2006/relationships/image" Target="../media/image70.png"/><Relationship Id="rId1" Type="http://schemas.microsoft.com/office/2007/relationships/media" Target="../media/media1.mov"/><Relationship Id="rId2" Type="http://schemas.openxmlformats.org/officeDocument/2006/relationships/video" Target="../media/media1.mov"/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8" Type="http://schemas.openxmlformats.org/officeDocument/2006/relationships/image" Target="../media/image65.png"/><Relationship Id="rId9" Type="http://schemas.openxmlformats.org/officeDocument/2006/relationships/image" Target="../media/image16.png"/><Relationship Id="rId10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image" Target="../media/image7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jpe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01.png"/><Relationship Id="rId5" Type="http://schemas.openxmlformats.org/officeDocument/2006/relationships/image" Target="../media/image102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microsoft.com/office/2007/relationships/hdphoto" Target="../media/hdphoto1.wdp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Relationship Id="rId3" Type="http://schemas.openxmlformats.org/officeDocument/2006/relationships/hyperlink" Target="http://journals.plos.org/plosbiology/article?id=10.1371/journal.pbio.1001744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6" Type="http://schemas.openxmlformats.org/officeDocument/2006/relationships/image" Target="../media/image109.png"/><Relationship Id="rId7" Type="http://schemas.openxmlformats.org/officeDocument/2006/relationships/image" Target="../media/image11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4" Type="http://schemas.openxmlformats.org/officeDocument/2006/relationships/image" Target="../media/image112.jpeg"/><Relationship Id="rId5" Type="http://schemas.openxmlformats.org/officeDocument/2006/relationships/image" Target="../media/image113.jpeg"/><Relationship Id="rId6" Type="http://schemas.openxmlformats.org/officeDocument/2006/relationships/image" Target="../media/image114.png"/><Relationship Id="rId7" Type="http://schemas.openxmlformats.org/officeDocument/2006/relationships/image" Target="../media/image115.png"/><Relationship Id="rId8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5" Type="http://schemas.openxmlformats.org/officeDocument/2006/relationships/image" Target="../media/image120.png"/><Relationship Id="rId6" Type="http://schemas.openxmlformats.org/officeDocument/2006/relationships/image" Target="../media/image121.png"/><Relationship Id="rId7" Type="http://schemas.openxmlformats.org/officeDocument/2006/relationships/image" Target="../media/image122.png"/><Relationship Id="rId8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4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525" y="2130425"/>
            <a:ext cx="9022299" cy="1470025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Next Generation Sequencing –</a:t>
            </a:r>
            <a:br>
              <a:rPr 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</a:br>
            <a:r>
              <a:rPr 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An Overview</a:t>
            </a:r>
            <a:endParaRPr lang="en-US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9525" y="4366760"/>
            <a:ext cx="8009343" cy="1752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Olga Vinnere Pettersson, PhD</a:t>
            </a:r>
          </a:p>
          <a:p>
            <a:r>
              <a:rPr lang="en-US" sz="3000" dirty="0" smtClean="0"/>
              <a:t>National Genomics Infrastructure hosted by </a:t>
            </a:r>
            <a:r>
              <a:rPr lang="en-US" sz="3000" dirty="0" err="1" smtClean="0"/>
              <a:t>ScilifeLab</a:t>
            </a:r>
            <a:r>
              <a:rPr lang="en-US" sz="3000" dirty="0" smtClean="0"/>
              <a:t>,</a:t>
            </a:r>
          </a:p>
          <a:p>
            <a:r>
              <a:rPr lang="en-US" sz="3000" dirty="0" smtClean="0"/>
              <a:t>Uppsala Node (UGC)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974" y="37049"/>
            <a:ext cx="3221851" cy="10903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76" y="389025"/>
            <a:ext cx="2370111" cy="7383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17338" y="6457767"/>
            <a:ext cx="1241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Version 6.3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071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Illumina</a:t>
            </a:r>
            <a:endParaRPr lang="en-US" b="1" dirty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309249"/>
            <a:ext cx="6858000" cy="2415401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sz="2000" b="1" dirty="0"/>
              <a:t>Main applications</a:t>
            </a:r>
          </a:p>
          <a:p>
            <a:r>
              <a:rPr lang="en-US" sz="2000" dirty="0"/>
              <a:t>Whole genome, </a:t>
            </a:r>
            <a:r>
              <a:rPr lang="en-US" sz="2000" dirty="0" err="1"/>
              <a:t>exome</a:t>
            </a:r>
            <a:r>
              <a:rPr lang="en-US" sz="2000" dirty="0"/>
              <a:t> and targeted </a:t>
            </a:r>
            <a:r>
              <a:rPr lang="en-US" sz="2000" dirty="0" err="1"/>
              <a:t>reseq</a:t>
            </a:r>
            <a:endParaRPr lang="en-US" sz="2000" dirty="0"/>
          </a:p>
          <a:p>
            <a:r>
              <a:rPr lang="en-US" sz="2000" dirty="0" err="1"/>
              <a:t>Transcriptome</a:t>
            </a:r>
            <a:r>
              <a:rPr lang="en-US" sz="2000" dirty="0"/>
              <a:t> analyses</a:t>
            </a:r>
          </a:p>
          <a:p>
            <a:r>
              <a:rPr lang="en-US" sz="2000" dirty="0" err="1"/>
              <a:t>Methylome</a:t>
            </a:r>
            <a:r>
              <a:rPr lang="en-US" sz="2000" dirty="0"/>
              <a:t> and </a:t>
            </a:r>
            <a:r>
              <a:rPr lang="en-US" sz="2000" dirty="0" err="1"/>
              <a:t>ChiPSeq</a:t>
            </a:r>
            <a:endParaRPr lang="en-US" sz="2000" dirty="0"/>
          </a:p>
          <a:p>
            <a:r>
              <a:rPr lang="en-US" sz="2000" dirty="0"/>
              <a:t>Rapid targeted </a:t>
            </a:r>
            <a:r>
              <a:rPr lang="en-US" sz="2000" dirty="0" err="1"/>
              <a:t>resequencing</a:t>
            </a:r>
            <a:r>
              <a:rPr lang="en-US" sz="2000" dirty="0"/>
              <a:t> (MiSeq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Human genome </a:t>
            </a:r>
            <a:r>
              <a:rPr lang="en-US" sz="2000" dirty="0" err="1" smtClean="0"/>
              <a:t>seq</a:t>
            </a:r>
            <a:r>
              <a:rPr lang="en-US" sz="2000" dirty="0" smtClean="0"/>
              <a:t> (</a:t>
            </a:r>
            <a:r>
              <a:rPr lang="en-US" sz="2000" dirty="0" err="1" smtClean="0"/>
              <a:t>Xten</a:t>
            </a:r>
            <a:r>
              <a:rPr lang="en-US" sz="2000" dirty="0" smtClean="0"/>
              <a:t>)</a:t>
            </a:r>
            <a:endParaRPr lang="en-US" dirty="0"/>
          </a:p>
        </p:txBody>
      </p:sp>
      <p:graphicFrame>
        <p:nvGraphicFramePr>
          <p:cNvPr id="41026" name="Group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9310641"/>
              </p:ext>
            </p:extLst>
          </p:nvPr>
        </p:nvGraphicFramePr>
        <p:xfrm>
          <a:off x="457200" y="1130830"/>
          <a:ext cx="8382000" cy="2865120"/>
        </p:xfrm>
        <a:graphic>
          <a:graphicData uri="http://schemas.openxmlformats.org/drawingml/2006/table">
            <a:tbl>
              <a:tblPr/>
              <a:tblGrid>
                <a:gridCol w="1511300"/>
                <a:gridCol w="2679700"/>
                <a:gridCol w="1676400"/>
                <a:gridCol w="1295400"/>
                <a:gridCol w="1219200"/>
              </a:tblGrid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Instrument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Yield and run time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Read Length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Error rate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Error type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HiSeq2500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120 </a:t>
                      </a: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Gb</a:t>
                      </a: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– 600 </a:t>
                      </a: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Gb</a:t>
                      </a:r>
                      <a:endParaRPr kumimoji="0" lang="sv-S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sv-S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27h or standard </a:t>
                      </a:r>
                      <a:r>
                        <a:rPr kumimoji="0" lang="sv-SE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run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100x100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(250x250)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0.1%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Subst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MiSeq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540 Mb – 15 </a:t>
                      </a: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Gb</a:t>
                      </a:r>
                      <a:endParaRPr kumimoji="0" lang="sv-S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(4 – 48 </a:t>
                      </a: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hours</a:t>
                      </a: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Up</a:t>
                      </a: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to</a:t>
                      </a: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350x350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0.1%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Subst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HiSeqXten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800 </a:t>
                      </a: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Gb</a:t>
                      </a: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- 1.8 </a:t>
                      </a: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Tb</a:t>
                      </a: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(3 </a:t>
                      </a: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days</a:t>
                      </a: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150x150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“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“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846" y="5267499"/>
            <a:ext cx="2105316" cy="1457151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488" y="4309249"/>
            <a:ext cx="1636712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0654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/>
          <p:cNvSpPr>
            <a:spLocks noGrp="1"/>
          </p:cNvSpPr>
          <p:nvPr>
            <p:ph type="title"/>
          </p:nvPr>
        </p:nvSpPr>
        <p:spPr bwMode="auto">
          <a:xfrm>
            <a:off x="457200" y="99646"/>
            <a:ext cx="8229600" cy="644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altLang="sv-SE" b="1" dirty="0" err="1" smtClean="0">
                <a:ea typeface="ＭＳ Ｐゴシック" pitchFamily="34" charset="-128"/>
              </a:rPr>
              <a:t>Illumina</a:t>
            </a:r>
            <a:r>
              <a:rPr lang="en-US" altLang="sv-SE" dirty="0" smtClean="0">
                <a:ea typeface="ＭＳ Ｐゴシック" pitchFamily="34" charset="-128"/>
              </a:rPr>
              <a:t>: bridge amplification</a:t>
            </a:r>
            <a:endParaRPr lang="sv-SE" altLang="sv-SE" dirty="0" smtClean="0">
              <a:ea typeface="ＭＳ Ｐゴシック" pitchFamily="34" charset="-128"/>
            </a:endParaRP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65" y="2162856"/>
            <a:ext cx="8236073" cy="296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13" y="5455444"/>
            <a:ext cx="2778125" cy="96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4365" y="5125244"/>
            <a:ext cx="4852988" cy="163036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marL="342900" indent="-342900" eaLnBrk="0" hangingPunct="0">
              <a:defRPr sz="4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altLang="sv-SE" sz="2000" dirty="0"/>
              <a:t>200M fragments per lane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sv-SE" sz="2000" dirty="0"/>
              <a:t>Bridge amplification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sv-SE" sz="2000" dirty="0"/>
              <a:t>Ends with blocking of free 3</a:t>
            </a:r>
            <a:r>
              <a:rPr lang="en-US" altLang="en-US" sz="2000" dirty="0"/>
              <a:t>’</a:t>
            </a:r>
            <a:r>
              <a:rPr lang="en-US" altLang="sv-SE" sz="2000" dirty="0"/>
              <a:t>-ends and</a:t>
            </a:r>
          </a:p>
          <a:p>
            <a:pPr eaLnBrk="1" hangingPunct="1"/>
            <a:r>
              <a:rPr lang="en-US" altLang="sv-SE" sz="2000" dirty="0" err="1"/>
              <a:t>hybridisation</a:t>
            </a:r>
            <a:r>
              <a:rPr lang="en-US" altLang="sv-SE" sz="2000" dirty="0"/>
              <a:t> of sequencing primer</a:t>
            </a:r>
          </a:p>
          <a:p>
            <a:pPr eaLnBrk="1" hangingPunct="1">
              <a:buFont typeface="Arial" pitchFamily="34" charset="0"/>
              <a:buChar char="•"/>
            </a:pPr>
            <a:endParaRPr lang="en-US" altLang="sv-SE" sz="20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790" y="1051667"/>
            <a:ext cx="6076950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5397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  <a:noFill/>
        </p:spPr>
        <p:txBody>
          <a:bodyPr>
            <a:normAutofit/>
          </a:bodyPr>
          <a:lstStyle/>
          <a:p>
            <a:r>
              <a:rPr lang="en-US" sz="3200" b="1" dirty="0" smtClean="0"/>
              <a:t>Ion Torrent</a:t>
            </a:r>
            <a:endParaRPr lang="en-US" sz="3200" b="1" dirty="0"/>
          </a:p>
        </p:txBody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4876800" cy="1946239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b="1" dirty="0"/>
              <a:t>Main applications</a:t>
            </a:r>
          </a:p>
          <a:p>
            <a:r>
              <a:rPr lang="en-US" sz="2000" dirty="0"/>
              <a:t>Microbial and </a:t>
            </a:r>
            <a:r>
              <a:rPr lang="en-US" sz="2000" dirty="0" err="1"/>
              <a:t>metagenomic</a:t>
            </a:r>
            <a:r>
              <a:rPr lang="en-US" sz="2000" dirty="0"/>
              <a:t> sequencing</a:t>
            </a:r>
          </a:p>
          <a:p>
            <a:r>
              <a:rPr lang="en-US" sz="2000" dirty="0"/>
              <a:t>Targeted </a:t>
            </a:r>
            <a:r>
              <a:rPr lang="en-US" sz="2000" dirty="0" smtClean="0"/>
              <a:t>re-sequencing (gene panels)</a:t>
            </a:r>
            <a:endParaRPr lang="en-US" sz="2000" dirty="0"/>
          </a:p>
          <a:p>
            <a:r>
              <a:rPr lang="en-US" sz="2000" dirty="0"/>
              <a:t>Clinical sequencing</a:t>
            </a:r>
            <a:endParaRPr lang="en-US" dirty="0"/>
          </a:p>
        </p:txBody>
      </p:sp>
      <p:graphicFrame>
        <p:nvGraphicFramePr>
          <p:cNvPr id="296988" name="Group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3955001"/>
              </p:ext>
            </p:extLst>
          </p:nvPr>
        </p:nvGraphicFramePr>
        <p:xfrm>
          <a:off x="685800" y="1401921"/>
          <a:ext cx="5154593" cy="2990215"/>
        </p:xfrm>
        <a:graphic>
          <a:graphicData uri="http://schemas.openxmlformats.org/drawingml/2006/table">
            <a:tbl>
              <a:tblPr/>
              <a:tblGrid>
                <a:gridCol w="1561667"/>
                <a:gridCol w="1970693"/>
                <a:gridCol w="1622233"/>
              </a:tblGrid>
              <a:tr h="765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Chip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Yield - run time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Read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Length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314, 316, 318 (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PGM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0.1 – 1 Gb Gb,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hrs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200 – 400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bp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4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P-I (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Proton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10 Gb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hrs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200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bp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4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520, 530, 540 (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S5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 Gb – 10 Gb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hrs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400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(600)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bp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(except 540)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898" y="2366316"/>
            <a:ext cx="2856102" cy="2158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85196" y="450381"/>
            <a:ext cx="1729312" cy="1777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7077" y="4774906"/>
            <a:ext cx="1717431" cy="163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1258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Ion Torrent </a:t>
            </a:r>
            <a:r>
              <a:rPr lang="en-US" dirty="0"/>
              <a:t>- H</a:t>
            </a:r>
            <a:r>
              <a:rPr lang="en-US" baseline="30000" dirty="0"/>
              <a:t>+</a:t>
            </a:r>
            <a:r>
              <a:rPr lang="en-US" dirty="0"/>
              <a:t> ion-sensitive field effect transistors </a:t>
            </a:r>
          </a:p>
        </p:txBody>
      </p:sp>
      <p:pic>
        <p:nvPicPr>
          <p:cNvPr id="123907" name="Picture 3" descr="Skärmavbild 2011-10-20 k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2963"/>
            <a:ext cx="9144000" cy="383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727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Brace 4"/>
          <p:cNvSpPr/>
          <p:nvPr/>
        </p:nvSpPr>
        <p:spPr>
          <a:xfrm rot="16200000">
            <a:off x="1779164" y="-78863"/>
            <a:ext cx="468051" cy="3091289"/>
          </a:xfrm>
          <a:prstGeom prst="rightBrace">
            <a:avLst/>
          </a:prstGeom>
          <a:noFill/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290" y="1700807"/>
            <a:ext cx="3504740" cy="1024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33041" y="2810197"/>
            <a:ext cx="3011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314                  316                318</a:t>
            </a:r>
            <a:endParaRPr lang="en-US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6728" y="4260175"/>
            <a:ext cx="1680245" cy="112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0818" y="4260175"/>
            <a:ext cx="1099536" cy="1014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4971" y="175813"/>
            <a:ext cx="1099536" cy="1044308"/>
          </a:xfrm>
          <a:prstGeom prst="rect">
            <a:avLst/>
          </a:prstGeom>
        </p:spPr>
      </p:pic>
      <p:sp>
        <p:nvSpPr>
          <p:cNvPr id="11" name="Right Brace 10"/>
          <p:cNvSpPr/>
          <p:nvPr/>
        </p:nvSpPr>
        <p:spPr>
          <a:xfrm rot="16200000">
            <a:off x="6401973" y="-78863"/>
            <a:ext cx="468051" cy="3091289"/>
          </a:xfrm>
          <a:prstGeom prst="rightBrace">
            <a:avLst/>
          </a:prstGeom>
          <a:noFill/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5030" y="1700807"/>
            <a:ext cx="1099536" cy="1014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4971" y="1700807"/>
            <a:ext cx="1099536" cy="1014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4507" y="1710821"/>
            <a:ext cx="1099536" cy="1014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4417361" y="5387021"/>
            <a:ext cx="369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PI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33041" y="3179529"/>
            <a:ext cx="33220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250 000          4 </a:t>
            </a:r>
            <a:r>
              <a:rPr lang="en-US" dirty="0" err="1" smtClean="0"/>
              <a:t>mln</a:t>
            </a:r>
            <a:r>
              <a:rPr lang="en-US" dirty="0" smtClean="0"/>
              <a:t>             9 </a:t>
            </a:r>
            <a:r>
              <a:rPr lang="en-US" dirty="0" err="1" smtClean="0"/>
              <a:t>mln</a:t>
            </a:r>
            <a:endParaRPr lang="en-US" dirty="0" smtClean="0"/>
          </a:p>
          <a:p>
            <a:r>
              <a:rPr lang="en-US" dirty="0" smtClean="0"/>
              <a:t>400 </a:t>
            </a:r>
            <a:r>
              <a:rPr lang="en-US" dirty="0" err="1" smtClean="0"/>
              <a:t>bp</a:t>
            </a:r>
            <a:r>
              <a:rPr lang="en-US" dirty="0" smtClean="0"/>
              <a:t>            400 </a:t>
            </a:r>
            <a:r>
              <a:rPr lang="en-US" dirty="0" err="1" smtClean="0"/>
              <a:t>bp</a:t>
            </a:r>
            <a:r>
              <a:rPr lang="en-US" dirty="0" smtClean="0"/>
              <a:t>           400 </a:t>
            </a:r>
            <a:r>
              <a:rPr lang="en-US" dirty="0" err="1" smtClean="0"/>
              <a:t>bp</a:t>
            </a:r>
            <a:endParaRPr lang="en-US" dirty="0" smtClean="0"/>
          </a:p>
          <a:p>
            <a:r>
              <a:rPr lang="en-US" dirty="0" smtClean="0"/>
              <a:t>100 Mb	       500 Mb         1 Gb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884691" y="658556"/>
            <a:ext cx="1018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Ion PGM 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705142" y="5275132"/>
            <a:ext cx="1203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Ion Proton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261542" y="2729271"/>
            <a:ext cx="2803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520                530              540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090354" y="3176037"/>
            <a:ext cx="33220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8 </a:t>
            </a:r>
            <a:r>
              <a:rPr lang="en-US" dirty="0" err="1" smtClean="0"/>
              <a:t>mln</a:t>
            </a:r>
            <a:r>
              <a:rPr lang="en-US" dirty="0" smtClean="0"/>
              <a:t>           15-20 </a:t>
            </a:r>
            <a:r>
              <a:rPr lang="en-US" dirty="0" err="1" smtClean="0"/>
              <a:t>mln</a:t>
            </a:r>
            <a:r>
              <a:rPr lang="en-US" dirty="0" smtClean="0"/>
              <a:t>     90 </a:t>
            </a:r>
            <a:r>
              <a:rPr lang="en-US" dirty="0" err="1" smtClean="0"/>
              <a:t>mln</a:t>
            </a:r>
            <a:endParaRPr lang="en-US" dirty="0" smtClean="0"/>
          </a:p>
          <a:p>
            <a:r>
              <a:rPr lang="en-US" dirty="0" smtClean="0"/>
              <a:t>   400 </a:t>
            </a:r>
            <a:r>
              <a:rPr lang="en-US" dirty="0" err="1" smtClean="0"/>
              <a:t>bp</a:t>
            </a:r>
            <a:r>
              <a:rPr lang="en-US" dirty="0" smtClean="0"/>
              <a:t>         400 </a:t>
            </a:r>
            <a:r>
              <a:rPr lang="en-US" dirty="0" err="1" smtClean="0"/>
              <a:t>bp</a:t>
            </a:r>
            <a:r>
              <a:rPr lang="en-US" dirty="0" smtClean="0"/>
              <a:t>           200 </a:t>
            </a:r>
            <a:r>
              <a:rPr lang="en-US" dirty="0" err="1" smtClean="0"/>
              <a:t>bp</a:t>
            </a:r>
            <a:endParaRPr lang="en-US" dirty="0" smtClean="0"/>
          </a:p>
          <a:p>
            <a:r>
              <a:rPr lang="en-US" dirty="0"/>
              <a:t>  </a:t>
            </a:r>
            <a:r>
              <a:rPr lang="en-US" dirty="0" smtClean="0"/>
              <a:t> 1 Gb             5 Gb               10 Gb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135544" y="5762466"/>
            <a:ext cx="10423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90 </a:t>
            </a:r>
            <a:r>
              <a:rPr lang="en-US" dirty="0" err="1" smtClean="0"/>
              <a:t>mln</a:t>
            </a:r>
            <a:endParaRPr lang="en-US" dirty="0" smtClean="0"/>
          </a:p>
          <a:p>
            <a:r>
              <a:rPr lang="en-US" dirty="0" smtClean="0"/>
              <a:t>200 </a:t>
            </a:r>
            <a:r>
              <a:rPr lang="en-US" dirty="0" err="1" smtClean="0"/>
              <a:t>bp</a:t>
            </a:r>
            <a:endParaRPr lang="en-US" dirty="0" smtClean="0"/>
          </a:p>
          <a:p>
            <a:r>
              <a:rPr lang="en-US" dirty="0" smtClean="0"/>
              <a:t>10-18 Gb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474816" y="658556"/>
            <a:ext cx="997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Ion S5XL</a:t>
            </a:r>
            <a:endParaRPr lang="en-US" b="1" dirty="0"/>
          </a:p>
        </p:txBody>
      </p:sp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8203" y="106975"/>
            <a:ext cx="1138525" cy="1169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99461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Skärmavbild 2011-10-23 k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876676"/>
            <a:ext cx="2237181" cy="197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6458" name="Group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877674"/>
              </p:ext>
            </p:extLst>
          </p:nvPr>
        </p:nvGraphicFramePr>
        <p:xfrm>
          <a:off x="381000" y="1328293"/>
          <a:ext cx="8382000" cy="1920875"/>
        </p:xfrm>
        <a:graphic>
          <a:graphicData uri="http://schemas.openxmlformats.org/drawingml/2006/table">
            <a:tbl>
              <a:tblPr/>
              <a:tblGrid>
                <a:gridCol w="1672167"/>
                <a:gridCol w="2474383"/>
                <a:gridCol w="1492250"/>
                <a:gridCol w="1390650"/>
                <a:gridCol w="1352550"/>
              </a:tblGrid>
              <a:tr h="854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Instrument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Yield and run time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Read Length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Error rate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Error type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RS II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Sequel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(R&amp;D)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250 Mb – 1.3 Gb /30 - 360 min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SMRTCell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250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bp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– 30 000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bp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(70 000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bp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15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%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(on a single passage!)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Insertions,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random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</a:tr>
            </a:tbl>
          </a:graphicData>
        </a:graphic>
      </p:graphicFrame>
      <p:sp>
        <p:nvSpPr>
          <p:cNvPr id="146455" name="Rectangle 23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609600"/>
          </a:xfrm>
          <a:noFill/>
          <a:ln/>
        </p:spPr>
        <p:txBody>
          <a:bodyPr>
            <a:normAutofit fontScale="90000"/>
          </a:bodyPr>
          <a:lstStyle/>
          <a:p>
            <a:r>
              <a:rPr lang="en-US" dirty="0" err="1" smtClean="0"/>
              <a:t>PacBio</a:t>
            </a:r>
            <a:r>
              <a:rPr lang="en-US" dirty="0" smtClean="0"/>
              <a:t> SMRT-technology</a:t>
            </a:r>
            <a:endParaRPr lang="en-US" dirty="0"/>
          </a:p>
        </p:txBody>
      </p:sp>
      <p:pic>
        <p:nvPicPr>
          <p:cNvPr id="146456" name="Picture 24" descr="Skärmavbild 2011-10-20 k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0788"/>
            <a:ext cx="5638800" cy="309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457" name="Rectangle 25"/>
          <p:cNvSpPr>
            <a:spLocks noChangeArrowheads="1"/>
          </p:cNvSpPr>
          <p:nvPr/>
        </p:nvSpPr>
        <p:spPr bwMode="auto">
          <a:xfrm>
            <a:off x="685800" y="3227388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2800" dirty="0">
                <a:solidFill>
                  <a:schemeClr val="tx2"/>
                </a:solidFill>
              </a:rPr>
              <a:t>Single-Molecule, Real-Time DNA sequencing</a:t>
            </a:r>
            <a:endParaRPr lang="en-US" sz="44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6839" y="5173992"/>
            <a:ext cx="1763171" cy="168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90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101" y="274638"/>
            <a:ext cx="8229600" cy="1143000"/>
          </a:xfrm>
        </p:spPr>
        <p:txBody>
          <a:bodyPr/>
          <a:lstStyle/>
          <a:p>
            <a:pPr algn="l"/>
            <a:r>
              <a:rPr lang="en-US" dirty="0" err="1" smtClean="0"/>
              <a:t>PacBio</a:t>
            </a:r>
            <a:r>
              <a:rPr lang="en-US" dirty="0" smtClean="0"/>
              <a:t> SMRT - 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Single Molecule Real Time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001" y="2563957"/>
            <a:ext cx="3822700" cy="3822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22" y="2557463"/>
            <a:ext cx="3670300" cy="3568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6839" y="369205"/>
            <a:ext cx="1595862" cy="150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8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00"/>
            <a:ext cx="9144000" cy="620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24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66" y="1066800"/>
            <a:ext cx="6007100" cy="5791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400" y="0"/>
            <a:ext cx="3149600" cy="1841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3167" y="254000"/>
            <a:ext cx="44933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Oxford </a:t>
            </a:r>
            <a:r>
              <a:rPr lang="en-US" sz="3200" dirty="0" err="1" smtClean="0"/>
              <a:t>Nanopore</a:t>
            </a:r>
            <a:r>
              <a:rPr lang="en-US" sz="3200" dirty="0" smtClean="0"/>
              <a:t> </a:t>
            </a:r>
            <a:r>
              <a:rPr lang="en-US" sz="3200" dirty="0" err="1" smtClean="0"/>
              <a:t>MinION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455833" y="2796000"/>
            <a:ext cx="24103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Reads up to 100k</a:t>
            </a:r>
          </a:p>
          <a:p>
            <a:r>
              <a:rPr lang="en-US" sz="2400" dirty="0" smtClean="0"/>
              <a:t>1D and 2D reads</a:t>
            </a:r>
          </a:p>
          <a:p>
            <a:r>
              <a:rPr lang="en-US" sz="2400" dirty="0" smtClean="0"/>
              <a:t>15-40% error rate</a:t>
            </a:r>
          </a:p>
          <a:p>
            <a:r>
              <a:rPr lang="en-US" sz="2400" dirty="0" smtClean="0"/>
              <a:t>Life time 5 days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8667" y="5593314"/>
            <a:ext cx="1185333" cy="126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402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 bwMode="auto">
          <a:xfrm>
            <a:off x="-1" y="115888"/>
            <a:ext cx="8918575" cy="5762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dirty="0">
                <a:latin typeface="Calibri" charset="0"/>
              </a:rPr>
              <a:t>Main types of </a:t>
            </a:r>
            <a:r>
              <a:rPr lang="en-US" dirty="0" smtClean="0">
                <a:latin typeface="Calibri" charset="0"/>
              </a:rPr>
              <a:t>equipment</a:t>
            </a:r>
            <a:endParaRPr lang="en-US" dirty="0">
              <a:latin typeface="Calibri" charset="0"/>
            </a:endParaRPr>
          </a:p>
        </p:txBody>
      </p:sp>
      <p:pic>
        <p:nvPicPr>
          <p:cNvPr id="1638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25538"/>
            <a:ext cx="1636712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539750" y="3073516"/>
            <a:ext cx="1915909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/>
              <a:t>Illumina</a:t>
            </a:r>
            <a:r>
              <a:rPr lang="en-US" sz="1800" dirty="0"/>
              <a:t> </a:t>
            </a:r>
            <a:r>
              <a:rPr lang="en-US" sz="1800" dirty="0" err="1"/>
              <a:t>HiSeq</a:t>
            </a:r>
            <a:endParaRPr lang="en-US" sz="1800" dirty="0"/>
          </a:p>
          <a:p>
            <a:pPr eaLnBrk="1" hangingPunct="1"/>
            <a:r>
              <a:rPr lang="en-US" sz="1800" dirty="0" err="1"/>
              <a:t>Illumina</a:t>
            </a:r>
            <a:r>
              <a:rPr lang="en-US" sz="1800" dirty="0"/>
              <a:t> </a:t>
            </a:r>
            <a:r>
              <a:rPr lang="en-US" sz="1800" dirty="0" err="1"/>
              <a:t>Xten</a:t>
            </a:r>
            <a:endParaRPr lang="en-US" sz="1800" dirty="0"/>
          </a:p>
          <a:p>
            <a:pPr eaLnBrk="1" hangingPunct="1"/>
            <a:r>
              <a:rPr lang="en-US" sz="1800" dirty="0" err="1"/>
              <a:t>Illumina</a:t>
            </a:r>
            <a:r>
              <a:rPr lang="en-US" sz="1800" dirty="0"/>
              <a:t> </a:t>
            </a:r>
            <a:r>
              <a:rPr lang="en-US" sz="1800" dirty="0" err="1"/>
              <a:t>MiSeq</a:t>
            </a:r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Short paired reads</a:t>
            </a:r>
          </a:p>
          <a:p>
            <a:pPr eaLnBrk="1" hangingPunct="1"/>
            <a:r>
              <a:rPr lang="en-US" sz="1800" b="1" dirty="0"/>
              <a:t>HIGH throughput</a:t>
            </a:r>
          </a:p>
          <a:p>
            <a:pPr eaLnBrk="1" hangingPunct="1"/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  <p:pic>
        <p:nvPicPr>
          <p:cNvPr id="1638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981075"/>
            <a:ext cx="1966912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6"/>
          <p:cNvSpPr txBox="1">
            <a:spLocks noChangeArrowheads="1"/>
          </p:cNvSpPr>
          <p:nvPr/>
        </p:nvSpPr>
        <p:spPr bwMode="auto">
          <a:xfrm>
            <a:off x="3348038" y="3073516"/>
            <a:ext cx="2287806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Ion Torrent PGM</a:t>
            </a:r>
          </a:p>
          <a:p>
            <a:pPr eaLnBrk="1" hangingPunct="1"/>
            <a:r>
              <a:rPr lang="en-US" sz="1800" dirty="0"/>
              <a:t>Ion Proton</a:t>
            </a:r>
          </a:p>
          <a:p>
            <a:pPr eaLnBrk="1" hangingPunct="1"/>
            <a:r>
              <a:rPr lang="en-US" sz="1800" dirty="0"/>
              <a:t>Ion S5 XL</a:t>
            </a:r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Short single-end reads</a:t>
            </a:r>
          </a:p>
          <a:p>
            <a:pPr eaLnBrk="1" hangingPunct="1"/>
            <a:r>
              <a:rPr lang="en-US" sz="1800" b="1" dirty="0"/>
              <a:t>FAST throughput</a:t>
            </a:r>
          </a:p>
          <a:p>
            <a:pPr eaLnBrk="1" hangingPunct="1"/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  <p:pic>
        <p:nvPicPr>
          <p:cNvPr id="1639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908050"/>
            <a:ext cx="2478087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Box 8"/>
          <p:cNvSpPr txBox="1">
            <a:spLocks noChangeArrowheads="1"/>
          </p:cNvSpPr>
          <p:nvPr/>
        </p:nvSpPr>
        <p:spPr bwMode="auto">
          <a:xfrm>
            <a:off x="6372225" y="2751006"/>
            <a:ext cx="1801056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 err="1"/>
              <a:t>PacBio</a:t>
            </a:r>
            <a:r>
              <a:rPr lang="en-US" sz="1800" dirty="0"/>
              <a:t> RSII</a:t>
            </a:r>
          </a:p>
          <a:p>
            <a:pPr eaLnBrk="1" hangingPunct="1"/>
            <a:endParaRPr lang="en-US" sz="1800" dirty="0" smtClean="0"/>
          </a:p>
          <a:p>
            <a:pPr eaLnBrk="1" hangingPunct="1"/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Ultra-long reads</a:t>
            </a:r>
          </a:p>
          <a:p>
            <a:pPr eaLnBrk="1" hangingPunct="1"/>
            <a:r>
              <a:rPr lang="en-US" sz="1800" b="1" dirty="0"/>
              <a:t>FAST throughput</a:t>
            </a:r>
          </a:p>
          <a:p>
            <a:pPr eaLnBrk="1" hangingPunct="1"/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005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-171450" y="139700"/>
            <a:ext cx="8229601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-128"/>
                <a:cs typeface="ＭＳ Ｐゴシック" charset="-128"/>
              </a:rPr>
              <a:t>Outline: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457200" y="1417637"/>
            <a:ext cx="8229600" cy="4966117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600" dirty="0" smtClean="0">
                <a:ea typeface="ＭＳ Ｐゴシック" charset="-128"/>
                <a:cs typeface="ＭＳ Ｐゴシック" charset="-128"/>
              </a:rPr>
              <a:t>A bit of history</a:t>
            </a:r>
          </a:p>
          <a:p>
            <a:pPr marL="0" indent="0" eaLnBrk="1" hangingPunct="1">
              <a:buNone/>
            </a:pPr>
            <a:r>
              <a:rPr lang="en-US" sz="2600" dirty="0" smtClean="0">
                <a:ea typeface="ＭＳ Ｐゴシック" charset="-128"/>
                <a:cs typeface="ＭＳ Ｐゴシック" charset="-128"/>
              </a:rPr>
              <a:t> </a:t>
            </a:r>
          </a:p>
          <a:p>
            <a:pPr eaLnBrk="1" hangingPunct="1"/>
            <a:r>
              <a:rPr lang="en-US" sz="2600" dirty="0" smtClean="0">
                <a:ea typeface="ＭＳ Ｐゴシック" charset="-128"/>
                <a:cs typeface="ＭＳ Ｐゴシック" charset="-128"/>
              </a:rPr>
              <a:t>NGS technologies &amp; sample prep</a:t>
            </a:r>
          </a:p>
          <a:p>
            <a:pPr eaLnBrk="1" hangingPunct="1"/>
            <a:endParaRPr lang="en-US" sz="2600" dirty="0" smtClean="0"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2600" dirty="0" smtClean="0">
                <a:ea typeface="ＭＳ Ｐゴシック" charset="-128"/>
                <a:cs typeface="ＭＳ Ｐゴシック" charset="-128"/>
              </a:rPr>
              <a:t>NGS applications </a:t>
            </a:r>
          </a:p>
          <a:p>
            <a:pPr marL="457200" lvl="1" indent="0" eaLnBrk="1" hangingPunct="1">
              <a:buNone/>
            </a:pPr>
            <a:endParaRPr lang="en-US" sz="2600" dirty="0" smtClean="0"/>
          </a:p>
          <a:p>
            <a:r>
              <a:rPr lang="en-US" sz="2600" dirty="0">
                <a:ea typeface="ＭＳ Ｐゴシック" charset="-128"/>
                <a:cs typeface="ＭＳ Ｐゴシック" charset="-128"/>
              </a:rPr>
              <a:t>National Genomics Infrastructure – </a:t>
            </a:r>
            <a:r>
              <a:rPr lang="en-US" sz="2600" dirty="0" smtClean="0">
                <a:ea typeface="ＭＳ Ｐゴシック" charset="-128"/>
                <a:cs typeface="ＭＳ Ｐゴシック" charset="-128"/>
              </a:rPr>
              <a:t>Sweden</a:t>
            </a:r>
          </a:p>
          <a:p>
            <a:endParaRPr lang="en-US" sz="2600" dirty="0">
              <a:ea typeface="ＭＳ Ｐゴシック" charset="-128"/>
              <a:cs typeface="ＭＳ Ｐゴシック" charset="-128"/>
            </a:endParaRPr>
          </a:p>
          <a:p>
            <a:pPr marL="0" indent="0">
              <a:buNone/>
            </a:pPr>
            <a:endParaRPr lang="en-US" sz="2600" dirty="0">
              <a:ea typeface="ＭＳ Ｐゴシック" charset="-128"/>
              <a:cs typeface="ＭＳ Ｐゴシック" charset="-128"/>
            </a:endParaRPr>
          </a:p>
          <a:p>
            <a:pPr marL="0" indent="0">
              <a:buNone/>
            </a:pPr>
            <a:endParaRPr lang="en-US" sz="2600" dirty="0">
              <a:ea typeface="ＭＳ Ｐゴシック" charset="-128"/>
              <a:cs typeface="ＭＳ Ｐゴシック" charset="-128"/>
            </a:endParaRPr>
          </a:p>
          <a:p>
            <a:pPr marL="457200" lvl="1" indent="0" eaLnBrk="1" hangingPunct="1">
              <a:buNone/>
            </a:pPr>
            <a:endParaRPr lang="en-US" dirty="0" smtClean="0"/>
          </a:p>
        </p:txBody>
      </p:sp>
      <p:pic>
        <p:nvPicPr>
          <p:cNvPr id="17411" name="Picture 10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1738" y="46038"/>
            <a:ext cx="1682262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Rectangle 1029"/>
          <p:cNvSpPr>
            <a:spLocks noChangeArrowheads="1"/>
          </p:cNvSpPr>
          <p:nvPr/>
        </p:nvSpPr>
        <p:spPr bwMode="auto">
          <a:xfrm>
            <a:off x="8229600" y="1325563"/>
            <a:ext cx="842597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sv-SE" sz="600" b="1" i="1" dirty="0" err="1"/>
              <a:t>www.robustpm.com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22287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421424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179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555"/>
            <a:ext cx="8229600" cy="1143000"/>
          </a:xfrm>
        </p:spPr>
        <p:txBody>
          <a:bodyPr/>
          <a:lstStyle/>
          <a:p>
            <a:r>
              <a:rPr lang="en-US" dirty="0" smtClean="0"/>
              <a:t>NGS/MPS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4555"/>
            <a:ext cx="8229600" cy="49860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Whole genome sequencing:</a:t>
            </a:r>
          </a:p>
          <a:p>
            <a:pPr lvl="1"/>
            <a:r>
              <a:rPr lang="en-US" sz="2400" dirty="0" smtClean="0"/>
              <a:t>De novo sequencing</a:t>
            </a:r>
          </a:p>
          <a:p>
            <a:pPr lvl="1"/>
            <a:r>
              <a:rPr lang="en-US" sz="2400" dirty="0" smtClean="0"/>
              <a:t>Re-sequencing</a:t>
            </a:r>
          </a:p>
          <a:p>
            <a:r>
              <a:rPr lang="en-US" dirty="0" err="1" smtClean="0"/>
              <a:t>Transcriptome</a:t>
            </a:r>
            <a:r>
              <a:rPr lang="en-US" dirty="0" smtClean="0"/>
              <a:t> sequencing:</a:t>
            </a:r>
          </a:p>
          <a:p>
            <a:pPr lvl="1"/>
            <a:r>
              <a:rPr lang="en-US" sz="2400" b="1" dirty="0" smtClean="0"/>
              <a:t>mRNA-</a:t>
            </a:r>
            <a:r>
              <a:rPr lang="en-US" sz="2400" b="1" dirty="0" err="1" smtClean="0"/>
              <a:t>se</a:t>
            </a:r>
            <a:r>
              <a:rPr lang="en-US" sz="2400" dirty="0" err="1" smtClean="0"/>
              <a:t>q</a:t>
            </a:r>
            <a:endParaRPr lang="en-US" sz="2400" dirty="0" smtClean="0"/>
          </a:p>
          <a:p>
            <a:pPr lvl="1"/>
            <a:r>
              <a:rPr lang="en-US" sz="2400" b="1" dirty="0" err="1" smtClean="0"/>
              <a:t>miRNA</a:t>
            </a:r>
            <a:endParaRPr lang="en-US" sz="2400" b="1" dirty="0" smtClean="0"/>
          </a:p>
          <a:p>
            <a:pPr lvl="1"/>
            <a:r>
              <a:rPr lang="en-US" sz="2400" dirty="0" smtClean="0"/>
              <a:t>Isoform discovery</a:t>
            </a:r>
            <a:endParaRPr lang="en-US" dirty="0" smtClean="0"/>
          </a:p>
          <a:p>
            <a:r>
              <a:rPr lang="en-US" dirty="0" smtClean="0"/>
              <a:t>Target re-sequencing</a:t>
            </a:r>
          </a:p>
          <a:p>
            <a:pPr lvl="1"/>
            <a:r>
              <a:rPr lang="en-US" sz="2400" dirty="0" err="1" smtClean="0"/>
              <a:t>Exome</a:t>
            </a:r>
            <a:endParaRPr lang="en-US" sz="2400" dirty="0" smtClean="0"/>
          </a:p>
          <a:p>
            <a:pPr lvl="1"/>
            <a:r>
              <a:rPr lang="en-US" sz="2400" dirty="0" smtClean="0"/>
              <a:t>Large portions of a genome</a:t>
            </a:r>
          </a:p>
          <a:p>
            <a:pPr lvl="1"/>
            <a:r>
              <a:rPr lang="en-US" sz="2400" dirty="0" smtClean="0"/>
              <a:t>Gene panels</a:t>
            </a:r>
          </a:p>
          <a:p>
            <a:pPr lvl="1"/>
            <a:r>
              <a:rPr lang="en-US" sz="2600" b="1" dirty="0" err="1" smtClean="0"/>
              <a:t>Amplicons</a:t>
            </a:r>
            <a:endParaRPr lang="en-US" sz="2600" b="1" dirty="0" smtClean="0"/>
          </a:p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20737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792"/>
            <a:ext cx="8229600" cy="1143000"/>
          </a:xfrm>
        </p:spPr>
        <p:txBody>
          <a:bodyPr/>
          <a:lstStyle/>
          <a:p>
            <a:r>
              <a:rPr lang="en-US" dirty="0" smtClean="0"/>
              <a:t>        </a:t>
            </a:r>
            <a:r>
              <a:rPr lang="en-US" b="1" dirty="0" smtClean="0"/>
              <a:t>De novo sequencing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1492"/>
            <a:ext cx="8229600" cy="114440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Used to create a reference genome without previous reference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21" y="236792"/>
            <a:ext cx="1786558" cy="9682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504" y="4606078"/>
            <a:ext cx="3419061" cy="21316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921" y="2625896"/>
            <a:ext cx="3646114" cy="178295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4533" y="2238467"/>
            <a:ext cx="2643748" cy="2216476"/>
          </a:xfrm>
          <a:prstGeom prst="rect">
            <a:avLst/>
          </a:prstGeom>
        </p:spPr>
      </p:pic>
      <p:sp>
        <p:nvSpPr>
          <p:cNvPr id="30" name="Curved Left Arrow 29"/>
          <p:cNvSpPr/>
          <p:nvPr/>
        </p:nvSpPr>
        <p:spPr>
          <a:xfrm rot="1994142">
            <a:off x="6102278" y="4713698"/>
            <a:ext cx="548882" cy="1000854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3723789" y="3341560"/>
            <a:ext cx="1108526" cy="29057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964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              De novo sequencing: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977" y="1397000"/>
            <a:ext cx="3956032" cy="49430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err="1" smtClean="0"/>
              <a:t>Illumina</a:t>
            </a:r>
            <a:r>
              <a:rPr lang="en-US" sz="2800" b="1" dirty="0" smtClean="0"/>
              <a:t> strategy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Sequencing:</a:t>
            </a: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400" dirty="0" smtClean="0"/>
              <a:t>PE library with 350 </a:t>
            </a:r>
            <a:r>
              <a:rPr lang="en-US" sz="2400" dirty="0" err="1" smtClean="0"/>
              <a:t>bp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PE library with 600 </a:t>
            </a:r>
            <a:r>
              <a:rPr lang="en-US" sz="2400" dirty="0" err="1" smtClean="0"/>
              <a:t>bp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MP library with 2 kb </a:t>
            </a:r>
          </a:p>
          <a:p>
            <a:r>
              <a:rPr lang="en-US" sz="2400" dirty="0" smtClean="0"/>
              <a:t>MP library with 5-8-20 kb </a:t>
            </a:r>
          </a:p>
          <a:p>
            <a:pPr marL="0" indent="0">
              <a:buNone/>
            </a:pPr>
            <a:r>
              <a:rPr lang="en-US" sz="2400" dirty="0" smtClean="0"/>
              <a:t>PE: 50-100x, MP 10-15x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 smtClean="0">
                <a:solidFill>
                  <a:srgbClr val="008000"/>
                </a:solidFill>
              </a:rPr>
              <a:t>Analysis:</a:t>
            </a:r>
          </a:p>
          <a:p>
            <a:r>
              <a:rPr lang="en-US" sz="2400" dirty="0" smtClean="0"/>
              <a:t>ALLPATH</a:t>
            </a:r>
            <a:endParaRPr lang="en-US" sz="24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258859" y="1391258"/>
            <a:ext cx="4885141" cy="5432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800" b="1" dirty="0" err="1" smtClean="0"/>
              <a:t>PacBio</a:t>
            </a:r>
            <a:r>
              <a:rPr lang="en-US" sz="2800" b="1" dirty="0" smtClean="0"/>
              <a:t> strategy</a:t>
            </a:r>
          </a:p>
          <a:p>
            <a:pPr marL="0" indent="0">
              <a:buFont typeface="Arial"/>
              <a:buNone/>
            </a:pPr>
            <a:endParaRPr lang="en-US" sz="2400" dirty="0" smtClean="0"/>
          </a:p>
          <a:p>
            <a:pPr marL="0" indent="0">
              <a:buFont typeface="Arial"/>
              <a:buNone/>
            </a:pPr>
            <a:r>
              <a:rPr lang="en-US" sz="2400" b="1" dirty="0" smtClean="0">
                <a:solidFill>
                  <a:srgbClr val="17375E"/>
                </a:solidFill>
              </a:rPr>
              <a:t>Sequencing:</a:t>
            </a:r>
          </a:p>
          <a:p>
            <a:r>
              <a:rPr lang="en-US" sz="2400" dirty="0" smtClean="0"/>
              <a:t>10-20 kb library</a:t>
            </a:r>
          </a:p>
          <a:p>
            <a:pPr marL="0" indent="0">
              <a:buNone/>
            </a:pPr>
            <a:r>
              <a:rPr lang="en-US" sz="2400" dirty="0" smtClean="0"/>
              <a:t>50-80x</a:t>
            </a:r>
          </a:p>
          <a:p>
            <a:pPr marL="0" indent="0">
              <a:buNone/>
            </a:pPr>
            <a:r>
              <a:rPr lang="en-US" sz="2400" dirty="0" smtClean="0"/>
              <a:t>(where 30x are reads above 10 kb)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Font typeface="Arial"/>
              <a:buNone/>
            </a:pPr>
            <a:endParaRPr lang="en-US" sz="2400" dirty="0" smtClean="0"/>
          </a:p>
          <a:p>
            <a:pPr marL="0" indent="0">
              <a:buFont typeface="Arial"/>
              <a:buNone/>
            </a:pPr>
            <a:r>
              <a:rPr lang="en-US" sz="2400" b="1" dirty="0" smtClean="0">
                <a:solidFill>
                  <a:srgbClr val="008000"/>
                </a:solidFill>
              </a:rPr>
              <a:t>Analysis:</a:t>
            </a:r>
          </a:p>
          <a:p>
            <a:r>
              <a:rPr lang="en-US" sz="2400" dirty="0" smtClean="0"/>
              <a:t>HGAP (haploid)</a:t>
            </a:r>
          </a:p>
          <a:p>
            <a:r>
              <a:rPr lang="en-US" sz="2400" dirty="0" smtClean="0"/>
              <a:t>FALCON (diploid)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21" y="174790"/>
            <a:ext cx="1786558" cy="96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663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              De novo sequencing: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21" y="174790"/>
            <a:ext cx="1786558" cy="96821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84977" y="1397000"/>
            <a:ext cx="3956032" cy="49430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err="1" smtClean="0"/>
              <a:t>Illumina</a:t>
            </a:r>
            <a:r>
              <a:rPr lang="en-US" sz="2800" b="1" dirty="0" smtClean="0"/>
              <a:t> strategy</a:t>
            </a:r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258859" y="1391258"/>
            <a:ext cx="4885141" cy="5432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800" b="1" dirty="0" err="1" smtClean="0"/>
              <a:t>PacBio</a:t>
            </a:r>
            <a:r>
              <a:rPr lang="en-US" sz="2800" b="1" dirty="0" smtClean="0"/>
              <a:t> strategy</a:t>
            </a:r>
          </a:p>
          <a:p>
            <a:pPr marL="0" indent="0">
              <a:buFont typeface="Arial"/>
              <a:buNone/>
            </a:pPr>
            <a:endParaRPr lang="en-US" sz="24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8859" y="2752105"/>
            <a:ext cx="4195593" cy="27926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976" y="2752105"/>
            <a:ext cx="3869653" cy="27482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4976" y="5860428"/>
            <a:ext cx="8859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Prokaryotes:               			 €€€									</a:t>
            </a:r>
            <a:r>
              <a:rPr lang="en-US" dirty="0"/>
              <a:t>	</a:t>
            </a:r>
            <a:r>
              <a:rPr lang="en-US" dirty="0" smtClean="0"/>
              <a:t>€</a:t>
            </a:r>
          </a:p>
          <a:p>
            <a:r>
              <a:rPr lang="en-US" dirty="0" smtClean="0"/>
              <a:t>Eukaryotes up to 250 Mb		 €€										€€</a:t>
            </a:r>
          </a:p>
          <a:p>
            <a:r>
              <a:rPr lang="en-US" dirty="0" smtClean="0"/>
              <a:t>Eukaryotes over 500 Mb			 €€€€									€€€€€€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501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435799" y="3978094"/>
            <a:ext cx="3550691" cy="269033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4094957" y="3978094"/>
            <a:ext cx="4639223" cy="269033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35799" y="274213"/>
            <a:ext cx="8105864" cy="715506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35799" y="274213"/>
            <a:ext cx="8105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3600" dirty="0" err="1" smtClean="0"/>
              <a:t>Example</a:t>
            </a:r>
            <a:r>
              <a:rPr lang="sv-SE" sz="3600" dirty="0" smtClean="0"/>
              <a:t>: de </a:t>
            </a:r>
            <a:r>
              <a:rPr lang="sv-SE" sz="3600" dirty="0" err="1" smtClean="0"/>
              <a:t>novo</a:t>
            </a:r>
            <a:r>
              <a:rPr lang="sv-SE" sz="3600" dirty="0" smtClean="0"/>
              <a:t> </a:t>
            </a:r>
            <a:r>
              <a:rPr lang="sv-SE" sz="3600" dirty="0" err="1" smtClean="0"/>
              <a:t>PacBio</a:t>
            </a:r>
            <a:r>
              <a:rPr lang="sv-SE" sz="3600" dirty="0"/>
              <a:t>;</a:t>
            </a:r>
            <a:r>
              <a:rPr lang="sv-SE" sz="3600" dirty="0" smtClean="0"/>
              <a:t> </a:t>
            </a:r>
            <a:r>
              <a:rPr lang="sv-SE" sz="3600" dirty="0" smtClean="0"/>
              <a:t>Crow</a:t>
            </a:r>
            <a:endParaRPr lang="sv-SE" sz="3600" i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99" y="1077318"/>
            <a:ext cx="1676473" cy="2111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505390" y="4216487"/>
            <a:ext cx="3589567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Sequencing results</a:t>
            </a:r>
          </a:p>
          <a:p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Number of SMRT cells: 70</a:t>
            </a:r>
          </a:p>
          <a:p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Total bases per SMRT: 1.39 Gb</a:t>
            </a: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Total reads per SMRT: 106 833</a:t>
            </a:r>
          </a:p>
          <a:p>
            <a:endParaRPr lang="en-US" dirty="0">
              <a:latin typeface="Arial"/>
              <a:cs typeface="Arial"/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232643" y="4175038"/>
            <a:ext cx="45015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Assembly results, FALCON</a:t>
            </a:r>
          </a:p>
          <a:p>
            <a:endParaRPr lang="en-US" b="1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				</a:t>
            </a:r>
            <a:r>
              <a:rPr lang="en-US" sz="1200" dirty="0" smtClean="0">
                <a:latin typeface="Arial"/>
                <a:cs typeface="Arial"/>
              </a:rPr>
              <a:t>PRIMARY</a:t>
            </a:r>
            <a:r>
              <a:rPr lang="en-US" dirty="0" smtClean="0">
                <a:latin typeface="Arial"/>
                <a:cs typeface="Arial"/>
              </a:rPr>
              <a:t>		</a:t>
            </a:r>
            <a:r>
              <a:rPr lang="en-US" sz="1200" dirty="0" smtClean="0">
                <a:latin typeface="Arial"/>
                <a:cs typeface="Arial"/>
              </a:rPr>
              <a:t>ALTERNATIVE</a:t>
            </a:r>
          </a:p>
          <a:p>
            <a:r>
              <a:rPr lang="en-US" dirty="0" smtClean="0">
                <a:latin typeface="Arial"/>
                <a:cs typeface="Arial"/>
              </a:rPr>
              <a:t>N50 		     	8.5 Mb		23 kb</a:t>
            </a:r>
          </a:p>
          <a:p>
            <a:r>
              <a:rPr lang="en-US" dirty="0" smtClean="0">
                <a:latin typeface="Arial"/>
                <a:cs typeface="Arial"/>
              </a:rPr>
              <a:t>N75		    	 	3.9 Mb		18 kb</a:t>
            </a:r>
          </a:p>
          <a:p>
            <a:r>
              <a:rPr lang="en-US" dirty="0" smtClean="0">
                <a:latin typeface="Arial"/>
                <a:cs typeface="Arial"/>
              </a:rPr>
              <a:t>Nr </a:t>
            </a:r>
            <a:r>
              <a:rPr lang="en-US" dirty="0" err="1" smtClean="0">
                <a:latin typeface="Arial"/>
                <a:cs typeface="Arial"/>
              </a:rPr>
              <a:t>contigs</a:t>
            </a:r>
            <a:r>
              <a:rPr lang="en-US" dirty="0" smtClean="0">
                <a:latin typeface="Arial"/>
                <a:cs typeface="Arial"/>
              </a:rPr>
              <a:t>    		4375		2614</a:t>
            </a:r>
          </a:p>
          <a:p>
            <a:r>
              <a:rPr lang="en-US" dirty="0" smtClean="0">
                <a:latin typeface="Arial"/>
                <a:cs typeface="Arial"/>
              </a:rPr>
              <a:t>Longest </a:t>
            </a:r>
            <a:r>
              <a:rPr lang="en-US" dirty="0" err="1" smtClean="0">
                <a:latin typeface="Arial"/>
                <a:cs typeface="Arial"/>
              </a:rPr>
              <a:t>contig</a:t>
            </a:r>
            <a:r>
              <a:rPr lang="en-US" dirty="0" smtClean="0">
                <a:latin typeface="Arial"/>
                <a:cs typeface="Arial"/>
              </a:rPr>
              <a:t>    	36 Mb		121 kb</a:t>
            </a:r>
          </a:p>
          <a:p>
            <a:r>
              <a:rPr lang="en-US" dirty="0" smtClean="0">
                <a:latin typeface="Arial"/>
                <a:cs typeface="Arial"/>
              </a:rPr>
              <a:t>Total length 		1.09 Gb     	45 Mb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5" name="Picture 14" descr="cro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001" y="1077318"/>
            <a:ext cx="5948662" cy="27602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55332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dirty="0" err="1" smtClean="0"/>
              <a:t>Transcriptome</a:t>
            </a:r>
            <a:r>
              <a:rPr lang="en-US" dirty="0" smtClean="0"/>
              <a:t> sequencing </a:t>
            </a:r>
            <a:br>
              <a:rPr lang="en-US" dirty="0" smtClean="0"/>
            </a:br>
            <a:r>
              <a:rPr lang="en-US" dirty="0" smtClean="0"/>
              <a:t>(RNA-</a:t>
            </a:r>
            <a:r>
              <a:rPr lang="en-US" dirty="0" err="1" smtClean="0"/>
              <a:t>seq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186138" y="1937136"/>
            <a:ext cx="2195851" cy="5845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616697" y="2003627"/>
            <a:ext cx="1402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TOTAL RNA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3058081"/>
            <a:ext cx="18091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mRNA</a:t>
            </a:r>
          </a:p>
          <a:p>
            <a:pPr marL="285750" indent="-285750">
              <a:buFont typeface="Arial"/>
              <a:buChar char="•"/>
            </a:pPr>
            <a:r>
              <a:rPr lang="en-US" b="1" dirty="0" err="1" smtClean="0">
                <a:solidFill>
                  <a:srgbClr val="FF0000"/>
                </a:solidFill>
              </a:rPr>
              <a:t>Dif.ex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</a:t>
            </a:r>
            <a:r>
              <a:rPr lang="en-US" dirty="0" smtClean="0"/>
              <a:t>nnotation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39928" y="3597777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miRNA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285218" y="3613406"/>
            <a:ext cx="171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Non-</a:t>
            </a:r>
            <a:r>
              <a:rPr lang="en-US" b="1" dirty="0" err="1" smtClean="0"/>
              <a:t>codingRNA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329220" y="3108465"/>
            <a:ext cx="1788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Splice isoforms</a:t>
            </a:r>
            <a:endParaRPr lang="en-US" sz="2000" b="1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1248440" y="2612114"/>
            <a:ext cx="1861892" cy="3043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752591" y="2612256"/>
            <a:ext cx="401694" cy="10011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9" idx="0"/>
          </p:cNvCxnSpPr>
          <p:nvPr/>
        </p:nvCxnSpPr>
        <p:spPr>
          <a:xfrm>
            <a:off x="4294196" y="2612256"/>
            <a:ext cx="171490" cy="9855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381989" y="2612256"/>
            <a:ext cx="1226122" cy="3903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4638"/>
            <a:ext cx="1974604" cy="130513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402" y="3665890"/>
            <a:ext cx="3224276" cy="128971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285218" y="3997519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Transcriptional regulation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417" y="4607962"/>
            <a:ext cx="3079174" cy="189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549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b="1" dirty="0" smtClean="0"/>
              <a:t>mRNA: </a:t>
            </a:r>
            <a:r>
              <a:rPr lang="en-US" dirty="0" err="1" smtClean="0"/>
              <a:t>rRNA</a:t>
            </a:r>
            <a:r>
              <a:rPr lang="en-US" dirty="0" smtClean="0"/>
              <a:t> depletion </a:t>
            </a:r>
            <a:br>
              <a:rPr lang="en-US" dirty="0" smtClean="0"/>
            </a:b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polyA</a:t>
            </a:r>
            <a:r>
              <a:rPr lang="en-US" dirty="0" smtClean="0"/>
              <a:t> selection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6847673"/>
              </p:ext>
            </p:extLst>
          </p:nvPr>
        </p:nvGraphicFramePr>
        <p:xfrm>
          <a:off x="645836" y="1831523"/>
          <a:ext cx="8040964" cy="34525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3505"/>
                <a:gridCol w="2416977"/>
                <a:gridCol w="2124753"/>
                <a:gridCol w="1895729"/>
              </a:tblGrid>
              <a:tr h="594054">
                <a:tc>
                  <a:txBody>
                    <a:bodyPr/>
                    <a:lstStyle/>
                    <a:p>
                      <a:r>
                        <a:rPr lang="en-US" dirty="0" smtClean="0"/>
                        <a:t>Method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Recommended</a:t>
                      </a:r>
                      <a:endParaRPr lang="en-US" dirty="0"/>
                    </a:p>
                  </a:txBody>
                  <a:tcPr/>
                </a:tc>
              </a:tr>
              <a:tr h="165444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rRNA</a:t>
                      </a:r>
                      <a:r>
                        <a:rPr lang="en-US" dirty="0" smtClean="0"/>
                        <a:t> depletion</a:t>
                      </a:r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Captures on-going transcription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Picks</a:t>
                      </a:r>
                      <a:r>
                        <a:rPr lang="en-US" baseline="0" dirty="0" smtClean="0"/>
                        <a:t> up non-coding RNA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Does</a:t>
                      </a:r>
                      <a:r>
                        <a:rPr lang="en-US" baseline="0" dirty="0" smtClean="0"/>
                        <a:t> not get rid of all </a:t>
                      </a:r>
                      <a:r>
                        <a:rPr lang="en-US" baseline="0" dirty="0" err="1" smtClean="0"/>
                        <a:t>rRNA</a:t>
                      </a:r>
                      <a:endParaRPr lang="en-US" baseline="0" dirty="0" smtClean="0"/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 smtClean="0"/>
                        <a:t>Messy </a:t>
                      </a:r>
                      <a:r>
                        <a:rPr lang="en-US" baseline="0" dirty="0" err="1" smtClean="0"/>
                        <a:t>Dif.Ex</a:t>
                      </a:r>
                      <a:r>
                        <a:rPr lang="en-US" baseline="0" dirty="0" smtClean="0"/>
                        <a:t>. profile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20-40 </a:t>
                      </a:r>
                      <a:r>
                        <a:rPr lang="en-US" dirty="0" err="1" smtClean="0"/>
                        <a:t>mln</a:t>
                      </a:r>
                      <a:r>
                        <a:rPr lang="en-US" dirty="0" smtClean="0"/>
                        <a:t> reads</a:t>
                      </a:r>
                    </a:p>
                    <a:p>
                      <a:r>
                        <a:rPr lang="en-US" dirty="0" smtClean="0"/>
                        <a:t>(single or PE)</a:t>
                      </a:r>
                      <a:endParaRPr lang="en-US" dirty="0"/>
                    </a:p>
                  </a:txBody>
                  <a:tcPr/>
                </a:tc>
              </a:tr>
              <a:tr h="1204056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polyA</a:t>
                      </a:r>
                      <a:r>
                        <a:rPr lang="en-US" dirty="0" smtClean="0"/>
                        <a:t> selection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Gives a clean </a:t>
                      </a:r>
                      <a:r>
                        <a:rPr lang="en-US" dirty="0" err="1" smtClean="0"/>
                        <a:t>Dif.Ex</a:t>
                      </a:r>
                      <a:r>
                        <a:rPr lang="en-US" dirty="0" smtClean="0"/>
                        <a:t>. profile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Does not pick non-coding RNA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5-20 </a:t>
                      </a:r>
                      <a:r>
                        <a:rPr lang="en-US" dirty="0" err="1" smtClean="0"/>
                        <a:t>mln</a:t>
                      </a:r>
                      <a:r>
                        <a:rPr lang="en-US" dirty="0" smtClean="0"/>
                        <a:t> reads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2088"/>
            <a:ext cx="1835190" cy="1212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626" y="4967056"/>
            <a:ext cx="3079174" cy="18909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5836" y="5380672"/>
            <a:ext cx="410883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Alternative for </a:t>
            </a:r>
            <a:r>
              <a:rPr lang="en-US" b="1" dirty="0" smtClean="0"/>
              <a:t>human</a:t>
            </a:r>
            <a:r>
              <a:rPr lang="en-US" dirty="0" smtClean="0"/>
              <a:t> RNA-</a:t>
            </a:r>
            <a:r>
              <a:rPr lang="en-US" dirty="0" err="1" smtClean="0"/>
              <a:t>seq</a:t>
            </a:r>
            <a:r>
              <a:rPr lang="en-US" dirty="0" smtClean="0"/>
              <a:t>:</a:t>
            </a:r>
          </a:p>
          <a:p>
            <a:r>
              <a:rPr lang="en-US" i="1" dirty="0" err="1" smtClean="0"/>
              <a:t>AmpliSeq</a:t>
            </a:r>
            <a:r>
              <a:rPr lang="en-US" i="1" dirty="0" smtClean="0"/>
              <a:t> Human </a:t>
            </a:r>
            <a:r>
              <a:rPr lang="en-US" i="1" dirty="0" err="1" smtClean="0"/>
              <a:t>Transcriptome</a:t>
            </a:r>
            <a:r>
              <a:rPr lang="en-US" i="1" dirty="0" smtClean="0"/>
              <a:t> panel</a:t>
            </a:r>
            <a:r>
              <a:rPr lang="en-US" dirty="0" smtClean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	</a:t>
            </a:r>
            <a:r>
              <a:rPr lang="en-US" dirty="0" smtClean="0"/>
              <a:t>faster, cheaper, works fine with FFPE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	i</a:t>
            </a:r>
            <a:r>
              <a:rPr lang="en-US" dirty="0" smtClean="0"/>
              <a:t>nput: 50 </a:t>
            </a:r>
            <a:r>
              <a:rPr lang="en-US" dirty="0" err="1" smtClean="0"/>
              <a:t>ng</a:t>
            </a:r>
            <a:r>
              <a:rPr lang="en-US" dirty="0" smtClean="0"/>
              <a:t> </a:t>
            </a:r>
            <a:r>
              <a:rPr lang="en-US" b="1" dirty="0" smtClean="0"/>
              <a:t>total</a:t>
            </a:r>
            <a:r>
              <a:rPr lang="en-US" dirty="0" smtClean="0"/>
              <a:t> RNA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	</a:t>
            </a:r>
            <a:r>
              <a:rPr lang="en-US" dirty="0" err="1" smtClean="0"/>
              <a:t>dif.ex</a:t>
            </a:r>
            <a:r>
              <a:rPr lang="en-US" dirty="0" smtClean="0"/>
              <a:t>.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96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RNA-</a:t>
            </a:r>
            <a:r>
              <a:rPr lang="en-US" dirty="0" err="1" smtClean="0"/>
              <a:t>seq</a:t>
            </a:r>
            <a:r>
              <a:rPr lang="en-US" dirty="0" smtClean="0"/>
              <a:t> experimental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5042"/>
            <a:ext cx="8229600" cy="506884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mRNA only: any kit </a:t>
            </a:r>
          </a:p>
          <a:p>
            <a:r>
              <a:rPr lang="en-US" dirty="0" smtClean="0"/>
              <a:t>mRNA </a:t>
            </a:r>
            <a:r>
              <a:rPr lang="en-US" b="1" dirty="0" smtClean="0">
                <a:solidFill>
                  <a:srgbClr val="FF0000"/>
                </a:solidFill>
              </a:rPr>
              <a:t>and</a:t>
            </a:r>
            <a:r>
              <a:rPr lang="en-US" dirty="0" smtClean="0"/>
              <a:t> </a:t>
            </a:r>
            <a:r>
              <a:rPr lang="en-US" dirty="0" err="1" smtClean="0"/>
              <a:t>miRNA</a:t>
            </a:r>
            <a:r>
              <a:rPr lang="en-US" dirty="0" smtClean="0"/>
              <a:t>: only specialized kits</a:t>
            </a:r>
          </a:p>
          <a:p>
            <a:r>
              <a:rPr lang="en-US" dirty="0" smtClean="0"/>
              <a:t>Always use </a:t>
            </a:r>
            <a:r>
              <a:rPr lang="en-US" dirty="0" err="1" smtClean="0"/>
              <a:t>DNase</a:t>
            </a:r>
            <a:r>
              <a:rPr lang="en-US" dirty="0" smtClean="0"/>
              <a:t>!</a:t>
            </a:r>
          </a:p>
          <a:p>
            <a:r>
              <a:rPr lang="en-US" dirty="0" smtClean="0"/>
              <a:t>RIN value above 8.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CONTROL </a:t>
            </a:r>
            <a:r>
              <a:rPr lang="en-US" dirty="0" err="1" smtClean="0"/>
              <a:t>vs</a:t>
            </a:r>
            <a:r>
              <a:rPr lang="en-US" dirty="0" smtClean="0"/>
              <a:t> experimental conditions</a:t>
            </a:r>
            <a:endParaRPr lang="en-US" dirty="0"/>
          </a:p>
          <a:p>
            <a:r>
              <a:rPr lang="en-US" dirty="0" smtClean="0"/>
              <a:t>Biological replicates: 4 strongly recommended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325" y="3788177"/>
            <a:ext cx="6488475" cy="13990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41" y="192088"/>
            <a:ext cx="1835190" cy="121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01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b="1" dirty="0" err="1" smtClean="0"/>
              <a:t>Amplicon</a:t>
            </a:r>
            <a:r>
              <a:rPr lang="en-US" b="1" dirty="0" smtClean="0"/>
              <a:t> sequencing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Used a lot in </a:t>
            </a:r>
            <a:r>
              <a:rPr lang="en-US" dirty="0" err="1" smtClean="0"/>
              <a:t>metagenomics</a:t>
            </a:r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Community analysis</a:t>
            </a:r>
            <a:endParaRPr lang="en-US" dirty="0"/>
          </a:p>
          <a:p>
            <a:pPr lvl="1"/>
            <a:r>
              <a:rPr lang="en-US" smtClean="0"/>
              <a:t>rRNA</a:t>
            </a:r>
            <a:r>
              <a:rPr lang="en-US" dirty="0" smtClean="0"/>
              <a:t> genes &amp; spacers (16S, ITS)</a:t>
            </a:r>
          </a:p>
          <a:p>
            <a:pPr lvl="1"/>
            <a:r>
              <a:rPr lang="en-US" dirty="0" smtClean="0"/>
              <a:t>Functional genes</a:t>
            </a:r>
          </a:p>
          <a:p>
            <a:r>
              <a:rPr lang="en-US" dirty="0" smtClean="0"/>
              <a:t>Genotyping by sequencing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410" y="4511574"/>
            <a:ext cx="4348641" cy="21543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87" y="258150"/>
            <a:ext cx="1244208" cy="115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656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21424"/>
            <a:ext cx="8229600" cy="1143000"/>
          </a:xfrm>
        </p:spPr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649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795" y="3547115"/>
            <a:ext cx="4358924" cy="19615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9104" y="5247295"/>
            <a:ext cx="37112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2: several sizes, </a:t>
            </a:r>
          </a:p>
          <a:p>
            <a:r>
              <a:rPr lang="en-US" dirty="0" smtClean="0"/>
              <a:t>fractionation is needed </a:t>
            </a:r>
          </a:p>
          <a:p>
            <a:r>
              <a:rPr lang="en-US" dirty="0" smtClean="0"/>
              <a:t>=&gt; we HAVE to make several libraries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27170" y="5294239"/>
            <a:ext cx="2385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3: broad peak;</a:t>
            </a:r>
          </a:p>
          <a:p>
            <a:r>
              <a:rPr lang="en-US" dirty="0" smtClean="0"/>
              <a:t>size selection is needed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99" y="3547115"/>
            <a:ext cx="3438361" cy="160908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68197" y="1987668"/>
            <a:ext cx="52758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FOR ANY NGS TECHNOLOGY </a:t>
            </a:r>
            <a:endParaRPr lang="en-US" dirty="0" smtClean="0"/>
          </a:p>
          <a:p>
            <a:r>
              <a:rPr lang="en-US" dirty="0" smtClean="0"/>
              <a:t>Size difference among fragments </a:t>
            </a:r>
            <a:r>
              <a:rPr lang="en-US" b="1" dirty="0" smtClean="0"/>
              <a:t>must not </a:t>
            </a:r>
          </a:p>
          <a:p>
            <a:r>
              <a:rPr lang="en-US" dirty="0" smtClean="0"/>
              <a:t>exceed 80 </a:t>
            </a:r>
            <a:r>
              <a:rPr lang="en-US" dirty="0" err="1" smtClean="0"/>
              <a:t>bp</a:t>
            </a:r>
            <a:r>
              <a:rPr lang="en-US" dirty="0" smtClean="0"/>
              <a:t> (or 20% in length)</a:t>
            </a:r>
          </a:p>
          <a:p>
            <a:r>
              <a:rPr lang="en-US" dirty="0" smtClean="0"/>
              <a:t>Reason – preferential amplification of short fragments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9889" y="1180877"/>
            <a:ext cx="3873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Example 1: tight peak, OK</a:t>
            </a:r>
          </a:p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7877"/>
            <a:ext cx="8229600" cy="1143000"/>
          </a:xfrm>
        </p:spPr>
        <p:txBody>
          <a:bodyPr/>
          <a:lstStyle/>
          <a:p>
            <a:pPr algn="l"/>
            <a:r>
              <a:rPr lang="en-US" dirty="0" err="1" smtClean="0"/>
              <a:t>Amplicon</a:t>
            </a:r>
            <a:r>
              <a:rPr lang="en-US" dirty="0" smtClean="0"/>
              <a:t> sequencing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64291" y="6414073"/>
            <a:ext cx="1716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SIZE MATTERS…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5646" y="67023"/>
            <a:ext cx="2175014" cy="10775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23" y="1675875"/>
            <a:ext cx="3656176" cy="151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895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dirty="0" smtClean="0"/>
              <a:t>Size-related bias in </a:t>
            </a:r>
            <a:br>
              <a:rPr lang="en-US" dirty="0" smtClean="0"/>
            </a:br>
            <a:r>
              <a:rPr lang="en-US" dirty="0" err="1" smtClean="0"/>
              <a:t>amplicon-seq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949528"/>
            <a:ext cx="5181600" cy="3733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74638"/>
            <a:ext cx="2175014" cy="10775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1034" y="6211669"/>
            <a:ext cx="6221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Courtesy Mikael </a:t>
            </a:r>
            <a:r>
              <a:rPr lang="en-US" i="1" dirty="0" err="1" smtClean="0"/>
              <a:t>Brandström</a:t>
            </a:r>
            <a:r>
              <a:rPr lang="en-US" i="1" dirty="0" smtClean="0"/>
              <a:t> </a:t>
            </a:r>
            <a:r>
              <a:rPr lang="en-US" i="1" dirty="0" err="1" smtClean="0"/>
              <a:t>Durling</a:t>
            </a:r>
            <a:r>
              <a:rPr lang="en-US" i="1" dirty="0" smtClean="0"/>
              <a:t>, Forest Mycology and Pathology, SLU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40476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dirty="0" smtClean="0"/>
              <a:t>When you sequence </a:t>
            </a:r>
            <a:br>
              <a:rPr lang="en-US" dirty="0" smtClean="0"/>
            </a:br>
            <a:r>
              <a:rPr lang="en-US" dirty="0" smtClean="0"/>
              <a:t>an </a:t>
            </a:r>
            <a:r>
              <a:rPr lang="en-US" dirty="0" err="1" smtClean="0"/>
              <a:t>amplicon</a:t>
            </a:r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6574"/>
            <a:ext cx="5422900" cy="2275526"/>
          </a:xfrm>
          <a:prstGeom prst="rect">
            <a:avLst/>
          </a:prstGeom>
        </p:spPr>
      </p:pic>
      <p:pic>
        <p:nvPicPr>
          <p:cNvPr id="5" name="Picture 5" descr="ugit004_4_sta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9"/>
          <a:stretch>
            <a:fillRect/>
          </a:stretch>
        </p:blipFill>
        <p:spPr bwMode="auto">
          <a:xfrm>
            <a:off x="457200" y="4152905"/>
            <a:ext cx="5207000" cy="264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46800" y="1992868"/>
            <a:ext cx="12288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On MiSeq</a:t>
            </a:r>
            <a:endParaRPr lang="en-US" sz="2000" b="1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35700" y="2628900"/>
            <a:ext cx="2349500" cy="12700"/>
          </a:xfrm>
          <a:prstGeom prst="line">
            <a:avLst/>
          </a:prstGeom>
          <a:ln w="762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235700" y="2870200"/>
            <a:ext cx="1524000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7416800" y="3086100"/>
            <a:ext cx="1168400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146800" y="2828092"/>
            <a:ext cx="8875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FW read 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7794785" y="3094792"/>
            <a:ext cx="9047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RW read </a:t>
            </a:r>
            <a:endParaRPr lang="en-US" sz="1600" dirty="0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6242050" y="5600700"/>
            <a:ext cx="2349500" cy="12700"/>
          </a:xfrm>
          <a:prstGeom prst="line">
            <a:avLst/>
          </a:prstGeom>
          <a:ln w="762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242050" y="5930900"/>
            <a:ext cx="2343150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242050" y="5939592"/>
            <a:ext cx="8875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FW read 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6235700" y="4951968"/>
            <a:ext cx="8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On Ion</a:t>
            </a:r>
            <a:endParaRPr lang="en-US" sz="20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74642"/>
            <a:ext cx="2175014" cy="107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78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 bwMode="auto">
          <a:xfrm>
            <a:off x="-1" y="115888"/>
            <a:ext cx="8918575" cy="5762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dirty="0">
                <a:latin typeface="Calibri" charset="0"/>
              </a:rPr>
              <a:t>Main types of </a:t>
            </a:r>
            <a:r>
              <a:rPr lang="en-US" dirty="0" smtClean="0">
                <a:latin typeface="Calibri" charset="0"/>
              </a:rPr>
              <a:t>equipment &amp; applications</a:t>
            </a:r>
            <a:endParaRPr lang="en-US" dirty="0">
              <a:latin typeface="Calibri" charset="0"/>
            </a:endParaRPr>
          </a:p>
        </p:txBody>
      </p:sp>
      <p:pic>
        <p:nvPicPr>
          <p:cNvPr id="1638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25538"/>
            <a:ext cx="1636712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539750" y="2492375"/>
            <a:ext cx="2391325" cy="4985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/>
              <a:t>Illumina</a:t>
            </a:r>
            <a:r>
              <a:rPr lang="en-US" sz="1800" dirty="0"/>
              <a:t> </a:t>
            </a:r>
            <a:r>
              <a:rPr lang="en-US" sz="1800" dirty="0" err="1"/>
              <a:t>HiSeq</a:t>
            </a:r>
            <a:endParaRPr lang="en-US" sz="1800" dirty="0"/>
          </a:p>
          <a:p>
            <a:pPr eaLnBrk="1" hangingPunct="1"/>
            <a:r>
              <a:rPr lang="en-US" sz="1800" dirty="0" err="1"/>
              <a:t>Illumina</a:t>
            </a:r>
            <a:r>
              <a:rPr lang="en-US" sz="1800" dirty="0"/>
              <a:t> </a:t>
            </a:r>
            <a:r>
              <a:rPr lang="en-US" sz="1800" dirty="0" err="1"/>
              <a:t>Xten</a:t>
            </a:r>
            <a:endParaRPr lang="en-US" sz="1800" dirty="0"/>
          </a:p>
          <a:p>
            <a:pPr eaLnBrk="1" hangingPunct="1"/>
            <a:r>
              <a:rPr lang="en-US" sz="1800" dirty="0" err="1"/>
              <a:t>Illumina</a:t>
            </a:r>
            <a:r>
              <a:rPr lang="en-US" sz="1800" dirty="0"/>
              <a:t> </a:t>
            </a:r>
            <a:r>
              <a:rPr lang="en-US" sz="1800" dirty="0" err="1"/>
              <a:t>MiSeq</a:t>
            </a:r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Short paired reads</a:t>
            </a:r>
          </a:p>
          <a:p>
            <a:pPr eaLnBrk="1" hangingPunct="1"/>
            <a:r>
              <a:rPr lang="en-US" sz="1800" b="1" dirty="0"/>
              <a:t>HIGH throughput</a:t>
            </a:r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b="1" dirty="0"/>
              <a:t>Human WGS</a:t>
            </a:r>
          </a:p>
          <a:p>
            <a:pPr eaLnBrk="1" hangingPunct="1"/>
            <a:r>
              <a:rPr lang="en-US" sz="1800" dirty="0"/>
              <a:t>mRNA and </a:t>
            </a:r>
            <a:r>
              <a:rPr lang="en-US" sz="1800" dirty="0" err="1" smtClean="0"/>
              <a:t>miRNA</a:t>
            </a:r>
            <a:endParaRPr lang="en-US" sz="1800" dirty="0" smtClean="0"/>
          </a:p>
          <a:p>
            <a:pPr eaLnBrk="1" hangingPunct="1"/>
            <a:r>
              <a:rPr lang="en-US" sz="1800" b="1" dirty="0" smtClean="0"/>
              <a:t>De novo </a:t>
            </a:r>
            <a:r>
              <a:rPr lang="en-US" sz="1800" b="1" dirty="0" err="1" smtClean="0"/>
              <a:t>transcriptome</a:t>
            </a:r>
            <a:endParaRPr lang="en-US" sz="1800" b="1" dirty="0"/>
          </a:p>
          <a:p>
            <a:pPr eaLnBrk="1" hangingPunct="1"/>
            <a:r>
              <a:rPr lang="en-US" sz="1800" dirty="0" err="1"/>
              <a:t>Exome</a:t>
            </a:r>
            <a:endParaRPr lang="en-US" sz="1800" dirty="0"/>
          </a:p>
          <a:p>
            <a:pPr eaLnBrk="1" hangingPunct="1"/>
            <a:r>
              <a:rPr lang="en-US" sz="1800" dirty="0" err="1"/>
              <a:t>ChIP-seq</a:t>
            </a:r>
            <a:endParaRPr lang="en-US" sz="1800" dirty="0"/>
          </a:p>
          <a:p>
            <a:pPr eaLnBrk="1" hangingPunct="1"/>
            <a:r>
              <a:rPr lang="en-US" sz="1800" dirty="0"/>
              <a:t>Short </a:t>
            </a:r>
            <a:r>
              <a:rPr lang="en-US" sz="1800" dirty="0" err="1"/>
              <a:t>amplicons</a:t>
            </a:r>
            <a:r>
              <a:rPr lang="en-US" sz="1800" dirty="0"/>
              <a:t> </a:t>
            </a:r>
          </a:p>
          <a:p>
            <a:pPr eaLnBrk="1" hangingPunct="1"/>
            <a:r>
              <a:rPr lang="en-US" sz="1800" dirty="0"/>
              <a:t>Methylation</a:t>
            </a:r>
          </a:p>
          <a:p>
            <a:pPr eaLnBrk="1" hangingPunct="1"/>
            <a:endParaRPr lang="en-US" sz="1800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  <p:pic>
        <p:nvPicPr>
          <p:cNvPr id="1638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981075"/>
            <a:ext cx="1966912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6"/>
          <p:cNvSpPr txBox="1">
            <a:spLocks noChangeArrowheads="1"/>
          </p:cNvSpPr>
          <p:nvPr/>
        </p:nvSpPr>
        <p:spPr bwMode="auto">
          <a:xfrm>
            <a:off x="3348038" y="2565400"/>
            <a:ext cx="2287806" cy="4708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Ion Torrent PGM</a:t>
            </a:r>
          </a:p>
          <a:p>
            <a:pPr eaLnBrk="1" hangingPunct="1"/>
            <a:r>
              <a:rPr lang="en-US" sz="1800" dirty="0"/>
              <a:t>Ion Proton</a:t>
            </a:r>
          </a:p>
          <a:p>
            <a:pPr eaLnBrk="1" hangingPunct="1"/>
            <a:r>
              <a:rPr lang="en-US" sz="1800" dirty="0"/>
              <a:t>Ion S5 XL</a:t>
            </a:r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Short single-end reads</a:t>
            </a:r>
          </a:p>
          <a:p>
            <a:pPr eaLnBrk="1" hangingPunct="1"/>
            <a:r>
              <a:rPr lang="en-US" sz="1800" b="1" dirty="0"/>
              <a:t>FAST throughput</a:t>
            </a:r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mRNA and </a:t>
            </a:r>
            <a:r>
              <a:rPr lang="en-US" sz="1800" dirty="0" err="1"/>
              <a:t>miRNA</a:t>
            </a:r>
            <a:endParaRPr lang="en-US" sz="1800" dirty="0"/>
          </a:p>
          <a:p>
            <a:pPr eaLnBrk="1" hangingPunct="1"/>
            <a:r>
              <a:rPr lang="en-US" sz="1800" b="1" dirty="0" err="1"/>
              <a:t>Exome</a:t>
            </a:r>
            <a:endParaRPr lang="en-US" sz="1800" b="1" dirty="0"/>
          </a:p>
          <a:p>
            <a:pPr eaLnBrk="1" hangingPunct="1"/>
            <a:r>
              <a:rPr lang="en-US" sz="1800" dirty="0" err="1"/>
              <a:t>ChIP-seq</a:t>
            </a:r>
            <a:endParaRPr lang="en-US" sz="1800" dirty="0"/>
          </a:p>
          <a:p>
            <a:pPr eaLnBrk="1" hangingPunct="1"/>
            <a:r>
              <a:rPr lang="en-US" sz="1800" dirty="0"/>
              <a:t>Short </a:t>
            </a:r>
            <a:r>
              <a:rPr lang="en-US" sz="1800" dirty="0" err="1"/>
              <a:t>amplicons</a:t>
            </a:r>
            <a:endParaRPr lang="en-US" sz="1800" dirty="0"/>
          </a:p>
          <a:p>
            <a:pPr eaLnBrk="1" hangingPunct="1"/>
            <a:r>
              <a:rPr lang="en-US" sz="1800" b="1" dirty="0"/>
              <a:t>Gene panels </a:t>
            </a:r>
            <a:endParaRPr lang="en-US" sz="1800" b="1" dirty="0" smtClean="0"/>
          </a:p>
          <a:p>
            <a:pPr eaLnBrk="1" hangingPunct="1"/>
            <a:r>
              <a:rPr lang="en-US" sz="1800" b="1" dirty="0" smtClean="0"/>
              <a:t>Clinical samples</a:t>
            </a:r>
            <a:endParaRPr lang="en-US" sz="1800" b="1" dirty="0"/>
          </a:p>
          <a:p>
            <a:pPr eaLnBrk="1" hangingPunct="1"/>
            <a:endParaRPr lang="en-US" sz="1800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  <p:pic>
        <p:nvPicPr>
          <p:cNvPr id="1639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908050"/>
            <a:ext cx="2478087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Box 8"/>
          <p:cNvSpPr txBox="1">
            <a:spLocks noChangeArrowheads="1"/>
          </p:cNvSpPr>
          <p:nvPr/>
        </p:nvSpPr>
        <p:spPr bwMode="auto">
          <a:xfrm>
            <a:off x="6372225" y="2565400"/>
            <a:ext cx="2545626" cy="4708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 err="1"/>
              <a:t>PacBio</a:t>
            </a:r>
            <a:r>
              <a:rPr lang="en-US" sz="1800" dirty="0"/>
              <a:t> RSII</a:t>
            </a:r>
          </a:p>
          <a:p>
            <a:pPr eaLnBrk="1" hangingPunct="1"/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Ultra-long reads</a:t>
            </a:r>
          </a:p>
          <a:p>
            <a:pPr eaLnBrk="1" hangingPunct="1"/>
            <a:r>
              <a:rPr lang="en-US" sz="1800" b="1" dirty="0"/>
              <a:t>FAST throughput</a:t>
            </a:r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b="1" dirty="0"/>
              <a:t>Long </a:t>
            </a:r>
            <a:r>
              <a:rPr lang="en-US" sz="1800" b="1" dirty="0" err="1"/>
              <a:t>amplicons</a:t>
            </a:r>
            <a:endParaRPr lang="en-US" sz="1800" b="1" dirty="0"/>
          </a:p>
          <a:p>
            <a:pPr eaLnBrk="1" hangingPunct="1"/>
            <a:r>
              <a:rPr lang="en-US" sz="1800" b="1" dirty="0"/>
              <a:t>Re-</a:t>
            </a:r>
            <a:r>
              <a:rPr lang="en-US" sz="1800" b="1" dirty="0" smtClean="0"/>
              <a:t>sequencing</a:t>
            </a:r>
          </a:p>
          <a:p>
            <a:pPr eaLnBrk="1" hangingPunct="1"/>
            <a:r>
              <a:rPr lang="en-US" sz="1800" b="1" dirty="0" smtClean="0"/>
              <a:t>De novo sequencing</a:t>
            </a:r>
            <a:endParaRPr lang="en-US" sz="1800" b="1" dirty="0"/>
          </a:p>
          <a:p>
            <a:pPr eaLnBrk="1" hangingPunct="1"/>
            <a:r>
              <a:rPr lang="en-US" sz="1800" dirty="0" smtClean="0"/>
              <a:t>Novel </a:t>
            </a:r>
            <a:r>
              <a:rPr lang="en-US" sz="1800" dirty="0"/>
              <a:t>isoform discovery</a:t>
            </a:r>
          </a:p>
          <a:p>
            <a:pPr eaLnBrk="1" hangingPunct="1"/>
            <a:r>
              <a:rPr lang="en-US" sz="1800" dirty="0"/>
              <a:t>Fusion transcript analysis</a:t>
            </a:r>
          </a:p>
          <a:p>
            <a:pPr eaLnBrk="1" hangingPunct="1"/>
            <a:r>
              <a:rPr lang="en-US" sz="1800" b="1" dirty="0"/>
              <a:t>Haplotype phasing</a:t>
            </a:r>
          </a:p>
          <a:p>
            <a:pPr eaLnBrk="1" hangingPunct="1"/>
            <a:r>
              <a:rPr lang="en-US" sz="1800" b="1" dirty="0" smtClean="0"/>
              <a:t>Clinical samples</a:t>
            </a:r>
            <a:endParaRPr lang="en-US" sz="1800" b="1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075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684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What is The BEST?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7680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3317875"/>
            <a:ext cx="2217738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650" y="3317875"/>
            <a:ext cx="2381250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1246188"/>
            <a:ext cx="2208213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25" y="1131888"/>
            <a:ext cx="2479675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13" y="1223963"/>
            <a:ext cx="2478087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175" y="3317875"/>
            <a:ext cx="2370138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316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 bwMode="auto">
          <a:xfrm>
            <a:off x="-1" y="115888"/>
            <a:ext cx="8918575" cy="5762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 smtClean="0">
                <a:latin typeface="Calibri" charset="0"/>
              </a:rPr>
              <a:t>Other technologies for scaffolding of genomes</a:t>
            </a:r>
            <a:endParaRPr lang="en-US" sz="3200" b="1" dirty="0">
              <a:latin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840" y="1121962"/>
            <a:ext cx="1790392" cy="14047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12462" y="2246923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94154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045" y="3417332"/>
            <a:ext cx="1754627" cy="12711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6357" y="2526731"/>
            <a:ext cx="4900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10x Chromium -&gt; </a:t>
            </a:r>
            <a:r>
              <a:rPr lang="en-US" sz="2400" dirty="0" err="1" smtClean="0"/>
              <a:t>Illumina</a:t>
            </a:r>
            <a:r>
              <a:rPr lang="en-US" sz="2400" dirty="0" smtClean="0"/>
              <a:t> sequencing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16840" y="4595200"/>
            <a:ext cx="3922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BioNano</a:t>
            </a:r>
            <a:r>
              <a:rPr lang="en-US" sz="2400" dirty="0" smtClean="0"/>
              <a:t> </a:t>
            </a:r>
            <a:r>
              <a:rPr lang="en-US" sz="2400" dirty="0" err="1" smtClean="0"/>
              <a:t>Irys</a:t>
            </a:r>
            <a:r>
              <a:rPr lang="en-US" sz="2400" dirty="0" smtClean="0"/>
              <a:t>, optical mapping</a:t>
            </a:r>
            <a:endParaRPr lang="en-US" sz="2400" dirty="0"/>
          </a:p>
        </p:txBody>
      </p:sp>
      <p:pic>
        <p:nvPicPr>
          <p:cNvPr id="12" name="media4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 rot="5400000">
            <a:off x="5715215" y="3654642"/>
            <a:ext cx="3475948" cy="29307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21672" y="3417332"/>
            <a:ext cx="3793411" cy="11590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9388" y="1121962"/>
            <a:ext cx="4923692" cy="1404769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324" y="1293244"/>
            <a:ext cx="1636712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336357" y="5482329"/>
            <a:ext cx="3205331" cy="1027070"/>
            <a:chOff x="1074569" y="5482329"/>
            <a:chExt cx="3205331" cy="1027070"/>
          </a:xfrm>
        </p:grpSpPr>
        <p:pic>
          <p:nvPicPr>
            <p:cNvPr id="17" name="image66.pdf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flipV="1">
              <a:off x="1094154" y="5482329"/>
              <a:ext cx="3185746" cy="36178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" name="image67.pdf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flipV="1">
              <a:off x="1074569" y="5780797"/>
              <a:ext cx="3185746" cy="36681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" name="image68.pdf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flipV="1">
              <a:off x="1074569" y="6147610"/>
              <a:ext cx="3185746" cy="361789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20" name="image69.pd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 flipV="1">
            <a:off x="4572000" y="4507280"/>
            <a:ext cx="281391" cy="3316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36857" y="4394344"/>
            <a:ext cx="750947" cy="237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14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4933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20" grpId="0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421" y="1785006"/>
            <a:ext cx="7980379" cy="2089265"/>
          </a:xfrm>
        </p:spPr>
        <p:txBody>
          <a:bodyPr/>
          <a:lstStyle/>
          <a:p>
            <a:r>
              <a:rPr lang="en-US" dirty="0" smtClean="0"/>
              <a:t>SAMPLE QUALITY REQUIREMENTS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6022B-1AC0-1941-BB8B-B78CFED609D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5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prep: take home message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23188"/>
            <a:ext cx="8229600" cy="33557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/>
              <a:t>PCR-quality sample and </a:t>
            </a:r>
          </a:p>
          <a:p>
            <a:pPr marL="0" indent="0" algn="ctr">
              <a:buNone/>
            </a:pPr>
            <a:r>
              <a:rPr lang="en-US" sz="4400" dirty="0" smtClean="0"/>
              <a:t>NGS-quality sample </a:t>
            </a:r>
          </a:p>
          <a:p>
            <a:pPr marL="0" indent="0" algn="ctr">
              <a:buNone/>
            </a:pPr>
            <a:r>
              <a:rPr lang="en-US" sz="4400" b="1" dirty="0" smtClean="0">
                <a:solidFill>
                  <a:srgbClr val="FF0000"/>
                </a:solidFill>
              </a:rPr>
              <a:t>are two completely different things</a:t>
            </a:r>
            <a:endParaRPr lang="en-US" sz="4400" b="1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259981" y="5276666"/>
            <a:ext cx="2739356" cy="1466677"/>
            <a:chOff x="5962603" y="5276666"/>
            <a:chExt cx="2739356" cy="1466677"/>
          </a:xfrm>
        </p:grpSpPr>
        <p:sp>
          <p:nvSpPr>
            <p:cNvPr id="5" name="Oval 4"/>
            <p:cNvSpPr/>
            <p:nvPr/>
          </p:nvSpPr>
          <p:spPr>
            <a:xfrm>
              <a:off x="5962603" y="5469681"/>
              <a:ext cx="1324376" cy="127366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7024179" y="5714761"/>
              <a:ext cx="686110" cy="706030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 flipH="1">
              <a:off x="7629659" y="5957124"/>
              <a:ext cx="220619" cy="22174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20830" y="5276666"/>
              <a:ext cx="781129" cy="14666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068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158" y="44824"/>
            <a:ext cx="7066072" cy="1143000"/>
          </a:xfrm>
        </p:spPr>
        <p:txBody>
          <a:bodyPr/>
          <a:lstStyle/>
          <a:p>
            <a:r>
              <a:rPr lang="en-US" dirty="0" smtClean="0"/>
              <a:t>Making an NGS library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22" y="1443967"/>
            <a:ext cx="3828417" cy="19454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2522" y="3440300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DNA QC – </a:t>
            </a:r>
            <a:r>
              <a:rPr lang="en-US" b="1" dirty="0" smtClean="0">
                <a:solidFill>
                  <a:srgbClr val="FF0000"/>
                </a:solidFill>
              </a:rPr>
              <a:t>paramount importance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303" y="1310216"/>
            <a:ext cx="3407527" cy="20791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00263" y="3389385"/>
            <a:ext cx="2391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Sharing &amp; size selection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83734" y="4240409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4072907" y="4187490"/>
            <a:ext cx="1137626" cy="132298"/>
            <a:chOff x="727552" y="4127699"/>
            <a:chExt cx="1137626" cy="132298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727552" y="4246767"/>
              <a:ext cx="1137626" cy="132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727552" y="4127699"/>
              <a:ext cx="238107" cy="11906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836134" y="4392809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52547" y="4545209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140934" y="4843137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65308" y="4969592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06257" y="4697609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598134" y="5154809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98693" y="5293979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334121" y="5446379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93854" y="5612009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4648749" y="5180754"/>
            <a:ext cx="1137626" cy="132298"/>
            <a:chOff x="727552" y="4127699"/>
            <a:chExt cx="1137626" cy="132298"/>
          </a:xfrm>
        </p:grpSpPr>
        <p:cxnSp>
          <p:nvCxnSpPr>
            <p:cNvPr id="39" name="Straight Connector 38"/>
            <p:cNvCxnSpPr/>
            <p:nvPr/>
          </p:nvCxnSpPr>
          <p:spPr>
            <a:xfrm>
              <a:off x="727552" y="4246767"/>
              <a:ext cx="1137626" cy="132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727552" y="4127699"/>
              <a:ext cx="238107" cy="11906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146629" y="4928359"/>
            <a:ext cx="1137626" cy="132298"/>
            <a:chOff x="727552" y="4127699"/>
            <a:chExt cx="1137626" cy="132298"/>
          </a:xfrm>
        </p:grpSpPr>
        <p:cxnSp>
          <p:nvCxnSpPr>
            <p:cNvPr id="42" name="Straight Connector 41"/>
            <p:cNvCxnSpPr/>
            <p:nvPr/>
          </p:nvCxnSpPr>
          <p:spPr>
            <a:xfrm>
              <a:off x="727552" y="4246767"/>
              <a:ext cx="1137626" cy="132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/>
            <p:nvPr/>
          </p:nvSpPr>
          <p:spPr>
            <a:xfrm>
              <a:off x="727552" y="4127699"/>
              <a:ext cx="238107" cy="11906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841829" y="5293465"/>
            <a:ext cx="1137626" cy="132298"/>
            <a:chOff x="727552" y="4127699"/>
            <a:chExt cx="1137626" cy="132298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727552" y="4246767"/>
              <a:ext cx="1137626" cy="132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/>
            <p:cNvSpPr/>
            <p:nvPr/>
          </p:nvSpPr>
          <p:spPr>
            <a:xfrm>
              <a:off x="727552" y="4127699"/>
              <a:ext cx="238107" cy="11906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410642" y="4620288"/>
            <a:ext cx="1137626" cy="132298"/>
            <a:chOff x="727552" y="4127699"/>
            <a:chExt cx="1137626" cy="132298"/>
          </a:xfrm>
        </p:grpSpPr>
        <p:cxnSp>
          <p:nvCxnSpPr>
            <p:cNvPr id="51" name="Straight Connector 50"/>
            <p:cNvCxnSpPr/>
            <p:nvPr/>
          </p:nvCxnSpPr>
          <p:spPr>
            <a:xfrm>
              <a:off x="727552" y="4246767"/>
              <a:ext cx="1137626" cy="132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51"/>
            <p:cNvSpPr/>
            <p:nvPr/>
          </p:nvSpPr>
          <p:spPr>
            <a:xfrm>
              <a:off x="727552" y="4127699"/>
              <a:ext cx="238107" cy="11906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537029" y="4318759"/>
            <a:ext cx="1137626" cy="132298"/>
            <a:chOff x="727552" y="4127699"/>
            <a:chExt cx="1137626" cy="132298"/>
          </a:xfrm>
        </p:grpSpPr>
        <p:cxnSp>
          <p:nvCxnSpPr>
            <p:cNvPr id="57" name="Straight Connector 56"/>
            <p:cNvCxnSpPr/>
            <p:nvPr/>
          </p:nvCxnSpPr>
          <p:spPr>
            <a:xfrm>
              <a:off x="727552" y="4246767"/>
              <a:ext cx="1137626" cy="132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/>
            <p:cNvSpPr/>
            <p:nvPr/>
          </p:nvSpPr>
          <p:spPr>
            <a:xfrm>
              <a:off x="727552" y="4127699"/>
              <a:ext cx="238107" cy="11906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410642" y="5582463"/>
            <a:ext cx="1137626" cy="132298"/>
            <a:chOff x="727552" y="4127699"/>
            <a:chExt cx="1137626" cy="132298"/>
          </a:xfrm>
        </p:grpSpPr>
        <p:cxnSp>
          <p:nvCxnSpPr>
            <p:cNvPr id="60" name="Straight Connector 59"/>
            <p:cNvCxnSpPr/>
            <p:nvPr/>
          </p:nvCxnSpPr>
          <p:spPr>
            <a:xfrm>
              <a:off x="727552" y="4246767"/>
              <a:ext cx="1137626" cy="132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60"/>
            <p:cNvSpPr/>
            <p:nvPr/>
          </p:nvSpPr>
          <p:spPr>
            <a:xfrm>
              <a:off x="727552" y="4127699"/>
              <a:ext cx="238107" cy="11906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506257" y="6178870"/>
            <a:ext cx="507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Ligation of sequencing adaptors, technology specific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6703834" y="4581527"/>
            <a:ext cx="21246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Amplification</a:t>
            </a:r>
            <a:endParaRPr lang="en-US" sz="2800" dirty="0"/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2972600" y="4856367"/>
            <a:ext cx="564429" cy="1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5969065" y="4862982"/>
            <a:ext cx="564429" cy="1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8" name="Picture 67"/>
          <p:cNvPicPr>
            <a:picLocks noChangeAspect="1"/>
          </p:cNvPicPr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>
            <a:off x="7024179" y="0"/>
            <a:ext cx="2140396" cy="1528854"/>
          </a:xfrm>
          <a:prstGeom prst="rect">
            <a:avLst/>
          </a:prstGeom>
          <a:solidFill>
            <a:schemeClr val="accent1"/>
          </a:solidFill>
        </p:spPr>
      </p:pic>
      <p:grpSp>
        <p:nvGrpSpPr>
          <p:cNvPr id="13" name="Group 12"/>
          <p:cNvGrpSpPr/>
          <p:nvPr/>
        </p:nvGrpSpPr>
        <p:grpSpPr>
          <a:xfrm>
            <a:off x="5962603" y="5276666"/>
            <a:ext cx="2739356" cy="1466677"/>
            <a:chOff x="5962603" y="5276666"/>
            <a:chExt cx="2739356" cy="1466677"/>
          </a:xfrm>
        </p:grpSpPr>
        <p:sp>
          <p:nvSpPr>
            <p:cNvPr id="3" name="Oval 2"/>
            <p:cNvSpPr/>
            <p:nvPr/>
          </p:nvSpPr>
          <p:spPr>
            <a:xfrm>
              <a:off x="5962603" y="5469681"/>
              <a:ext cx="1324376" cy="127366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7024179" y="5714761"/>
              <a:ext cx="686110" cy="706030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 flipH="1">
              <a:off x="7629659" y="5957124"/>
              <a:ext cx="220619" cy="22174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20830" y="5276666"/>
              <a:ext cx="781129" cy="14666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2744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ounded Rectangle 39"/>
          <p:cNvSpPr/>
          <p:nvPr/>
        </p:nvSpPr>
        <p:spPr>
          <a:xfrm>
            <a:off x="4718336" y="5223947"/>
            <a:ext cx="3309843" cy="128028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320169" y="5234617"/>
            <a:ext cx="2459335" cy="126961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149404" y="1531262"/>
            <a:ext cx="899459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88168" y="116134"/>
            <a:ext cx="70513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DNA quality </a:t>
            </a:r>
          </a:p>
          <a:p>
            <a:r>
              <a:rPr lang="en-US" sz="4400" b="1" dirty="0" smtClean="0"/>
              <a:t>requirements</a:t>
            </a:r>
            <a:endParaRPr lang="en-US" sz="4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170" y="1749510"/>
            <a:ext cx="1638300" cy="3124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9" name="Straight Arrow Connector 8"/>
          <p:cNvCxnSpPr/>
          <p:nvPr/>
        </p:nvCxnSpPr>
        <p:spPr>
          <a:xfrm flipH="1">
            <a:off x="1787704" y="1942277"/>
            <a:ext cx="560332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1787704" y="2468192"/>
            <a:ext cx="560332" cy="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1787704" y="3503363"/>
            <a:ext cx="560332" cy="0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1787704" y="4389127"/>
            <a:ext cx="560332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174" y="1762248"/>
            <a:ext cx="655982" cy="311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0117" y="1749510"/>
            <a:ext cx="970661" cy="2168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1248" y="1749510"/>
            <a:ext cx="850900" cy="2374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TextBox 22"/>
          <p:cNvSpPr txBox="1"/>
          <p:nvPr/>
        </p:nvSpPr>
        <p:spPr>
          <a:xfrm>
            <a:off x="2375236" y="1762248"/>
            <a:ext cx="22103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Some DNA left in the well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2375236" y="2314304"/>
            <a:ext cx="1856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Sharp band of 20+kb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2348036" y="3349474"/>
            <a:ext cx="2390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No smear of degraded DNA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2348036" y="4235238"/>
            <a:ext cx="1415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No sign of RNA </a:t>
            </a:r>
            <a:endParaRPr lang="en-US" sz="1400" dirty="0"/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1804135" y="2802012"/>
            <a:ext cx="560332" cy="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375236" y="2648124"/>
            <a:ext cx="16816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No sign of proteins </a:t>
            </a:r>
            <a:endParaRPr lang="en-US" sz="1400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5248700" y="3238072"/>
            <a:ext cx="560332" cy="0"/>
          </a:xfrm>
          <a:prstGeom prst="straightConnector1">
            <a:avLst/>
          </a:prstGeom>
          <a:ln w="76200" cmpd="sng">
            <a:solidFill>
              <a:srgbClr val="B3A2C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6640382" y="2205896"/>
            <a:ext cx="560332" cy="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8180258" y="3771716"/>
            <a:ext cx="560332" cy="0"/>
          </a:xfrm>
          <a:prstGeom prst="straightConnector1">
            <a:avLst/>
          </a:prstGeom>
          <a:ln w="76200" cmpd="sng">
            <a:solidFill>
              <a:srgbClr val="E5895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02989" y="5293237"/>
            <a:ext cx="21805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NanoDrop</a:t>
            </a:r>
            <a:r>
              <a:rPr lang="en-US" b="1" dirty="0" smtClean="0"/>
              <a:t>: </a:t>
            </a:r>
          </a:p>
          <a:p>
            <a:endParaRPr lang="en-US" dirty="0" smtClean="0"/>
          </a:p>
          <a:p>
            <a:r>
              <a:rPr lang="en-US" dirty="0" smtClean="0"/>
              <a:t>260/280 = 1.8 – 2.0</a:t>
            </a:r>
          </a:p>
          <a:p>
            <a:r>
              <a:rPr lang="en-US" dirty="0" smtClean="0"/>
              <a:t>260/230 = 2.0 – 2.2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4738434" y="5293237"/>
            <a:ext cx="32897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Qubit</a:t>
            </a:r>
            <a:r>
              <a:rPr lang="en-US" b="1" dirty="0" smtClean="0"/>
              <a:t> or </a:t>
            </a:r>
            <a:r>
              <a:rPr lang="en-US" b="1" dirty="0" err="1" smtClean="0"/>
              <a:t>Picogreen</a:t>
            </a:r>
            <a:r>
              <a:rPr lang="en-US" b="1" dirty="0" smtClean="0"/>
              <a:t>:</a:t>
            </a:r>
          </a:p>
          <a:p>
            <a:endParaRPr lang="en-US" dirty="0"/>
          </a:p>
          <a:p>
            <a:r>
              <a:rPr lang="en-US" dirty="0" smtClean="0"/>
              <a:t>10 kb insert libraries: 3-5 </a:t>
            </a:r>
            <a:r>
              <a:rPr lang="en-US" dirty="0" err="1" smtClean="0"/>
              <a:t>ug</a:t>
            </a:r>
            <a:endParaRPr lang="en-US" dirty="0" smtClean="0"/>
          </a:p>
          <a:p>
            <a:r>
              <a:rPr lang="en-US" dirty="0" smtClean="0"/>
              <a:t>20 kb insert libraries: 10-20 </a:t>
            </a:r>
            <a:r>
              <a:rPr lang="en-US" dirty="0" err="1" smtClean="0"/>
              <a:t>ug</a:t>
            </a:r>
            <a:endParaRPr lang="en-US" dirty="0"/>
          </a:p>
        </p:txBody>
      </p:sp>
      <p:sp>
        <p:nvSpPr>
          <p:cNvPr id="38" name="Rounded Rectangle 37"/>
          <p:cNvSpPr/>
          <p:nvPr/>
        </p:nvSpPr>
        <p:spPr>
          <a:xfrm>
            <a:off x="2348036" y="1643465"/>
            <a:ext cx="2370300" cy="323024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5333" y="0"/>
            <a:ext cx="2823155" cy="140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187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sequencing?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3428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figures.boundless-cdn.com</a:t>
            </a:r>
            <a:endParaRPr lang="en-US" dirty="0"/>
          </a:p>
        </p:txBody>
      </p:sp>
      <p:pic>
        <p:nvPicPr>
          <p:cNvPr id="5" name="Picture 4" descr="DNA_this_o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8" y="1313808"/>
            <a:ext cx="8963285" cy="3084425"/>
          </a:xfrm>
          <a:prstGeom prst="rect">
            <a:avLst/>
          </a:prstGeom>
        </p:spPr>
      </p:pic>
      <p:pic>
        <p:nvPicPr>
          <p:cNvPr id="6" name="Picture 5" descr="methylati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728" y="4550563"/>
            <a:ext cx="3287738" cy="225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613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49404" y="1531262"/>
            <a:ext cx="899459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53643" y="541543"/>
            <a:ext cx="33429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Example:</a:t>
            </a:r>
            <a:endParaRPr lang="en-US" sz="4400" b="1" dirty="0"/>
          </a:p>
        </p:txBody>
      </p:sp>
      <p:pic>
        <p:nvPicPr>
          <p:cNvPr id="9" name="Picture 8" descr="G:\Gel pics\2014-06-19  pacbio 4715 9crt85 short ru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9" r="54935"/>
          <a:stretch/>
        </p:blipFill>
        <p:spPr bwMode="auto">
          <a:xfrm>
            <a:off x="539127" y="1661421"/>
            <a:ext cx="814106" cy="21104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160" y="1831415"/>
            <a:ext cx="2360480" cy="19404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5493" y="2643089"/>
            <a:ext cx="3770484" cy="515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128" y="3865271"/>
            <a:ext cx="814106" cy="24655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0794" y="4171459"/>
            <a:ext cx="2355846" cy="1957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5493" y="4776638"/>
            <a:ext cx="4319658" cy="5225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5333" y="0"/>
            <a:ext cx="2823155" cy="140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87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213"/>
            <a:ext cx="8229600" cy="1143000"/>
          </a:xfrm>
        </p:spPr>
        <p:txBody>
          <a:bodyPr/>
          <a:lstStyle/>
          <a:p>
            <a:r>
              <a:rPr lang="en-US" dirty="0" smtClean="0"/>
              <a:t>What do absorption ratios tell us?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213"/>
            <a:ext cx="8445554" cy="53065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Pure DNA </a:t>
            </a:r>
            <a:r>
              <a:rPr lang="en-US" sz="2400" b="1" u="sng" dirty="0" smtClean="0">
                <a:solidFill>
                  <a:srgbClr val="FF0000"/>
                </a:solidFill>
              </a:rPr>
              <a:t>260</a:t>
            </a:r>
            <a:r>
              <a:rPr lang="en-US" sz="2400" b="1" dirty="0" smtClean="0">
                <a:solidFill>
                  <a:srgbClr val="FF0000"/>
                </a:solidFill>
              </a:rPr>
              <a:t>/280: 1.8 – 2.0</a:t>
            </a: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800" b="1" dirty="0" smtClean="0"/>
              <a:t>&lt; 1.8</a:t>
            </a:r>
            <a:r>
              <a:rPr lang="en-US" sz="1800" dirty="0" smtClean="0"/>
              <a:t>:</a:t>
            </a:r>
          </a:p>
          <a:p>
            <a:pPr marL="0" indent="0">
              <a:buNone/>
            </a:pPr>
            <a:r>
              <a:rPr lang="en-US" sz="1800" dirty="0" smtClean="0"/>
              <a:t> Too little DNA compared to other components of the solution; presence of organic contaminants: proteins and phenol; glycogen - </a:t>
            </a:r>
            <a:r>
              <a:rPr lang="en-US" sz="1800" b="1" dirty="0" smtClean="0">
                <a:solidFill>
                  <a:srgbClr val="0000FF"/>
                </a:solidFill>
              </a:rPr>
              <a:t>absorb at 280 nm</a:t>
            </a:r>
            <a:r>
              <a:rPr lang="en-US" sz="1800" dirty="0" smtClean="0"/>
              <a:t>.</a:t>
            </a:r>
          </a:p>
          <a:p>
            <a:pPr marL="0" indent="0">
              <a:buNone/>
            </a:pPr>
            <a:r>
              <a:rPr lang="en-US" sz="1800" b="1" dirty="0" smtClean="0"/>
              <a:t>&gt; 2.0</a:t>
            </a:r>
            <a:r>
              <a:rPr lang="en-US" sz="1800" dirty="0" smtClean="0"/>
              <a:t>: </a:t>
            </a:r>
          </a:p>
          <a:p>
            <a:pPr marL="0" indent="0">
              <a:buNone/>
            </a:pPr>
            <a:r>
              <a:rPr lang="en-US" sz="1800" dirty="0" smtClean="0"/>
              <a:t>High share of RNA.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Pure DNA </a:t>
            </a:r>
            <a:r>
              <a:rPr lang="en-US" sz="2400" b="1" u="sng" dirty="0" smtClean="0">
                <a:solidFill>
                  <a:srgbClr val="FF0000"/>
                </a:solidFill>
              </a:rPr>
              <a:t>260</a:t>
            </a:r>
            <a:r>
              <a:rPr lang="en-US" sz="2400" b="1" dirty="0" smtClean="0">
                <a:solidFill>
                  <a:srgbClr val="FF0000"/>
                </a:solidFill>
              </a:rPr>
              <a:t>/230: 2.0 – 2.2</a:t>
            </a: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800" b="1" dirty="0" smtClean="0"/>
              <a:t>&lt;2.0</a:t>
            </a:r>
            <a:r>
              <a:rPr lang="en-US" sz="1800" dirty="0" smtClean="0"/>
              <a:t>:</a:t>
            </a:r>
          </a:p>
          <a:p>
            <a:pPr marL="0" indent="0">
              <a:buNone/>
            </a:pPr>
            <a:r>
              <a:rPr lang="en-US" sz="1800" dirty="0" smtClean="0"/>
              <a:t>Salt contamination, </a:t>
            </a:r>
            <a:r>
              <a:rPr lang="en-US" sz="1800" dirty="0" err="1" smtClean="0"/>
              <a:t>humic</a:t>
            </a:r>
            <a:r>
              <a:rPr lang="en-US" sz="1800" dirty="0" smtClean="0"/>
              <a:t> acids, peptides, aromatic compounds, polyphenols, </a:t>
            </a:r>
            <a:r>
              <a:rPr lang="en-US" sz="1800" dirty="0"/>
              <a:t>urea, guanidine, </a:t>
            </a:r>
            <a:r>
              <a:rPr lang="en-US" sz="1800" dirty="0" err="1"/>
              <a:t>thiocyanates</a:t>
            </a:r>
            <a:r>
              <a:rPr lang="en-US" sz="1800" dirty="0"/>
              <a:t> (latter </a:t>
            </a:r>
            <a:r>
              <a:rPr lang="en-US" sz="1800" dirty="0" smtClean="0"/>
              <a:t>three </a:t>
            </a:r>
            <a:r>
              <a:rPr lang="en-US" sz="1800" dirty="0"/>
              <a:t>are common kit components</a:t>
            </a:r>
            <a:r>
              <a:rPr lang="en-US" sz="1800" dirty="0" smtClean="0"/>
              <a:t>) – </a:t>
            </a:r>
            <a:r>
              <a:rPr lang="en-US" sz="1800" b="1" dirty="0" smtClean="0">
                <a:solidFill>
                  <a:srgbClr val="0000FF"/>
                </a:solidFill>
              </a:rPr>
              <a:t>absorb at 230 nm</a:t>
            </a:r>
            <a:r>
              <a:rPr lang="en-US" sz="1800" dirty="0" smtClean="0"/>
              <a:t>.</a:t>
            </a:r>
          </a:p>
          <a:p>
            <a:pPr marL="0" indent="0">
              <a:buNone/>
            </a:pPr>
            <a:r>
              <a:rPr lang="en-US" sz="1800" b="1" dirty="0" smtClean="0"/>
              <a:t>&gt;2.2</a:t>
            </a:r>
            <a:r>
              <a:rPr lang="en-US" sz="1800" dirty="0" smtClean="0"/>
              <a:t>:</a:t>
            </a:r>
          </a:p>
          <a:p>
            <a:pPr marL="0" indent="0">
              <a:buNone/>
            </a:pPr>
            <a:r>
              <a:rPr lang="en-US" sz="1800" dirty="0" smtClean="0"/>
              <a:t>High share of RNA, very high share of phenol, </a:t>
            </a:r>
            <a:r>
              <a:rPr lang="en-US" sz="1800" b="1" dirty="0" smtClean="0"/>
              <a:t>high turbidity, </a:t>
            </a:r>
            <a:r>
              <a:rPr lang="en-US" sz="1800" dirty="0"/>
              <a:t>dirty </a:t>
            </a:r>
            <a:r>
              <a:rPr lang="en-US" sz="1800" dirty="0" smtClean="0"/>
              <a:t>instrument, wrong blank.</a:t>
            </a:r>
          </a:p>
          <a:p>
            <a:pPr marL="0" indent="0">
              <a:buNone/>
            </a:pPr>
            <a:endParaRPr lang="en-US" sz="1800" dirty="0"/>
          </a:p>
          <a:p>
            <a:pPr marL="0" indent="0" algn="r">
              <a:buNone/>
            </a:pPr>
            <a:r>
              <a:rPr lang="en-US" sz="1800" i="1" dirty="0" err="1" smtClean="0"/>
              <a:t>Photometrically</a:t>
            </a:r>
            <a:r>
              <a:rPr lang="en-US" sz="1800" i="1" dirty="0" smtClean="0"/>
              <a:t> active contaminants: </a:t>
            </a:r>
          </a:p>
          <a:p>
            <a:pPr marL="0" indent="0" algn="r">
              <a:buNone/>
            </a:pPr>
            <a:r>
              <a:rPr lang="en-US" sz="1800" i="1" dirty="0" smtClean="0"/>
              <a:t>phenol, polyphenols, EDTA, </a:t>
            </a:r>
            <a:r>
              <a:rPr lang="en-US" sz="1800" i="1" dirty="0" err="1" smtClean="0"/>
              <a:t>thiocyanate</a:t>
            </a:r>
            <a:r>
              <a:rPr lang="en-US" sz="1800" i="1" dirty="0" smtClean="0"/>
              <a:t>, protein, </a:t>
            </a:r>
          </a:p>
          <a:p>
            <a:pPr marL="0" indent="0" algn="r">
              <a:buNone/>
            </a:pPr>
            <a:r>
              <a:rPr lang="en-US" sz="1800" i="1" dirty="0" smtClean="0"/>
              <a:t>RNA, nucleotides (fragments below 5 </a:t>
            </a:r>
            <a:r>
              <a:rPr lang="en-US" sz="1800" i="1" dirty="0" err="1" smtClean="0"/>
              <a:t>bp</a:t>
            </a:r>
            <a:r>
              <a:rPr lang="en-US" sz="1800" i="1" dirty="0" smtClean="0"/>
              <a:t>)</a:t>
            </a:r>
          </a:p>
          <a:p>
            <a:pPr marL="0" indent="0" algn="r">
              <a:buNone/>
            </a:pPr>
            <a:endParaRPr lang="en-US" sz="1800" i="1" dirty="0" smtClean="0"/>
          </a:p>
        </p:txBody>
      </p:sp>
    </p:spTree>
    <p:extLst>
      <p:ext uri="{BB962C8B-B14F-4D97-AF65-F5344CB8AC3E}">
        <p14:creationId xmlns:p14="http://schemas.microsoft.com/office/powerpoint/2010/main" val="73102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2492"/>
            <a:ext cx="5726437" cy="12046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to make a correct measurement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788" y="1837023"/>
            <a:ext cx="7611310" cy="454986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Thaw DNA completely</a:t>
            </a:r>
          </a:p>
          <a:p>
            <a:r>
              <a:rPr lang="en-US" sz="2400" dirty="0" smtClean="0"/>
              <a:t>Mix gently (</a:t>
            </a:r>
            <a:r>
              <a:rPr lang="en-US" sz="2400" b="1" dirty="0" smtClean="0">
                <a:solidFill>
                  <a:srgbClr val="FF0000"/>
                </a:solidFill>
              </a:rPr>
              <a:t>never vortex!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Put the sample on a </a:t>
            </a:r>
            <a:r>
              <a:rPr lang="en-US" sz="2400" dirty="0" err="1" smtClean="0"/>
              <a:t>thermoblock</a:t>
            </a:r>
            <a:r>
              <a:rPr lang="en-US" sz="2400" dirty="0" smtClean="0"/>
              <a:t>: 37°C, 15-30 min</a:t>
            </a:r>
          </a:p>
          <a:p>
            <a:r>
              <a:rPr lang="en-US" sz="2400" dirty="0" smtClean="0"/>
              <a:t>Mix gently </a:t>
            </a:r>
          </a:p>
          <a:p>
            <a:r>
              <a:rPr lang="en-US" sz="2400" b="1" dirty="0" smtClean="0"/>
              <a:t>Dilute 1:100 </a:t>
            </a:r>
            <a:r>
              <a:rPr lang="en-US" sz="2400" dirty="0" smtClean="0"/>
              <a:t>(if HMW)</a:t>
            </a:r>
          </a:p>
          <a:p>
            <a:r>
              <a:rPr lang="en-US" sz="2400" dirty="0" smtClean="0"/>
              <a:t>Mix gently</a:t>
            </a:r>
          </a:p>
          <a:p>
            <a:r>
              <a:rPr lang="en-US" sz="2400" dirty="0" smtClean="0"/>
              <a:t>Make a measurement with an appropriate blank</a:t>
            </a:r>
          </a:p>
          <a:p>
            <a:endParaRPr lang="en-US" sz="2400" dirty="0"/>
          </a:p>
          <a:p>
            <a:r>
              <a:rPr lang="en-US" sz="2400" b="1" dirty="0" smtClean="0"/>
              <a:t>NANODROP is Bad</a:t>
            </a:r>
            <a:r>
              <a:rPr lang="en-US" sz="2400" dirty="0" smtClean="0"/>
              <a:t>. Point. </a:t>
            </a:r>
          </a:p>
          <a:p>
            <a:r>
              <a:rPr lang="en-US" sz="2400" dirty="0" smtClean="0"/>
              <a:t>Use </a:t>
            </a:r>
            <a:r>
              <a:rPr lang="en-US" sz="2400" dirty="0" err="1" smtClean="0"/>
              <a:t>Qubit</a:t>
            </a:r>
            <a:r>
              <a:rPr lang="en-US" sz="2400" dirty="0" smtClean="0"/>
              <a:t>, or </a:t>
            </a:r>
            <a:r>
              <a:rPr lang="en-US" sz="2400" dirty="0" err="1" smtClean="0"/>
              <a:t>PicoGreen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grpSp>
        <p:nvGrpSpPr>
          <p:cNvPr id="9" name="Group 8"/>
          <p:cNvGrpSpPr/>
          <p:nvPr/>
        </p:nvGrpSpPr>
        <p:grpSpPr>
          <a:xfrm>
            <a:off x="5528423" y="580397"/>
            <a:ext cx="1070821" cy="2230830"/>
            <a:chOff x="6649050" y="1417638"/>
            <a:chExt cx="560313" cy="1689269"/>
          </a:xfrm>
        </p:grpSpPr>
        <p:sp>
          <p:nvSpPr>
            <p:cNvPr id="7" name="Can 6"/>
            <p:cNvSpPr/>
            <p:nvPr/>
          </p:nvSpPr>
          <p:spPr>
            <a:xfrm>
              <a:off x="6649050" y="1417638"/>
              <a:ext cx="560313" cy="1689269"/>
            </a:xfrm>
            <a:prstGeom prst="can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an 7"/>
            <p:cNvSpPr/>
            <p:nvPr/>
          </p:nvSpPr>
          <p:spPr>
            <a:xfrm>
              <a:off x="6649050" y="2091955"/>
              <a:ext cx="560313" cy="1014952"/>
            </a:xfrm>
            <a:prstGeom prst="can">
              <a:avLst/>
            </a:prstGeom>
            <a:gradFill flip="none" rotWithShape="1">
              <a:gsLst>
                <a:gs pos="29000">
                  <a:srgbClr val="82E4FF">
                    <a:alpha val="84000"/>
                  </a:srgbClr>
                </a:gs>
                <a:gs pos="100000">
                  <a:schemeClr val="accent2">
                    <a:lumMod val="75000"/>
                    <a:alpha val="97000"/>
                  </a:schemeClr>
                </a:gs>
              </a:gsLst>
              <a:lin ang="5700000" scaled="0"/>
              <a:tileRect/>
            </a:gradFill>
            <a:ln>
              <a:gradFill flip="none" rotWithShape="1">
                <a:gsLst>
                  <a:gs pos="29000">
                    <a:schemeClr val="accent1">
                      <a:shade val="95000"/>
                      <a:satMod val="105000"/>
                    </a:schemeClr>
                  </a:gs>
                  <a:gs pos="100000">
                    <a:srgbClr val="FFFFFF"/>
                  </a:gs>
                  <a:gs pos="64000">
                    <a:schemeClr val="accent1">
                      <a:shade val="95000"/>
                      <a:satMod val="105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922982" y="1500291"/>
            <a:ext cx="19779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concentration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High concentration</a:t>
            </a:r>
            <a:endParaRPr lang="en-US" dirty="0"/>
          </a:p>
        </p:txBody>
      </p:sp>
      <p:sp>
        <p:nvSpPr>
          <p:cNvPr id="11" name="Left Arrow 10"/>
          <p:cNvSpPr/>
          <p:nvPr/>
        </p:nvSpPr>
        <p:spPr>
          <a:xfrm flipV="1">
            <a:off x="6424925" y="1665906"/>
            <a:ext cx="498057" cy="223955"/>
          </a:xfrm>
          <a:prstGeom prst="leftArrow">
            <a:avLst/>
          </a:prstGeom>
          <a:ln w="57150" cap="rnd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 flipV="1">
            <a:off x="6424925" y="2397548"/>
            <a:ext cx="498057" cy="223955"/>
          </a:xfrm>
          <a:prstGeom prst="leftArrow">
            <a:avLst/>
          </a:prstGeom>
          <a:ln w="57150" cap="rnd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528423" y="1787720"/>
            <a:ext cx="1070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DNA </a:t>
            </a:r>
            <a:endParaRPr lang="en-US" dirty="0"/>
          </a:p>
          <a:p>
            <a:pPr algn="ctr"/>
            <a:r>
              <a:rPr lang="en-US" dirty="0" smtClean="0"/>
              <a:t>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96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11774"/>
            <a:ext cx="8229600" cy="1143000"/>
          </a:xfrm>
        </p:spPr>
        <p:txBody>
          <a:bodyPr/>
          <a:lstStyle/>
          <a:p>
            <a:r>
              <a:rPr lang="en-US" dirty="0" smtClean="0"/>
              <a:t>Let’s get philosophical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129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/>
          </p:cNvSpPr>
          <p:nvPr>
            <p:ph type="title"/>
          </p:nvPr>
        </p:nvSpPr>
        <p:spPr>
          <a:xfrm>
            <a:off x="457200" y="474663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sv-SE" dirty="0" err="1" smtClean="0">
                <a:ea typeface="ＭＳ Ｐゴシック" charset="-128"/>
                <a:cs typeface="ＭＳ Ｐゴシック" charset="-128"/>
              </a:rPr>
              <a:t>Since</a:t>
            </a:r>
            <a:r>
              <a:rPr lang="sv-SE" dirty="0" smtClean="0">
                <a:ea typeface="ＭＳ Ｐゴシック" charset="-128"/>
                <a:cs typeface="ＭＳ Ｐゴシック" charset="-128"/>
              </a:rPr>
              <a:t> the </a:t>
            </a:r>
            <a:r>
              <a:rPr lang="sv-SE" dirty="0" err="1" smtClean="0">
                <a:ea typeface="ＭＳ Ｐゴシック" charset="-128"/>
                <a:cs typeface="ＭＳ Ｐゴシック" charset="-128"/>
              </a:rPr>
              <a:t>beginning</a:t>
            </a:r>
            <a:r>
              <a:rPr lang="sv-SE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sv-SE" dirty="0" err="1" smtClean="0">
                <a:ea typeface="ＭＳ Ｐゴシック" charset="-128"/>
                <a:cs typeface="ＭＳ Ｐゴシック" charset="-128"/>
              </a:rPr>
              <a:t>of</a:t>
            </a:r>
            <a:r>
              <a:rPr lang="sv-SE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sv-SE" dirty="0" err="1" smtClean="0">
                <a:ea typeface="ＭＳ Ｐゴシック" charset="-128"/>
                <a:cs typeface="ＭＳ Ｐゴシック" charset="-128"/>
              </a:rPr>
              <a:t>Genomics</a:t>
            </a:r>
            <a:r>
              <a:rPr lang="sv-SE" dirty="0" smtClean="0">
                <a:ea typeface="ＭＳ Ｐゴシック" charset="-128"/>
                <a:cs typeface="ＭＳ Ｐゴシック" charset="-128"/>
              </a:rPr>
              <a:t>:</a:t>
            </a:r>
            <a:endParaRPr lang="sv-SE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5842" name="Rectangle 3"/>
          <p:cNvSpPr>
            <a:spLocks noGrp="1"/>
          </p:cNvSpPr>
          <p:nvPr>
            <p:ph type="body" idx="1"/>
          </p:nvPr>
        </p:nvSpPr>
        <p:spPr>
          <a:xfrm>
            <a:off x="328246" y="1960564"/>
            <a:ext cx="8921262" cy="4352925"/>
          </a:xfrm>
        </p:spPr>
        <p:txBody>
          <a:bodyPr/>
          <a:lstStyle/>
          <a:p>
            <a:pPr eaLnBrk="1" hangingPunct="1">
              <a:lnSpc>
                <a:spcPct val="230000"/>
              </a:lnSpc>
            </a:pPr>
            <a:r>
              <a:rPr lang="sv-SE" sz="2200">
                <a:ea typeface="ＭＳ Ｐゴシック" charset="-128"/>
                <a:cs typeface="ＭＳ Ｐゴシック" charset="-128"/>
              </a:rPr>
              <a:t>First genome: virus </a:t>
            </a:r>
            <a:r>
              <a:rPr lang="sv-SE" sz="2200">
                <a:ea typeface="ＭＳ Ｐゴシック" charset="-128"/>
                <a:cs typeface="ＭＳ Ｐゴシック" charset="-128"/>
                <a:sym typeface="Symbol" charset="2"/>
              </a:rPr>
              <a:t> </a:t>
            </a:r>
            <a:r>
              <a:rPr lang="sv-SE" sz="2200">
                <a:ea typeface="ＭＳ Ｐゴシック" charset="-128"/>
                <a:cs typeface="ＭＳ Ｐゴシック" charset="-128"/>
              </a:rPr>
              <a:t>X 174 - 5 368 bp (1977)</a:t>
            </a:r>
          </a:p>
          <a:p>
            <a:pPr eaLnBrk="1" hangingPunct="1">
              <a:lnSpc>
                <a:spcPct val="230000"/>
              </a:lnSpc>
            </a:pPr>
            <a:r>
              <a:rPr lang="sv-SE" sz="2200">
                <a:ea typeface="ＭＳ Ｐゴシック" charset="-128"/>
                <a:cs typeface="ＭＳ Ｐゴシック" charset="-128"/>
              </a:rPr>
              <a:t>First organism: </a:t>
            </a:r>
            <a:r>
              <a:rPr lang="sv-SE" sz="2200" i="1">
                <a:ea typeface="ＭＳ Ｐゴシック" charset="-128"/>
                <a:cs typeface="ＭＳ Ｐゴシック" charset="-128"/>
              </a:rPr>
              <a:t>Haemophilus influenzae - </a:t>
            </a:r>
            <a:r>
              <a:rPr lang="sv-SE" sz="2200">
                <a:ea typeface="ＭＳ Ｐゴシック" charset="-128"/>
                <a:cs typeface="ＭＳ Ｐゴシック" charset="-128"/>
              </a:rPr>
              <a:t>1.5 Mb (1995)</a:t>
            </a:r>
            <a:endParaRPr lang="sv-SE" sz="2200" i="1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230000"/>
              </a:lnSpc>
            </a:pPr>
            <a:r>
              <a:rPr lang="sv-SE" sz="2200">
                <a:ea typeface="ＭＳ Ｐゴシック" charset="-128"/>
                <a:cs typeface="ＭＳ Ｐゴシック" charset="-128"/>
              </a:rPr>
              <a:t>First eukaryote: </a:t>
            </a:r>
            <a:r>
              <a:rPr lang="sv-SE" sz="2200" i="1">
                <a:ea typeface="ＭＳ Ｐゴシック" charset="-128"/>
                <a:cs typeface="ＭＳ Ｐゴシック" charset="-128"/>
              </a:rPr>
              <a:t>Saccharomyces cerevisiae - </a:t>
            </a:r>
            <a:r>
              <a:rPr lang="sv-SE" sz="2200">
                <a:ea typeface="ＭＳ Ｐゴシック" charset="-128"/>
                <a:cs typeface="ＭＳ Ｐゴシック" charset="-128"/>
              </a:rPr>
              <a:t>12.4 Mb (1996)</a:t>
            </a:r>
          </a:p>
          <a:p>
            <a:pPr eaLnBrk="1" hangingPunct="1">
              <a:lnSpc>
                <a:spcPct val="230000"/>
              </a:lnSpc>
            </a:pPr>
            <a:r>
              <a:rPr lang="sv-SE" sz="2200">
                <a:ea typeface="ＭＳ Ｐゴシック" charset="-128"/>
                <a:cs typeface="ＭＳ Ｐゴシック" charset="-128"/>
              </a:rPr>
              <a:t>First multicellular organism: </a:t>
            </a:r>
            <a:r>
              <a:rPr lang="sv-SE" sz="2200" i="1">
                <a:ea typeface="ＭＳ Ｐゴシック" charset="-128"/>
                <a:cs typeface="ＭＳ Ｐゴシック" charset="-128"/>
              </a:rPr>
              <a:t>Cenorhabditis elegans</a:t>
            </a:r>
            <a:r>
              <a:rPr lang="sv-SE" sz="2200">
                <a:ea typeface="ＭＳ Ｐゴシック" charset="-128"/>
                <a:cs typeface="ＭＳ Ｐゴシック" charset="-128"/>
              </a:rPr>
              <a:t> - 100 MB (1998-2002)</a:t>
            </a:r>
          </a:p>
          <a:p>
            <a:pPr eaLnBrk="1" hangingPunct="1">
              <a:lnSpc>
                <a:spcPct val="230000"/>
              </a:lnSpc>
            </a:pPr>
            <a:r>
              <a:rPr lang="sv-SE" sz="2200">
                <a:ea typeface="ＭＳ Ｐゴシック" charset="-128"/>
                <a:cs typeface="ＭＳ Ｐゴシック" charset="-128"/>
              </a:rPr>
              <a:t>First plant: </a:t>
            </a:r>
            <a:r>
              <a:rPr lang="sv-SE" sz="2200" i="1">
                <a:ea typeface="ＭＳ Ｐゴシック" charset="-128"/>
                <a:cs typeface="ＭＳ Ｐゴシック" charset="-128"/>
              </a:rPr>
              <a:t>Arabidopsis thaliana</a:t>
            </a:r>
            <a:r>
              <a:rPr lang="sv-SE" sz="2200">
                <a:ea typeface="ＭＳ Ｐゴシック" charset="-128"/>
                <a:cs typeface="ＭＳ Ｐゴシック" charset="-128"/>
              </a:rPr>
              <a:t> - 157 Mb (2000)</a:t>
            </a: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131" y="5430838"/>
            <a:ext cx="546589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131" y="4614864"/>
            <a:ext cx="559777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854" y="3929063"/>
            <a:ext cx="548054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854" y="2924175"/>
            <a:ext cx="587620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0854" y="2271714"/>
            <a:ext cx="587620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8085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sv-SE" sz="4400" dirty="0" smtClean="0">
                <a:latin typeface="Calibri" charset="0"/>
              </a:rPr>
              <a:t>… </a:t>
            </a:r>
            <a:r>
              <a:rPr lang="sv-SE" sz="4400" dirty="0" err="1" smtClean="0">
                <a:latin typeface="Calibri" charset="0"/>
              </a:rPr>
              <a:t>prices</a:t>
            </a:r>
            <a:r>
              <a:rPr lang="sv-SE" sz="4400" dirty="0" smtClean="0">
                <a:latin typeface="Calibri" charset="0"/>
              </a:rPr>
              <a:t> go down</a:t>
            </a:r>
            <a:endParaRPr lang="sv-SE" sz="4400" dirty="0">
              <a:latin typeface="Calibri" charset="0"/>
            </a:endParaRPr>
          </a:p>
        </p:txBody>
      </p:sp>
      <p:sp>
        <p:nvSpPr>
          <p:cNvPr id="54274" name="Rectangle 3"/>
          <p:cNvSpPr>
            <a:spLocks/>
          </p:cNvSpPr>
          <p:nvPr/>
        </p:nvSpPr>
        <p:spPr bwMode="auto">
          <a:xfrm>
            <a:off x="457200" y="1897063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sv-SE" sz="3200" dirty="0">
                <a:latin typeface="Calibri" charset="0"/>
              </a:rPr>
              <a:t>Human </a:t>
            </a:r>
            <a:r>
              <a:rPr lang="sv-SE" sz="3200" dirty="0" err="1">
                <a:latin typeface="Calibri" charset="0"/>
              </a:rPr>
              <a:t>genome</a:t>
            </a:r>
            <a:r>
              <a:rPr lang="sv-SE" sz="3200" dirty="0">
                <a:latin typeface="Calibri" charset="0"/>
              </a:rPr>
              <a:t> </a:t>
            </a:r>
            <a:r>
              <a:rPr lang="sv-SE" sz="3200" dirty="0" err="1">
                <a:latin typeface="Calibri" charset="0"/>
              </a:rPr>
              <a:t>project</a:t>
            </a:r>
            <a:r>
              <a:rPr lang="sv-SE" sz="3200" dirty="0">
                <a:latin typeface="Calibri" charset="0"/>
              </a:rPr>
              <a:t>, 2007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sv-SE" sz="2800" dirty="0" err="1">
                <a:latin typeface="Calibri" charset="0"/>
              </a:rPr>
              <a:t>Genome</a:t>
            </a:r>
            <a:r>
              <a:rPr lang="sv-SE" sz="2800" dirty="0">
                <a:latin typeface="Calibri" charset="0"/>
              </a:rPr>
              <a:t> </a:t>
            </a:r>
            <a:r>
              <a:rPr lang="sv-SE" sz="2800" dirty="0" err="1">
                <a:latin typeface="Calibri" charset="0"/>
              </a:rPr>
              <a:t>of</a:t>
            </a:r>
            <a:r>
              <a:rPr lang="sv-SE" sz="2800" dirty="0">
                <a:latin typeface="Calibri" charset="0"/>
              </a:rPr>
              <a:t> Craig </a:t>
            </a:r>
            <a:r>
              <a:rPr lang="sv-SE" sz="2800" dirty="0" err="1">
                <a:latin typeface="Calibri" charset="0"/>
              </a:rPr>
              <a:t>Wenter</a:t>
            </a:r>
            <a:r>
              <a:rPr lang="sv-SE" sz="2800" dirty="0">
                <a:latin typeface="Calibri" charset="0"/>
              </a:rPr>
              <a:t> </a:t>
            </a:r>
            <a:r>
              <a:rPr lang="sv-SE" sz="2800" dirty="0" err="1">
                <a:latin typeface="Calibri" charset="0"/>
              </a:rPr>
              <a:t>costs</a:t>
            </a:r>
            <a:r>
              <a:rPr lang="sv-SE" sz="2800" dirty="0">
                <a:latin typeface="Calibri" charset="0"/>
              </a:rPr>
              <a:t> 70 </a:t>
            </a:r>
            <a:r>
              <a:rPr lang="sv-SE" sz="2800" dirty="0" err="1">
                <a:latin typeface="Calibri" charset="0"/>
              </a:rPr>
              <a:t>mln</a:t>
            </a:r>
            <a:r>
              <a:rPr lang="sv-SE" sz="2800" dirty="0">
                <a:latin typeface="Calibri" charset="0"/>
              </a:rPr>
              <a:t> $ </a:t>
            </a:r>
          </a:p>
          <a:p>
            <a:pPr marL="1143000" lvl="2" indent="-228600">
              <a:spcBef>
                <a:spcPct val="20000"/>
              </a:spcBef>
              <a:buFont typeface="Arial" charset="0"/>
              <a:buChar char="•"/>
            </a:pPr>
            <a:r>
              <a:rPr lang="sv-SE" dirty="0" err="1">
                <a:latin typeface="Calibri" charset="0"/>
              </a:rPr>
              <a:t>Sanger’s</a:t>
            </a:r>
            <a:r>
              <a:rPr lang="sv-SE" dirty="0">
                <a:latin typeface="Calibri" charset="0"/>
              </a:rPr>
              <a:t> </a:t>
            </a:r>
            <a:r>
              <a:rPr lang="sv-SE" dirty="0" err="1">
                <a:latin typeface="Calibri" charset="0"/>
              </a:rPr>
              <a:t>sequencing</a:t>
            </a:r>
            <a:endParaRPr lang="sv-SE" dirty="0">
              <a:latin typeface="Calibri" charset="0"/>
            </a:endParaRPr>
          </a:p>
          <a:p>
            <a:pPr marL="1143000" lvl="2" indent="-228600">
              <a:spcBef>
                <a:spcPct val="20000"/>
              </a:spcBef>
              <a:buFont typeface="Arial" charset="0"/>
              <a:buChar char="•"/>
            </a:pPr>
            <a:endParaRPr lang="sv-SE" dirty="0">
              <a:latin typeface="Calibri" charset="0"/>
            </a:endParaRP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sv-SE" sz="2800" dirty="0" err="1">
                <a:latin typeface="Calibri" charset="0"/>
              </a:rPr>
              <a:t>Genome</a:t>
            </a:r>
            <a:r>
              <a:rPr lang="sv-SE" sz="2800" dirty="0">
                <a:latin typeface="Calibri" charset="0"/>
              </a:rPr>
              <a:t> </a:t>
            </a:r>
            <a:r>
              <a:rPr lang="sv-SE" sz="2800" dirty="0" err="1">
                <a:latin typeface="Calibri" charset="0"/>
              </a:rPr>
              <a:t>of</a:t>
            </a:r>
            <a:r>
              <a:rPr lang="sv-SE" sz="2800" dirty="0">
                <a:latin typeface="Calibri" charset="0"/>
              </a:rPr>
              <a:t> James Watson </a:t>
            </a:r>
            <a:r>
              <a:rPr lang="sv-SE" sz="2800" dirty="0" err="1">
                <a:latin typeface="Calibri" charset="0"/>
              </a:rPr>
              <a:t>costs</a:t>
            </a:r>
            <a:r>
              <a:rPr lang="sv-SE" sz="2800" dirty="0">
                <a:latin typeface="Calibri" charset="0"/>
              </a:rPr>
              <a:t> 2 </a:t>
            </a:r>
            <a:r>
              <a:rPr lang="sv-SE" sz="2800" dirty="0" err="1">
                <a:latin typeface="Calibri" charset="0"/>
              </a:rPr>
              <a:t>mln</a:t>
            </a:r>
            <a:r>
              <a:rPr lang="sv-SE" sz="2800" dirty="0">
                <a:latin typeface="Calibri" charset="0"/>
              </a:rPr>
              <a:t> $ </a:t>
            </a:r>
          </a:p>
          <a:p>
            <a:pPr marL="1143000" lvl="2" indent="-228600">
              <a:spcBef>
                <a:spcPct val="20000"/>
              </a:spcBef>
              <a:buFont typeface="Arial" charset="0"/>
              <a:buChar char="•"/>
            </a:pPr>
            <a:r>
              <a:rPr lang="sv-SE" dirty="0">
                <a:latin typeface="Calibri" charset="0"/>
              </a:rPr>
              <a:t>454 </a:t>
            </a:r>
            <a:r>
              <a:rPr lang="sv-SE" dirty="0" err="1">
                <a:latin typeface="Calibri" charset="0"/>
              </a:rPr>
              <a:t>pyrosequencing</a:t>
            </a:r>
            <a:endParaRPr lang="sv-SE" dirty="0">
              <a:latin typeface="Calibri" charset="0"/>
            </a:endParaRPr>
          </a:p>
          <a:p>
            <a:pPr marL="1143000" lvl="2" indent="-228600">
              <a:spcBef>
                <a:spcPct val="20000"/>
              </a:spcBef>
              <a:buFont typeface="Arial" charset="0"/>
              <a:buChar char="•"/>
            </a:pPr>
            <a:endParaRPr lang="sv-SE" dirty="0">
              <a:latin typeface="Calibri" charset="0"/>
            </a:endParaRP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sv-SE" sz="2800" dirty="0">
                <a:latin typeface="Calibri" charset="0"/>
              </a:rPr>
              <a:t>Ultimate </a:t>
            </a:r>
            <a:r>
              <a:rPr lang="sv-SE" sz="2800" dirty="0" err="1">
                <a:latin typeface="Calibri" charset="0"/>
              </a:rPr>
              <a:t>goal</a:t>
            </a:r>
            <a:r>
              <a:rPr lang="sv-SE" sz="2800" dirty="0">
                <a:latin typeface="Calibri" charset="0"/>
              </a:rPr>
              <a:t>: 1000 $ / </a:t>
            </a:r>
            <a:r>
              <a:rPr lang="sv-SE" sz="2800" dirty="0" err="1" smtClean="0">
                <a:latin typeface="Calibri" charset="0"/>
              </a:rPr>
              <a:t>individual</a:t>
            </a:r>
            <a:endParaRPr lang="sv-SE" sz="2800" dirty="0" smtClean="0">
              <a:latin typeface="Calibri" charset="0"/>
            </a:endParaRPr>
          </a:p>
          <a:p>
            <a:pPr lvl="2">
              <a:spcBef>
                <a:spcPct val="20000"/>
              </a:spcBef>
            </a:pPr>
            <a:r>
              <a:rPr lang="sv-SE" sz="2800" dirty="0" err="1" smtClean="0">
                <a:latin typeface="Calibri" charset="0"/>
              </a:rPr>
              <a:t>Almost</a:t>
            </a:r>
            <a:r>
              <a:rPr lang="sv-SE" sz="2800" dirty="0" smtClean="0">
                <a:latin typeface="Calibri" charset="0"/>
              </a:rPr>
              <a:t> </a:t>
            </a:r>
            <a:r>
              <a:rPr lang="sv-SE" sz="2800" dirty="0" err="1" smtClean="0">
                <a:latin typeface="Calibri" charset="0"/>
              </a:rPr>
              <a:t>there</a:t>
            </a:r>
            <a:r>
              <a:rPr lang="sv-SE" sz="2800" dirty="0" smtClean="0">
                <a:latin typeface="Calibri" charset="0"/>
              </a:rPr>
              <a:t>! (1200 </a:t>
            </a:r>
            <a:r>
              <a:rPr lang="sv-SE" sz="2800" dirty="0">
                <a:latin typeface="Calibri" charset="0"/>
              </a:rPr>
              <a:t>$</a:t>
            </a:r>
            <a:r>
              <a:rPr lang="sv-SE" sz="2800" dirty="0" smtClean="0">
                <a:latin typeface="Calibri" charset="0"/>
              </a:rPr>
              <a:t>)</a:t>
            </a:r>
            <a:endParaRPr lang="sv-SE" sz="2800" dirty="0">
              <a:latin typeface="Calibri" charset="0"/>
            </a:endParaRPr>
          </a:p>
          <a:p>
            <a:pPr marL="1143000" lvl="2" indent="-228600">
              <a:spcBef>
                <a:spcPct val="20000"/>
              </a:spcBef>
              <a:buFont typeface="Arial" charset="0"/>
              <a:buChar char="•"/>
            </a:pPr>
            <a:endParaRPr lang="sv-SE" dirty="0">
              <a:latin typeface="Calibri" charset="0"/>
            </a:endParaRPr>
          </a:p>
        </p:txBody>
      </p:sp>
      <p:pic>
        <p:nvPicPr>
          <p:cNvPr id="5427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5731" y="1417639"/>
            <a:ext cx="1776046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3570" y="4826001"/>
            <a:ext cx="2658208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88768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399"/>
            <a:ext cx="7772400" cy="1143000"/>
          </a:xfrm>
        </p:spPr>
        <p:txBody>
          <a:bodyPr/>
          <a:lstStyle/>
          <a:p>
            <a:r>
              <a:rPr lang="sv-SE" dirty="0" smtClean="0"/>
              <a:t>… paradigm </a:t>
            </a:r>
            <a:r>
              <a:rPr lang="sv-SE" dirty="0" err="1" smtClean="0"/>
              <a:t>change</a:t>
            </a:r>
            <a:endParaRPr lang="sv-SE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2937" y="1403399"/>
            <a:ext cx="8161534" cy="2819400"/>
          </a:xfrm>
        </p:spPr>
        <p:txBody>
          <a:bodyPr>
            <a:normAutofit lnSpcReduction="10000"/>
          </a:bodyPr>
          <a:lstStyle/>
          <a:p>
            <a:pPr marL="609600" indent="-609600">
              <a:lnSpc>
                <a:spcPct val="90000"/>
              </a:lnSpc>
              <a:buFontTx/>
              <a:buNone/>
            </a:pPr>
            <a:endParaRPr lang="sv-SE" sz="2400" dirty="0"/>
          </a:p>
          <a:p>
            <a:pPr marL="990600" lvl="1" indent="-533400">
              <a:lnSpc>
                <a:spcPct val="120000"/>
              </a:lnSpc>
              <a:buFont typeface="Times" charset="0"/>
              <a:buChar char="•"/>
            </a:pPr>
            <a:r>
              <a:rPr lang="sv-SE" sz="2400" dirty="0"/>
              <a:t>From </a:t>
            </a:r>
            <a:r>
              <a:rPr lang="sv-SE" sz="2400" dirty="0" err="1"/>
              <a:t>single</a:t>
            </a:r>
            <a:r>
              <a:rPr lang="sv-SE" sz="2400" dirty="0"/>
              <a:t> genes </a:t>
            </a:r>
            <a:r>
              <a:rPr lang="sv-SE" sz="2400" dirty="0" err="1"/>
              <a:t>to</a:t>
            </a:r>
            <a:r>
              <a:rPr lang="sv-SE" sz="2400" dirty="0"/>
              <a:t> </a:t>
            </a:r>
            <a:r>
              <a:rPr lang="sv-SE" sz="2400" dirty="0" err="1"/>
              <a:t>complete</a:t>
            </a:r>
            <a:r>
              <a:rPr lang="sv-SE" sz="2400" dirty="0"/>
              <a:t> </a:t>
            </a:r>
            <a:r>
              <a:rPr lang="sv-SE" sz="2400" dirty="0" err="1"/>
              <a:t>genomes</a:t>
            </a:r>
            <a:endParaRPr lang="sv-SE" sz="2400" dirty="0"/>
          </a:p>
          <a:p>
            <a:pPr marL="990600" lvl="1" indent="-533400">
              <a:lnSpc>
                <a:spcPct val="120000"/>
              </a:lnSpc>
              <a:buFont typeface="Times" charset="0"/>
              <a:buChar char="•"/>
            </a:pPr>
            <a:r>
              <a:rPr lang="sv-SE" sz="2400" dirty="0"/>
              <a:t>From </a:t>
            </a:r>
            <a:r>
              <a:rPr lang="sv-SE" sz="2400" dirty="0" err="1"/>
              <a:t>single</a:t>
            </a:r>
            <a:r>
              <a:rPr lang="sv-SE" sz="2400" dirty="0"/>
              <a:t> transcripts </a:t>
            </a:r>
            <a:r>
              <a:rPr lang="sv-SE" sz="2400" dirty="0" err="1"/>
              <a:t>to</a:t>
            </a:r>
            <a:r>
              <a:rPr lang="sv-SE" sz="2400" dirty="0"/>
              <a:t> </a:t>
            </a:r>
            <a:r>
              <a:rPr lang="sv-SE" sz="2400" dirty="0" err="1"/>
              <a:t>whole</a:t>
            </a:r>
            <a:r>
              <a:rPr lang="sv-SE" sz="2400" dirty="0"/>
              <a:t> </a:t>
            </a:r>
            <a:r>
              <a:rPr lang="sv-SE" sz="2400" dirty="0" err="1"/>
              <a:t>transcriptomes</a:t>
            </a:r>
            <a:endParaRPr lang="sv-SE" sz="2400" dirty="0"/>
          </a:p>
          <a:p>
            <a:pPr marL="990600" lvl="1" indent="-533400">
              <a:lnSpc>
                <a:spcPct val="120000"/>
              </a:lnSpc>
              <a:buFont typeface="Times" charset="0"/>
              <a:buChar char="•"/>
            </a:pPr>
            <a:r>
              <a:rPr lang="sv-SE" sz="2400" dirty="0"/>
              <a:t>From </a:t>
            </a:r>
            <a:r>
              <a:rPr lang="sv-SE" sz="2400" dirty="0" err="1"/>
              <a:t>single</a:t>
            </a:r>
            <a:r>
              <a:rPr lang="sv-SE" sz="2400" dirty="0"/>
              <a:t> organisms </a:t>
            </a:r>
            <a:r>
              <a:rPr lang="sv-SE" sz="2400" dirty="0" err="1"/>
              <a:t>to</a:t>
            </a:r>
            <a:r>
              <a:rPr lang="sv-SE" sz="2400" dirty="0"/>
              <a:t> </a:t>
            </a:r>
            <a:r>
              <a:rPr lang="sv-SE" sz="2400" dirty="0" err="1"/>
              <a:t>complex</a:t>
            </a:r>
            <a:r>
              <a:rPr lang="sv-SE" sz="2400" dirty="0"/>
              <a:t> </a:t>
            </a:r>
            <a:r>
              <a:rPr lang="sv-SE" sz="2400" dirty="0" err="1" smtClean="0"/>
              <a:t>metagenomic</a:t>
            </a:r>
            <a:r>
              <a:rPr lang="sv-SE" sz="2400" dirty="0" smtClean="0"/>
              <a:t> pools</a:t>
            </a:r>
            <a:endParaRPr lang="sv-SE" sz="2400" dirty="0"/>
          </a:p>
          <a:p>
            <a:pPr marL="990600" lvl="1" indent="-533400">
              <a:lnSpc>
                <a:spcPct val="120000"/>
              </a:lnSpc>
              <a:buFont typeface="Times" charset="0"/>
              <a:buChar char="•"/>
            </a:pPr>
            <a:r>
              <a:rPr lang="sv-SE" sz="2400" dirty="0"/>
              <a:t>From </a:t>
            </a:r>
            <a:r>
              <a:rPr lang="sv-SE" sz="2400" dirty="0" err="1"/>
              <a:t>model</a:t>
            </a:r>
            <a:r>
              <a:rPr lang="sv-SE" sz="2400" dirty="0"/>
              <a:t> organisms </a:t>
            </a:r>
            <a:r>
              <a:rPr lang="sv-SE" sz="2400" dirty="0" err="1"/>
              <a:t>to</a:t>
            </a:r>
            <a:r>
              <a:rPr lang="sv-SE" sz="2400" dirty="0"/>
              <a:t> the species </a:t>
            </a:r>
            <a:r>
              <a:rPr lang="sv-SE" sz="2400" dirty="0" err="1"/>
              <a:t>you</a:t>
            </a:r>
            <a:r>
              <a:rPr lang="sv-SE" sz="2400" dirty="0"/>
              <a:t> </a:t>
            </a:r>
            <a:r>
              <a:rPr lang="sv-SE" sz="2400" dirty="0" err="1"/>
              <a:t>are</a:t>
            </a:r>
            <a:r>
              <a:rPr lang="sv-SE" sz="2400" dirty="0"/>
              <a:t> </a:t>
            </a:r>
            <a:r>
              <a:rPr lang="sv-SE" sz="2400" dirty="0" err="1" smtClean="0"/>
              <a:t>studying</a:t>
            </a:r>
            <a:endParaRPr lang="sv-SE" sz="2400" dirty="0" smtClean="0"/>
          </a:p>
          <a:p>
            <a:pPr marL="990600" lvl="1" indent="-533400">
              <a:lnSpc>
                <a:spcPct val="120000"/>
              </a:lnSpc>
              <a:buFont typeface="Times" charset="0"/>
              <a:buChar char="•"/>
            </a:pPr>
            <a:r>
              <a:rPr lang="sv-SE" sz="2400" dirty="0" smtClean="0"/>
              <a:t>Personal </a:t>
            </a:r>
            <a:r>
              <a:rPr lang="sv-SE" sz="2400" dirty="0" err="1" smtClean="0"/>
              <a:t>genome</a:t>
            </a:r>
            <a:r>
              <a:rPr lang="sv-SE" sz="2400" dirty="0" smtClean="0"/>
              <a:t> = </a:t>
            </a:r>
            <a:r>
              <a:rPr lang="sv-SE" sz="2400" dirty="0" err="1" smtClean="0"/>
              <a:t>personalized</a:t>
            </a:r>
            <a:r>
              <a:rPr lang="sv-SE" sz="2400" dirty="0" smtClean="0"/>
              <a:t> medicine</a:t>
            </a:r>
            <a:endParaRPr lang="sv-SE" sz="2400" dirty="0"/>
          </a:p>
        </p:txBody>
      </p:sp>
      <p:grpSp>
        <p:nvGrpSpPr>
          <p:cNvPr id="7172" name="Group 4"/>
          <p:cNvGrpSpPr>
            <a:grpSpLocks/>
          </p:cNvGrpSpPr>
          <p:nvPr/>
        </p:nvGrpSpPr>
        <p:grpSpPr bwMode="auto">
          <a:xfrm>
            <a:off x="3886200" y="4340225"/>
            <a:ext cx="1905000" cy="2298700"/>
            <a:chOff x="429" y="916"/>
            <a:chExt cx="1052" cy="1353"/>
          </a:xfrm>
        </p:grpSpPr>
        <p:pic>
          <p:nvPicPr>
            <p:cNvPr id="7173" name="Picture 5" descr="bild8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8" t="1329" r="2658" b="1329"/>
            <a:stretch>
              <a:fillRect/>
            </a:stretch>
          </p:blipFill>
          <p:spPr bwMode="auto">
            <a:xfrm>
              <a:off x="429" y="916"/>
              <a:ext cx="1052" cy="1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4" name="Text Box 6"/>
            <p:cNvSpPr txBox="1">
              <a:spLocks noChangeArrowheads="1"/>
            </p:cNvSpPr>
            <p:nvPr/>
          </p:nvSpPr>
          <p:spPr bwMode="auto">
            <a:xfrm>
              <a:off x="434" y="2035"/>
              <a:ext cx="102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endParaRPr lang="en-US" sz="2000"/>
            </a:p>
          </p:txBody>
        </p:sp>
      </p:grpSp>
      <p:grpSp>
        <p:nvGrpSpPr>
          <p:cNvPr id="7175" name="Group 7"/>
          <p:cNvGrpSpPr>
            <a:grpSpLocks/>
          </p:cNvGrpSpPr>
          <p:nvPr/>
        </p:nvGrpSpPr>
        <p:grpSpPr bwMode="auto">
          <a:xfrm>
            <a:off x="609600" y="4873625"/>
            <a:ext cx="2419350" cy="1708150"/>
            <a:chOff x="2039" y="2703"/>
            <a:chExt cx="1524" cy="1076"/>
          </a:xfrm>
        </p:grpSpPr>
        <p:pic>
          <p:nvPicPr>
            <p:cNvPr id="7176" name="Picture 8" descr="Bild Solex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51" t="26820" r="16504" b="19908"/>
            <a:stretch>
              <a:fillRect/>
            </a:stretch>
          </p:blipFill>
          <p:spPr bwMode="auto">
            <a:xfrm>
              <a:off x="2039" y="2703"/>
              <a:ext cx="1524" cy="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7" name="Text Box 9"/>
            <p:cNvSpPr txBox="1">
              <a:spLocks noChangeArrowheads="1"/>
            </p:cNvSpPr>
            <p:nvPr/>
          </p:nvSpPr>
          <p:spPr bwMode="auto">
            <a:xfrm>
              <a:off x="2125" y="3529"/>
              <a:ext cx="11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endParaRPr lang="en-US" sz="2000"/>
            </a:p>
          </p:txBody>
        </p:sp>
      </p:grpSp>
      <p:grpSp>
        <p:nvGrpSpPr>
          <p:cNvPr id="7178" name="Group 10"/>
          <p:cNvGrpSpPr>
            <a:grpSpLocks/>
          </p:cNvGrpSpPr>
          <p:nvPr/>
        </p:nvGrpSpPr>
        <p:grpSpPr bwMode="auto">
          <a:xfrm>
            <a:off x="6985907" y="4053198"/>
            <a:ext cx="1905000" cy="2686050"/>
            <a:chOff x="2928" y="1680"/>
            <a:chExt cx="1344" cy="1836"/>
          </a:xfrm>
        </p:grpSpPr>
        <p:pic>
          <p:nvPicPr>
            <p:cNvPr id="7179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35" r="18015"/>
            <a:stretch>
              <a:fillRect/>
            </a:stretch>
          </p:blipFill>
          <p:spPr bwMode="auto">
            <a:xfrm>
              <a:off x="2928" y="1680"/>
              <a:ext cx="1344" cy="1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80" name="Rectangle 12"/>
            <p:cNvSpPr>
              <a:spLocks noChangeArrowheads="1"/>
            </p:cNvSpPr>
            <p:nvPr/>
          </p:nvSpPr>
          <p:spPr bwMode="auto">
            <a:xfrm>
              <a:off x="2928" y="1828"/>
              <a:ext cx="155" cy="148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1" name="Rectangle 13"/>
            <p:cNvSpPr>
              <a:spLocks noChangeArrowheads="1"/>
            </p:cNvSpPr>
            <p:nvPr/>
          </p:nvSpPr>
          <p:spPr bwMode="auto">
            <a:xfrm>
              <a:off x="3932" y="1824"/>
              <a:ext cx="336" cy="1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2" name="Rectangle 14"/>
            <p:cNvSpPr>
              <a:spLocks noChangeArrowheads="1"/>
            </p:cNvSpPr>
            <p:nvPr/>
          </p:nvSpPr>
          <p:spPr bwMode="auto">
            <a:xfrm>
              <a:off x="3353" y="3280"/>
              <a:ext cx="134" cy="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3" name="Rectangle 15"/>
            <p:cNvSpPr>
              <a:spLocks noChangeArrowheads="1"/>
            </p:cNvSpPr>
            <p:nvPr/>
          </p:nvSpPr>
          <p:spPr bwMode="auto">
            <a:xfrm>
              <a:off x="3479" y="3316"/>
              <a:ext cx="134" cy="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4" name="Rectangle 16"/>
            <p:cNvSpPr>
              <a:spLocks noChangeArrowheads="1"/>
            </p:cNvSpPr>
            <p:nvPr/>
          </p:nvSpPr>
          <p:spPr bwMode="auto">
            <a:xfrm>
              <a:off x="3994" y="3203"/>
              <a:ext cx="134" cy="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5" name="Rectangle 17"/>
            <p:cNvSpPr>
              <a:spLocks noChangeArrowheads="1"/>
            </p:cNvSpPr>
            <p:nvPr/>
          </p:nvSpPr>
          <p:spPr bwMode="auto">
            <a:xfrm>
              <a:off x="3917" y="2635"/>
              <a:ext cx="134" cy="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6" name="Rectangle 18"/>
            <p:cNvSpPr>
              <a:spLocks noChangeArrowheads="1"/>
            </p:cNvSpPr>
            <p:nvPr/>
          </p:nvSpPr>
          <p:spPr bwMode="auto">
            <a:xfrm>
              <a:off x="4035" y="2629"/>
              <a:ext cx="134" cy="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7" name="Rectangle 19"/>
            <p:cNvSpPr>
              <a:spLocks noChangeArrowheads="1"/>
            </p:cNvSpPr>
            <p:nvPr/>
          </p:nvSpPr>
          <p:spPr bwMode="auto">
            <a:xfrm>
              <a:off x="4184" y="2576"/>
              <a:ext cx="66" cy="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8" name="Rectangle 20"/>
            <p:cNvSpPr>
              <a:spLocks noChangeArrowheads="1"/>
            </p:cNvSpPr>
            <p:nvPr/>
          </p:nvSpPr>
          <p:spPr bwMode="auto">
            <a:xfrm>
              <a:off x="4128" y="2592"/>
              <a:ext cx="66" cy="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9" name="Line 21"/>
            <p:cNvSpPr>
              <a:spLocks noChangeShapeType="1"/>
            </p:cNvSpPr>
            <p:nvPr/>
          </p:nvSpPr>
          <p:spPr bwMode="auto">
            <a:xfrm flipH="1">
              <a:off x="3552" y="3168"/>
              <a:ext cx="384" cy="192"/>
            </a:xfrm>
            <a:prstGeom prst="line">
              <a:avLst/>
            </a:prstGeom>
            <a:noFill/>
            <a:ln w="1778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0" name="Rectangle 22"/>
            <p:cNvSpPr>
              <a:spLocks noChangeArrowheads="1"/>
            </p:cNvSpPr>
            <p:nvPr/>
          </p:nvSpPr>
          <p:spPr bwMode="auto">
            <a:xfrm>
              <a:off x="3744" y="3216"/>
              <a:ext cx="134" cy="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1" name="Line 23"/>
            <p:cNvSpPr>
              <a:spLocks noChangeShapeType="1"/>
            </p:cNvSpPr>
            <p:nvPr/>
          </p:nvSpPr>
          <p:spPr bwMode="auto">
            <a:xfrm flipH="1" flipV="1">
              <a:off x="3096" y="3076"/>
              <a:ext cx="288" cy="240"/>
            </a:xfrm>
            <a:prstGeom prst="line">
              <a:avLst/>
            </a:prstGeom>
            <a:noFill/>
            <a:ln w="1778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2" name="Line 24"/>
            <p:cNvSpPr>
              <a:spLocks noChangeShapeType="1"/>
            </p:cNvSpPr>
            <p:nvPr/>
          </p:nvSpPr>
          <p:spPr bwMode="auto">
            <a:xfrm flipH="1" flipV="1">
              <a:off x="3168" y="3216"/>
              <a:ext cx="240" cy="192"/>
            </a:xfrm>
            <a:prstGeom prst="line">
              <a:avLst/>
            </a:prstGeom>
            <a:noFill/>
            <a:ln w="1778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660880" cy="159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83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90" y="163124"/>
            <a:ext cx="1919111" cy="2507638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899" y="1704151"/>
            <a:ext cx="6590530" cy="1933222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890" y="4037405"/>
            <a:ext cx="7182555" cy="1690998"/>
          </a:xfrm>
          <a:prstGeom prst="rect">
            <a:avLst/>
          </a:prstGeom>
        </p:spPr>
      </p:pic>
      <p:sp>
        <p:nvSpPr>
          <p:cNvPr id="9" name="textruta 8"/>
          <p:cNvSpPr txBox="1"/>
          <p:nvPr/>
        </p:nvSpPr>
        <p:spPr>
          <a:xfrm>
            <a:off x="3385556" y="3882891"/>
            <a:ext cx="971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srgbClr val="FF0000"/>
                </a:solidFill>
              </a:rPr>
              <a:t>IF 2.9</a:t>
            </a:r>
            <a:endParaRPr lang="sv-SE" dirty="0">
              <a:solidFill>
                <a:srgbClr val="FF0000"/>
              </a:solidFill>
            </a:endParaRPr>
          </a:p>
        </p:txBody>
      </p:sp>
      <p:sp>
        <p:nvSpPr>
          <p:cNvPr id="10" name="textruta 9"/>
          <p:cNvSpPr txBox="1"/>
          <p:nvPr/>
        </p:nvSpPr>
        <p:spPr>
          <a:xfrm>
            <a:off x="5080867" y="1591899"/>
            <a:ext cx="1142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srgbClr val="FF0000"/>
                </a:solidFill>
              </a:rPr>
              <a:t>IF 31.6</a:t>
            </a:r>
            <a:endParaRPr lang="sv-SE" dirty="0">
              <a:solidFill>
                <a:srgbClr val="FF0000"/>
              </a:solidFill>
            </a:endParaRPr>
          </a:p>
        </p:txBody>
      </p:sp>
      <p:sp>
        <p:nvSpPr>
          <p:cNvPr id="11" name="Ellips 10"/>
          <p:cNvSpPr/>
          <p:nvPr/>
        </p:nvSpPr>
        <p:spPr>
          <a:xfrm>
            <a:off x="2367899" y="1591899"/>
            <a:ext cx="1732074" cy="409223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Ellips 11"/>
          <p:cNvSpPr/>
          <p:nvPr/>
        </p:nvSpPr>
        <p:spPr>
          <a:xfrm>
            <a:off x="0" y="3892666"/>
            <a:ext cx="1919111" cy="493888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extBox 1"/>
          <p:cNvSpPr txBox="1"/>
          <p:nvPr/>
        </p:nvSpPr>
        <p:spPr>
          <a:xfrm>
            <a:off x="2367899" y="163124"/>
            <a:ext cx="6776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… scientific value diminishes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156092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ea typeface="ＭＳ Ｐゴシック" charset="-128"/>
                <a:cs typeface="ＭＳ Ｐゴシック" charset="-128"/>
              </a:rPr>
              <a:t>Main challenge - DATA </a:t>
            </a:r>
            <a:r>
              <a:rPr lang="en-US" b="1" dirty="0" smtClean="0">
                <a:ea typeface="ＭＳ Ｐゴシック" charset="-128"/>
                <a:cs typeface="ＭＳ Ｐゴシック" charset="-128"/>
              </a:rPr>
              <a:t>ANALYSIS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/>
            </a:r>
            <a:br>
              <a:rPr lang="en-US" dirty="0" smtClean="0">
                <a:ea typeface="ＭＳ Ｐゴシック" charset="-128"/>
                <a:cs typeface="ＭＳ Ｐゴシック" charset="-128"/>
              </a:rPr>
            </a:br>
            <a:r>
              <a:rPr lang="en-US" dirty="0" smtClean="0">
                <a:ea typeface="ＭＳ Ｐゴシック" charset="-128"/>
                <a:cs typeface="ＭＳ Ｐゴシック" charset="-128"/>
              </a:rPr>
              <a:t>and DATA </a:t>
            </a:r>
            <a:r>
              <a:rPr lang="en-US" b="1" dirty="0" smtClean="0">
                <a:ea typeface="ＭＳ Ｐゴシック" charset="-128"/>
                <a:cs typeface="ＭＳ Ｐゴシック" charset="-128"/>
              </a:rPr>
              <a:t>STORAGE</a:t>
            </a:r>
          </a:p>
        </p:txBody>
      </p:sp>
      <p:pic>
        <p:nvPicPr>
          <p:cNvPr id="6041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9754" y="1911351"/>
            <a:ext cx="2426677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2510205" y="3659188"/>
            <a:ext cx="30075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i="1">
                <a:latin typeface="Calibri" charset="0"/>
              </a:rPr>
              <a:t>http://finchtalk.geospiza.com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1"/>
            <a:ext cx="2272953" cy="778674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0" b="1" dirty="0">
                <a:latin typeface="+mj-lt"/>
                <a:ea typeface="+mn-ea"/>
                <a:cs typeface="BlairMdITC TT-Medium"/>
              </a:rPr>
              <a:t>!</a:t>
            </a:r>
          </a:p>
        </p:txBody>
      </p:sp>
      <p:sp>
        <p:nvSpPr>
          <p:cNvPr id="60421" name="TextBox 8"/>
          <p:cNvSpPr txBox="1">
            <a:spLocks noChangeArrowheads="1"/>
          </p:cNvSpPr>
          <p:nvPr/>
        </p:nvSpPr>
        <p:spPr bwMode="auto">
          <a:xfrm>
            <a:off x="1226527" y="6156326"/>
            <a:ext cx="799229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>
                <a:latin typeface="Calibri" charset="0"/>
              </a:rPr>
              <a:t>=&gt; More bioinformaticians to people!</a:t>
            </a:r>
          </a:p>
        </p:txBody>
      </p:sp>
      <p:grpSp>
        <p:nvGrpSpPr>
          <p:cNvPr id="60422" name="Group 18"/>
          <p:cNvGrpSpPr>
            <a:grpSpLocks/>
          </p:cNvGrpSpPr>
          <p:nvPr/>
        </p:nvGrpSpPr>
        <p:grpSpPr bwMode="auto">
          <a:xfrm>
            <a:off x="5722328" y="2139950"/>
            <a:ext cx="3121269" cy="3735388"/>
            <a:chOff x="6364941" y="1423609"/>
            <a:chExt cx="2525059" cy="2791447"/>
          </a:xfrm>
        </p:grpSpPr>
        <p:cxnSp>
          <p:nvCxnSpPr>
            <p:cNvPr id="11" name="Straight Arrow Connector 10"/>
            <p:cNvCxnSpPr/>
            <p:nvPr/>
          </p:nvCxnSpPr>
          <p:spPr>
            <a:xfrm rot="16200000" flipV="1">
              <a:off x="5647573" y="2808667"/>
              <a:ext cx="2061851" cy="2963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6693317" y="3854410"/>
              <a:ext cx="2196683" cy="237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425" name="TextBox 13"/>
            <p:cNvSpPr txBox="1">
              <a:spLocks noChangeArrowheads="1"/>
            </p:cNvSpPr>
            <p:nvPr/>
          </p:nvSpPr>
          <p:spPr bwMode="auto">
            <a:xfrm>
              <a:off x="6364941" y="1748665"/>
              <a:ext cx="301825" cy="274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latin typeface="Calibri" charset="0"/>
                </a:rPr>
                <a:t>$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282498" y="3634938"/>
              <a:ext cx="439810" cy="21947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955847" y="1792560"/>
              <a:ext cx="554802" cy="206185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60428" name="TextBox 16"/>
            <p:cNvSpPr txBox="1">
              <a:spLocks noChangeArrowheads="1"/>
            </p:cNvSpPr>
            <p:nvPr/>
          </p:nvSpPr>
          <p:spPr bwMode="auto">
            <a:xfrm>
              <a:off x="7090606" y="3941013"/>
              <a:ext cx="1263814" cy="274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latin typeface="Calibri" charset="0"/>
                </a:rPr>
                <a:t>Sequencing</a:t>
              </a:r>
            </a:p>
          </p:txBody>
        </p:sp>
        <p:sp>
          <p:nvSpPr>
            <p:cNvPr id="60429" name="TextBox 17"/>
            <p:cNvSpPr txBox="1">
              <a:spLocks noChangeArrowheads="1"/>
            </p:cNvSpPr>
            <p:nvPr/>
          </p:nvSpPr>
          <p:spPr bwMode="auto">
            <a:xfrm>
              <a:off x="7486190" y="1423609"/>
              <a:ext cx="1403810" cy="274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latin typeface="Calibri" charset="0"/>
                </a:rPr>
                <a:t>Data analysis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5535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418" y="145191"/>
            <a:ext cx="2608963" cy="8829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01" y="340643"/>
            <a:ext cx="1595596" cy="4971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519113" y="1224047"/>
            <a:ext cx="7897772" cy="556627"/>
          </a:xfrm>
        </p:spPr>
        <p:txBody>
          <a:bodyPr>
            <a:normAutofit fontScale="90000"/>
          </a:bodyPr>
          <a:lstStyle/>
          <a:p>
            <a:r>
              <a:rPr lang="sv-SE" dirty="0" smtClean="0">
                <a:latin typeface="Calibri" pitchFamily="34" charset="0"/>
              </a:rPr>
              <a:t>NGI-portal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8" name="Picture 7" descr="SNPSEQ_Logo[1]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380" y="193572"/>
            <a:ext cx="3357768" cy="788706"/>
          </a:xfrm>
          <a:prstGeom prst="rect">
            <a:avLst/>
          </a:prstGeom>
        </p:spPr>
      </p:pic>
      <p:sp>
        <p:nvSpPr>
          <p:cNvPr id="9" name="Shape 70"/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519113" y="1781175"/>
            <a:ext cx="8010525" cy="433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74" tIns="64274" rIns="64274" bIns="64274">
            <a:norm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lnSpc>
                <a:spcPct val="150000"/>
              </a:lnSpc>
            </a:pPr>
            <a:endParaRPr lang="en-US" sz="2000" dirty="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028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charset="-128"/>
                <a:cs typeface="ＭＳ Ｐゴシック" charset="-128"/>
              </a:rPr>
              <a:t>Once upon a time…</a:t>
            </a: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914400" y="1314338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 smtClean="0">
                <a:ea typeface="ＭＳ Ｐゴシック" charset="-128"/>
                <a:cs typeface="ＭＳ Ｐゴシック" charset="-128"/>
              </a:rPr>
              <a:t>Fredrik Sanger and Alan Coulson</a:t>
            </a:r>
          </a:p>
          <a:p>
            <a:pPr eaLnBrk="1" hangingPunct="1">
              <a:buFont typeface="Arial" charset="0"/>
              <a:buNone/>
            </a:pPr>
            <a:r>
              <a:rPr lang="en-US" sz="2400" dirty="0" smtClean="0">
                <a:ea typeface="ＭＳ Ｐゴシック" charset="-128"/>
                <a:cs typeface="ＭＳ Ｐゴシック" charset="-128"/>
              </a:rPr>
              <a:t> 	Chain Termination Sequencing (1977)</a:t>
            </a:r>
          </a:p>
          <a:p>
            <a:pPr eaLnBrk="1" hangingPunct="1">
              <a:buFont typeface="Arial" charset="0"/>
              <a:buNone/>
            </a:pPr>
            <a:r>
              <a:rPr lang="en-US" sz="2400" dirty="0" smtClean="0">
                <a:ea typeface="ＭＳ Ｐゴシック" charset="-128"/>
                <a:cs typeface="ＭＳ Ｐゴシック" charset="-128"/>
              </a:rPr>
              <a:t>	</a:t>
            </a:r>
            <a:r>
              <a:rPr lang="en-US" sz="1800" dirty="0" smtClean="0">
                <a:ea typeface="ＭＳ Ｐゴシック" charset="-128"/>
                <a:cs typeface="ＭＳ Ｐゴシック" charset="-128"/>
              </a:rPr>
              <a:t>Nobel prize 1980</a:t>
            </a:r>
          </a:p>
          <a:p>
            <a:pPr eaLnBrk="1" hangingPunct="1">
              <a:buFont typeface="Arial" charset="0"/>
              <a:buNone/>
            </a:pPr>
            <a:endParaRPr lang="en-US" dirty="0" smtClean="0">
              <a:ea typeface="ＭＳ Ｐゴシック" charset="-128"/>
              <a:cs typeface="ＭＳ Ｐゴシック" charset="-128"/>
            </a:endParaRPr>
          </a:p>
          <a:p>
            <a:pPr eaLnBrk="1" hangingPunct="1">
              <a:buFont typeface="Arial" charset="0"/>
              <a:buNone/>
            </a:pPr>
            <a:endParaRPr lang="en-US" dirty="0" smtClean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3555" name="Picture 6"/>
          <p:cNvPicPr>
            <a:picLocks noChangeAspect="1"/>
          </p:cNvPicPr>
          <p:nvPr/>
        </p:nvPicPr>
        <p:blipFill>
          <a:blip r:embed="rId3">
            <a:alphaModFix am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7200" y="-57026"/>
            <a:ext cx="8316058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Box 7"/>
          <p:cNvSpPr txBox="1">
            <a:spLocks noChangeArrowheads="1"/>
          </p:cNvSpPr>
          <p:nvPr/>
        </p:nvSpPr>
        <p:spPr bwMode="auto">
          <a:xfrm>
            <a:off x="914400" y="2863628"/>
            <a:ext cx="6626333" cy="1585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charset="0"/>
              </a:rPr>
              <a:t>Principle: </a:t>
            </a:r>
          </a:p>
          <a:p>
            <a:endParaRPr lang="en-US" dirty="0"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	SYNTHESIS of DNA is randomly  </a:t>
            </a:r>
            <a:r>
              <a:rPr lang="en-US" dirty="0">
                <a:solidFill>
                  <a:srgbClr val="FE0F12"/>
                </a:solidFill>
                <a:latin typeface="Calibri" charset="0"/>
              </a:rPr>
              <a:t>TERMINATED</a:t>
            </a:r>
            <a:r>
              <a:rPr lang="en-US" dirty="0">
                <a:latin typeface="Calibri" charset="0"/>
              </a:rPr>
              <a:t> at different points</a:t>
            </a:r>
          </a:p>
          <a:p>
            <a:endParaRPr lang="en-US" sz="500" dirty="0"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	Separation of fragments that are 1 nucleotide different in size</a:t>
            </a:r>
          </a:p>
          <a:p>
            <a:r>
              <a:rPr lang="en-US" sz="1800" dirty="0">
                <a:latin typeface="Calibri" charset="0"/>
              </a:rPr>
              <a:t>	</a:t>
            </a:r>
          </a:p>
        </p:txBody>
      </p:sp>
      <p:grpSp>
        <p:nvGrpSpPr>
          <p:cNvPr id="6" name="Group 10"/>
          <p:cNvGrpSpPr>
            <a:grpSpLocks/>
          </p:cNvGrpSpPr>
          <p:nvPr/>
        </p:nvGrpSpPr>
        <p:grpSpPr bwMode="auto">
          <a:xfrm>
            <a:off x="954403" y="4293617"/>
            <a:ext cx="4200326" cy="1705172"/>
            <a:chOff x="0" y="1120340"/>
            <a:chExt cx="6009072" cy="2852159"/>
          </a:xfrm>
        </p:grpSpPr>
        <p:pic>
          <p:nvPicPr>
            <p:cNvPr id="7" name="Picture 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1120340"/>
              <a:ext cx="3399181" cy="2471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6"/>
            <p:cNvSpPr txBox="1">
              <a:spLocks noChangeArrowheads="1"/>
            </p:cNvSpPr>
            <p:nvPr/>
          </p:nvSpPr>
          <p:spPr bwMode="auto">
            <a:xfrm>
              <a:off x="219779" y="3406216"/>
              <a:ext cx="5789293" cy="566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latin typeface="Calibri" charset="0"/>
                </a:rPr>
                <a:t>Lack of OH-group at 3’ position of </a:t>
              </a:r>
              <a:r>
                <a:rPr lang="en-US" sz="1600" dirty="0" err="1">
                  <a:latin typeface="Calibri" charset="0"/>
                </a:rPr>
                <a:t>deoxyribose</a:t>
              </a:r>
              <a:endParaRPr lang="en-US" sz="1600" dirty="0">
                <a:latin typeface="Calibri" charset="0"/>
              </a:endParaRPr>
            </a:p>
          </p:txBody>
        </p:sp>
        <p:sp>
          <p:nvSpPr>
            <p:cNvPr id="9" name="TextBox 7"/>
            <p:cNvSpPr txBox="1">
              <a:spLocks noChangeArrowheads="1"/>
            </p:cNvSpPr>
            <p:nvPr/>
          </p:nvSpPr>
          <p:spPr bwMode="auto">
            <a:xfrm>
              <a:off x="1446143" y="2980789"/>
              <a:ext cx="259810" cy="369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Calibri" charset="0"/>
                </a:rPr>
                <a:t>!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1872513" y="3139530"/>
              <a:ext cx="92307" cy="7302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1" name="Right Arrow 10"/>
            <p:cNvSpPr>
              <a:spLocks noChangeArrowheads="1"/>
            </p:cNvSpPr>
            <p:nvPr/>
          </p:nvSpPr>
          <p:spPr bwMode="auto">
            <a:xfrm flipV="1">
              <a:off x="1731734" y="3212551"/>
              <a:ext cx="141268" cy="149217"/>
            </a:xfrm>
            <a:prstGeom prst="rightArrow">
              <a:avLst>
                <a:gd name="adj1" fmla="val 50000"/>
                <a:gd name="adj2" fmla="val 50000"/>
              </a:avLst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rot="10800000"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12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48193" y="4293617"/>
            <a:ext cx="2704390" cy="1546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108028" y="5991598"/>
            <a:ext cx="53319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 molecule sequenced at a time = 1 read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Capillary sequencer: 384 reads per run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637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reading: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856" y="1333103"/>
            <a:ext cx="7045088" cy="47446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7486" y="6309914"/>
            <a:ext cx="7476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hlinkClick r:id="rId3"/>
              </a:rPr>
              <a:t>http://journals.plos.org/plosbiology/article?id=10.1371/journal.pbio.</a:t>
            </a:r>
            <a:r>
              <a:rPr lang="en-US" i="1" dirty="0" smtClean="0">
                <a:hlinkClick r:id="rId3"/>
              </a:rPr>
              <a:t>1001744</a:t>
            </a:r>
            <a:r>
              <a:rPr lang="en-US" i="1" dirty="0" smtClean="0"/>
              <a:t>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4865226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219"/>
            <a:ext cx="9144000" cy="45029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91" y="7259"/>
            <a:ext cx="8593503" cy="18209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1975" y="758223"/>
            <a:ext cx="2370111" cy="73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037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33400"/>
            <a:ext cx="7772400" cy="838200"/>
          </a:xfrm>
          <a:solidFill>
            <a:srgbClr val="A9E4FF"/>
          </a:solidFill>
        </p:spPr>
        <p:txBody>
          <a:bodyPr/>
          <a:lstStyle/>
          <a:p>
            <a:r>
              <a:rPr lang="en-US" sz="3200" b="1">
                <a:solidFill>
                  <a:schemeClr val="tx1"/>
                </a:solidFill>
              </a:rPr>
              <a:t>National Genomics Infrastructure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288771" name="Platshållare för innehåll 4" descr="vetenskapsradet-logoty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088" b="-21088"/>
          <a:stretch>
            <a:fillRect/>
          </a:stretch>
        </p:blipFill>
        <p:spPr bwMode="auto">
          <a:xfrm>
            <a:off x="76200" y="5334000"/>
            <a:ext cx="1303338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8772" name="Bildobjekt 5" descr="showpic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257800"/>
            <a:ext cx="12874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8773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" y="2154238"/>
            <a:ext cx="22860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8774" name="TextBox 15"/>
          <p:cNvSpPr txBox="1">
            <a:spLocks noChangeArrowheads="1"/>
          </p:cNvSpPr>
          <p:nvPr/>
        </p:nvSpPr>
        <p:spPr bwMode="auto">
          <a:xfrm>
            <a:off x="4883150" y="3624263"/>
            <a:ext cx="8286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i="1">
                <a:solidFill>
                  <a:schemeClr val="bg1"/>
                </a:solidFill>
              </a:rPr>
              <a:t>Mid 2010</a:t>
            </a:r>
          </a:p>
        </p:txBody>
      </p:sp>
      <p:pic>
        <p:nvPicPr>
          <p:cNvPr id="288775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350" y="2151063"/>
            <a:ext cx="2286000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877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3962400"/>
            <a:ext cx="22860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8777" name="AutoShape 27"/>
          <p:cNvSpPr>
            <a:spLocks noChangeArrowheads="1"/>
          </p:cNvSpPr>
          <p:nvPr/>
        </p:nvSpPr>
        <p:spPr bwMode="auto">
          <a:xfrm>
            <a:off x="3587750" y="2827338"/>
            <a:ext cx="1858963" cy="442912"/>
          </a:xfrm>
          <a:prstGeom prst="leftRightArrow">
            <a:avLst>
              <a:gd name="adj1" fmla="val 50000"/>
              <a:gd name="adj2" fmla="val 8394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8778" name="TextBox 12"/>
          <p:cNvSpPr txBox="1">
            <a:spLocks noChangeArrowheads="1"/>
          </p:cNvSpPr>
          <p:nvPr/>
        </p:nvSpPr>
        <p:spPr bwMode="auto">
          <a:xfrm>
            <a:off x="1149350" y="1676400"/>
            <a:ext cx="2635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/>
              <a:t>SciLifeLab, Stockholm</a:t>
            </a:r>
          </a:p>
        </p:txBody>
      </p:sp>
      <p:sp>
        <p:nvSpPr>
          <p:cNvPr id="288779" name="TextBox 13"/>
          <p:cNvSpPr txBox="1">
            <a:spLocks noChangeArrowheads="1"/>
          </p:cNvSpPr>
          <p:nvPr/>
        </p:nvSpPr>
        <p:spPr bwMode="auto">
          <a:xfrm>
            <a:off x="5721350" y="1600200"/>
            <a:ext cx="2355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/>
              <a:t>SciLifeLab, Uppsala</a:t>
            </a:r>
          </a:p>
        </p:txBody>
      </p:sp>
      <p:sp>
        <p:nvSpPr>
          <p:cNvPr id="288780" name="TextBox 14"/>
          <p:cNvSpPr txBox="1">
            <a:spLocks noChangeArrowheads="1"/>
          </p:cNvSpPr>
          <p:nvPr/>
        </p:nvSpPr>
        <p:spPr bwMode="auto">
          <a:xfrm>
            <a:off x="3359150" y="5816750"/>
            <a:ext cx="2362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 dirty="0" err="1"/>
              <a:t>Uppmax</a:t>
            </a:r>
            <a:r>
              <a:rPr lang="en-US" sz="1800" b="1" dirty="0"/>
              <a:t>, Uppsala</a:t>
            </a:r>
          </a:p>
        </p:txBody>
      </p:sp>
      <p:sp>
        <p:nvSpPr>
          <p:cNvPr id="288781" name="AutoShape 16"/>
          <p:cNvSpPr>
            <a:spLocks noChangeArrowheads="1"/>
          </p:cNvSpPr>
          <p:nvPr/>
        </p:nvSpPr>
        <p:spPr bwMode="auto">
          <a:xfrm>
            <a:off x="6254750" y="4267200"/>
            <a:ext cx="990600" cy="990600"/>
          </a:xfrm>
          <a:custGeom>
            <a:avLst/>
            <a:gdLst>
              <a:gd name="T0" fmla="*/ 608937 w 21600"/>
              <a:gd name="T1" fmla="*/ 0 h 21600"/>
              <a:gd name="T2" fmla="*/ 365346 w 21600"/>
              <a:gd name="T3" fmla="*/ 243551 h 21600"/>
              <a:gd name="T4" fmla="*/ 243551 w 21600"/>
              <a:gd name="T5" fmla="*/ 365346 h 21600"/>
              <a:gd name="T6" fmla="*/ 0 w 21600"/>
              <a:gd name="T7" fmla="*/ 608937 h 21600"/>
              <a:gd name="T8" fmla="*/ 243551 w 21600"/>
              <a:gd name="T9" fmla="*/ 852488 h 21600"/>
              <a:gd name="T10" fmla="*/ 487142 w 21600"/>
              <a:gd name="T11" fmla="*/ 730693 h 21600"/>
              <a:gd name="T12" fmla="*/ 730693 w 21600"/>
              <a:gd name="T13" fmla="*/ 487142 h 21600"/>
              <a:gd name="T14" fmla="*/ 852488 w 21600"/>
              <a:gd name="T15" fmla="*/ 243551 h 21600"/>
              <a:gd name="T16" fmla="*/ 3 60000 65536"/>
              <a:gd name="T17" fmla="*/ 2 60000 65536"/>
              <a:gd name="T18" fmla="*/ 3 60000 65536"/>
              <a:gd name="T19" fmla="*/ 2 60000 65536"/>
              <a:gd name="T20" fmla="*/ 1 60000 65536"/>
              <a:gd name="T21" fmla="*/ 1 60000 65536"/>
              <a:gd name="T22" fmla="*/ 0 60000 65536"/>
              <a:gd name="T23" fmla="*/ 0 60000 65536"/>
              <a:gd name="T24" fmla="*/ 3085 w 21600"/>
              <a:gd name="T25" fmla="*/ 12343 h 21600"/>
              <a:gd name="T26" fmla="*/ 18514 w 21600"/>
              <a:gd name="T27" fmla="*/ 18514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5429" y="0"/>
                </a:moveTo>
                <a:lnTo>
                  <a:pt x="9257" y="6171"/>
                </a:lnTo>
                <a:lnTo>
                  <a:pt x="12343" y="6171"/>
                </a:lnTo>
                <a:lnTo>
                  <a:pt x="12343" y="12343"/>
                </a:lnTo>
                <a:lnTo>
                  <a:pt x="6171" y="12343"/>
                </a:lnTo>
                <a:lnTo>
                  <a:pt x="6171" y="9257"/>
                </a:lnTo>
                <a:lnTo>
                  <a:pt x="0" y="15429"/>
                </a:lnTo>
                <a:lnTo>
                  <a:pt x="6171" y="21600"/>
                </a:lnTo>
                <a:lnTo>
                  <a:pt x="6171" y="18514"/>
                </a:lnTo>
                <a:lnTo>
                  <a:pt x="18514" y="18514"/>
                </a:lnTo>
                <a:lnTo>
                  <a:pt x="18514" y="6171"/>
                </a:lnTo>
                <a:lnTo>
                  <a:pt x="21600" y="6171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8782" name="AutoShape 17"/>
          <p:cNvSpPr>
            <a:spLocks noChangeArrowheads="1"/>
          </p:cNvSpPr>
          <p:nvPr/>
        </p:nvSpPr>
        <p:spPr bwMode="auto">
          <a:xfrm rot="5392400">
            <a:off x="1755775" y="4267200"/>
            <a:ext cx="990600" cy="990600"/>
          </a:xfrm>
          <a:custGeom>
            <a:avLst/>
            <a:gdLst>
              <a:gd name="T0" fmla="*/ 608937 w 21600"/>
              <a:gd name="T1" fmla="*/ 0 h 21600"/>
              <a:gd name="T2" fmla="*/ 365346 w 21600"/>
              <a:gd name="T3" fmla="*/ 243551 h 21600"/>
              <a:gd name="T4" fmla="*/ 243551 w 21600"/>
              <a:gd name="T5" fmla="*/ 365346 h 21600"/>
              <a:gd name="T6" fmla="*/ 0 w 21600"/>
              <a:gd name="T7" fmla="*/ 608937 h 21600"/>
              <a:gd name="T8" fmla="*/ 243551 w 21600"/>
              <a:gd name="T9" fmla="*/ 852488 h 21600"/>
              <a:gd name="T10" fmla="*/ 487142 w 21600"/>
              <a:gd name="T11" fmla="*/ 730693 h 21600"/>
              <a:gd name="T12" fmla="*/ 730693 w 21600"/>
              <a:gd name="T13" fmla="*/ 487142 h 21600"/>
              <a:gd name="T14" fmla="*/ 852488 w 21600"/>
              <a:gd name="T15" fmla="*/ 243551 h 21600"/>
              <a:gd name="T16" fmla="*/ 3 60000 65536"/>
              <a:gd name="T17" fmla="*/ 2 60000 65536"/>
              <a:gd name="T18" fmla="*/ 3 60000 65536"/>
              <a:gd name="T19" fmla="*/ 2 60000 65536"/>
              <a:gd name="T20" fmla="*/ 1 60000 65536"/>
              <a:gd name="T21" fmla="*/ 1 60000 65536"/>
              <a:gd name="T22" fmla="*/ 0 60000 65536"/>
              <a:gd name="T23" fmla="*/ 0 60000 65536"/>
              <a:gd name="T24" fmla="*/ 3085 w 21600"/>
              <a:gd name="T25" fmla="*/ 12343 h 21600"/>
              <a:gd name="T26" fmla="*/ 18514 w 21600"/>
              <a:gd name="T27" fmla="*/ 18514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5429" y="0"/>
                </a:moveTo>
                <a:lnTo>
                  <a:pt x="9257" y="6171"/>
                </a:lnTo>
                <a:lnTo>
                  <a:pt x="12343" y="6171"/>
                </a:lnTo>
                <a:lnTo>
                  <a:pt x="12343" y="12343"/>
                </a:lnTo>
                <a:lnTo>
                  <a:pt x="6171" y="12343"/>
                </a:lnTo>
                <a:lnTo>
                  <a:pt x="6171" y="9257"/>
                </a:lnTo>
                <a:lnTo>
                  <a:pt x="0" y="15429"/>
                </a:lnTo>
                <a:lnTo>
                  <a:pt x="6171" y="21600"/>
                </a:lnTo>
                <a:lnTo>
                  <a:pt x="6171" y="18514"/>
                </a:lnTo>
                <a:lnTo>
                  <a:pt x="18514" y="18514"/>
                </a:lnTo>
                <a:lnTo>
                  <a:pt x="18514" y="6171"/>
                </a:lnTo>
                <a:lnTo>
                  <a:pt x="21600" y="6171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40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09" name="Rectangle 17"/>
          <p:cNvSpPr>
            <a:spLocks noChangeArrowheads="1"/>
          </p:cNvSpPr>
          <p:nvPr/>
        </p:nvSpPr>
        <p:spPr bwMode="auto">
          <a:xfrm>
            <a:off x="1676400" y="2590800"/>
            <a:ext cx="5791200" cy="3429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338" name="Shape 70"/>
          <p:cNvSpPr txBox="1">
            <a:spLocks noChangeArrowheads="1"/>
          </p:cNvSpPr>
          <p:nvPr/>
        </p:nvSpPr>
        <p:spPr bwMode="auto">
          <a:xfrm>
            <a:off x="2351088" y="2916238"/>
            <a:ext cx="4724400" cy="3505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55" tIns="64255" rIns="64255" bIns="64255"/>
          <a:lstStyle>
            <a:lvl1pPr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000" b="1">
                <a:latin typeface="Arial" charset="0"/>
                <a:cs typeface="Arial" charset="0"/>
                <a:sym typeface="Arial" charset="0"/>
              </a:rPr>
              <a:t>10  Illumina HiSeq Xten	         	</a:t>
            </a:r>
          </a:p>
          <a:p>
            <a:pPr>
              <a:lnSpc>
                <a:spcPct val="110000"/>
              </a:lnSpc>
            </a:pPr>
            <a:r>
              <a:rPr lang="en-US" sz="2000" b="1">
                <a:latin typeface="Arial" charset="0"/>
                <a:cs typeface="Arial" charset="0"/>
                <a:sym typeface="Arial" charset="0"/>
              </a:rPr>
              <a:t>17  Illumina HiSeq 2000/2500		</a:t>
            </a:r>
          </a:p>
          <a:p>
            <a:pPr>
              <a:lnSpc>
                <a:spcPct val="110000"/>
              </a:lnSpc>
            </a:pPr>
            <a:r>
              <a:rPr lang="en-US" sz="2000" b="1">
                <a:latin typeface="Arial" charset="0"/>
                <a:cs typeface="Arial" charset="0"/>
                <a:sym typeface="Arial" charset="0"/>
              </a:rPr>
              <a:t>3    Illumina MiSeq			</a:t>
            </a:r>
          </a:p>
          <a:p>
            <a:pPr>
              <a:lnSpc>
                <a:spcPct val="110000"/>
              </a:lnSpc>
            </a:pPr>
            <a:r>
              <a:rPr lang="en-US" sz="2000" b="1">
                <a:latin typeface="Arial" charset="0"/>
                <a:cs typeface="Arial" charset="0"/>
                <a:sym typeface="Arial" charset="0"/>
              </a:rPr>
              <a:t>1    Illumina NextSeq		</a:t>
            </a:r>
          </a:p>
          <a:p>
            <a:pPr>
              <a:lnSpc>
                <a:spcPct val="110000"/>
              </a:lnSpc>
            </a:pPr>
            <a:r>
              <a:rPr lang="en-US" sz="2000" b="1">
                <a:latin typeface="Arial" charset="0"/>
                <a:cs typeface="Arial" charset="0"/>
                <a:sym typeface="Arial" charset="0"/>
              </a:rPr>
              <a:t>2    Life Technologies Ion Torrent	</a:t>
            </a:r>
          </a:p>
          <a:p>
            <a:pPr>
              <a:lnSpc>
                <a:spcPct val="110000"/>
              </a:lnSpc>
            </a:pPr>
            <a:r>
              <a:rPr lang="en-US" sz="2000" b="1">
                <a:latin typeface="Arial" charset="0"/>
                <a:cs typeface="Arial" charset="0"/>
                <a:sym typeface="Arial" charset="0"/>
              </a:rPr>
              <a:t>6    Life Technologies Ion Proton	</a:t>
            </a:r>
          </a:p>
          <a:p>
            <a:pPr>
              <a:lnSpc>
                <a:spcPct val="110000"/>
              </a:lnSpc>
            </a:pPr>
            <a:r>
              <a:rPr lang="en-US" sz="2000" b="1">
                <a:latin typeface="Arial" charset="0"/>
                <a:cs typeface="Arial" charset="0"/>
                <a:sym typeface="Arial" charset="0"/>
              </a:rPr>
              <a:t>2    Pacific Biosciences RSII		</a:t>
            </a:r>
          </a:p>
          <a:p>
            <a:pPr>
              <a:lnSpc>
                <a:spcPct val="110000"/>
              </a:lnSpc>
            </a:pPr>
            <a:r>
              <a:rPr lang="en-US" sz="2000" b="1">
                <a:latin typeface="Arial" charset="0"/>
                <a:cs typeface="Arial" charset="0"/>
                <a:sym typeface="Arial" charset="0"/>
              </a:rPr>
              <a:t>2    Sanger ABI3730		</a:t>
            </a:r>
          </a:p>
          <a:p>
            <a:pPr>
              <a:lnSpc>
                <a:spcPct val="110000"/>
              </a:lnSpc>
            </a:pPr>
            <a:r>
              <a:rPr lang="en-US" sz="2000" b="1">
                <a:latin typeface="Arial" charset="0"/>
                <a:cs typeface="Arial" charset="0"/>
                <a:sym typeface="Arial" charset="0"/>
              </a:rPr>
              <a:t>1    Argus Whole Genome Map. Syst.	</a:t>
            </a:r>
          </a:p>
          <a:p>
            <a:pPr>
              <a:lnSpc>
                <a:spcPct val="110000"/>
              </a:lnSpc>
            </a:pPr>
            <a:r>
              <a:rPr lang="en-US" sz="2000" b="1">
                <a:latin typeface="Arial" charset="0"/>
                <a:cs typeface="Arial" charset="0"/>
                <a:sym typeface="Arial" charset="0"/>
              </a:rPr>
              <a:t>2    Oxford Nanopore MinIon 	</a:t>
            </a:r>
            <a:r>
              <a:rPr lang="en-US" sz="20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	</a:t>
            </a:r>
            <a:endParaRPr lang="en-US" sz="18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642475" y="-1379538"/>
            <a:ext cx="1728788" cy="304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14340" name="Grupp 6"/>
          <p:cNvGrpSpPr>
            <a:grpSpLocks/>
          </p:cNvGrpSpPr>
          <p:nvPr/>
        </p:nvGrpSpPr>
        <p:grpSpPr bwMode="auto">
          <a:xfrm>
            <a:off x="323850" y="1490663"/>
            <a:ext cx="8301038" cy="1054100"/>
            <a:chOff x="382588" y="1131888"/>
            <a:chExt cx="8301037" cy="1054100"/>
          </a:xfrm>
        </p:grpSpPr>
        <p:pic>
          <p:nvPicPr>
            <p:cNvPr id="14344" name="Picture 6" descr="2014-0303_HiSeq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1" t="7275" r="33954" b="26607"/>
            <a:stretch>
              <a:fillRect/>
            </a:stretch>
          </p:blipFill>
          <p:spPr bwMode="auto">
            <a:xfrm>
              <a:off x="382588" y="1131888"/>
              <a:ext cx="1328737" cy="1052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5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1131888"/>
              <a:ext cx="3403600" cy="1052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6" name="Picture 9" descr="photo2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7100" y="1131888"/>
              <a:ext cx="1406525" cy="1054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7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8625" y="1131888"/>
              <a:ext cx="1403350" cy="1052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341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013" y="1490663"/>
            <a:ext cx="814387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Rectangle 1"/>
          <p:cNvSpPr>
            <a:spLocks noChangeArrowheads="1"/>
          </p:cNvSpPr>
          <p:nvPr/>
        </p:nvSpPr>
        <p:spPr bwMode="auto">
          <a:xfrm>
            <a:off x="423863" y="420688"/>
            <a:ext cx="85280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NGI-SciLifeLab is one of the most well-equipped </a:t>
            </a:r>
          </a:p>
          <a:p>
            <a:pPr algn="ctr"/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NGS sites in Europe</a:t>
            </a: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434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9800"/>
            <a:ext cx="221456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1775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838"/>
            <a:ext cx="9144000" cy="56373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87255" y="5985103"/>
            <a:ext cx="692952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https://</a:t>
            </a:r>
            <a:r>
              <a:rPr lang="en-US" sz="3200" b="1" dirty="0" err="1"/>
              <a:t>ngisweden.scilifelab.se</a:t>
            </a:r>
            <a:r>
              <a:rPr lang="en-US" sz="3200" b="1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11721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Box 1"/>
          <p:cNvSpPr txBox="1">
            <a:spLocks noChangeArrowheads="1"/>
          </p:cNvSpPr>
          <p:nvPr/>
        </p:nvSpPr>
        <p:spPr bwMode="auto">
          <a:xfrm>
            <a:off x="2843213" y="115888"/>
            <a:ext cx="422116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000000"/>
                </a:solidFill>
                <a:latin typeface="Arial" charset="0"/>
              </a:rPr>
              <a:t>What happens then?</a:t>
            </a:r>
          </a:p>
        </p:txBody>
      </p:sp>
      <p:sp>
        <p:nvSpPr>
          <p:cNvPr id="66562" name="TextBox 1"/>
          <p:cNvSpPr txBox="1">
            <a:spLocks noChangeArrowheads="1"/>
          </p:cNvSpPr>
          <p:nvPr/>
        </p:nvSpPr>
        <p:spPr bwMode="auto">
          <a:xfrm>
            <a:off x="250825" y="765175"/>
            <a:ext cx="88931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NGI Project coordinators meet twice a week via Skype</a:t>
            </a:r>
          </a:p>
          <a:p>
            <a:pPr eaLnBrk="1" hangingPunct="1"/>
            <a:endParaRPr lang="en-US"/>
          </a:p>
          <a:p>
            <a:pPr eaLnBrk="1" hangingPunct="1"/>
            <a:endParaRPr lang="en-US"/>
          </a:p>
        </p:txBody>
      </p:sp>
      <p:sp>
        <p:nvSpPr>
          <p:cNvPr id="66563" name="TextBox 2"/>
          <p:cNvSpPr txBox="1">
            <a:spLocks noChangeArrowheads="1"/>
          </p:cNvSpPr>
          <p:nvPr/>
        </p:nvSpPr>
        <p:spPr bwMode="auto">
          <a:xfrm>
            <a:off x="403516" y="5990965"/>
            <a:ext cx="7997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/>
              <a:t>Project is then assigned to a certain node and a coordinator contacts the PI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8313" y="3483944"/>
            <a:ext cx="3762375" cy="25241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sz="2000" b="1" dirty="0"/>
              <a:t>Project distribution is based on:</a:t>
            </a:r>
          </a:p>
          <a:p>
            <a:pPr>
              <a:defRPr/>
            </a:pPr>
            <a:endParaRPr lang="en-US" sz="2000" dirty="0"/>
          </a:p>
          <a:p>
            <a:pPr marL="342900" indent="-342900">
              <a:buFontTx/>
              <a:buAutoNum type="arabicPeriod"/>
              <a:defRPr/>
            </a:pPr>
            <a:r>
              <a:rPr lang="en-US" sz="2000" dirty="0"/>
              <a:t>Wish of PI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2000" dirty="0"/>
              <a:t>Type of sequencing technology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2000" dirty="0"/>
              <a:t>Type of application 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2000" dirty="0"/>
              <a:t>Queue at technology platforms</a:t>
            </a:r>
          </a:p>
          <a:p>
            <a:pPr>
              <a:defRPr/>
            </a:pPr>
            <a:endParaRPr lang="en-US" sz="2000" dirty="0"/>
          </a:p>
        </p:txBody>
      </p:sp>
      <p:pic>
        <p:nvPicPr>
          <p:cNvPr id="6656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604" y="3813175"/>
            <a:ext cx="17081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TextBox 5"/>
          <p:cNvSpPr txBox="1">
            <a:spLocks noChangeArrowheads="1"/>
          </p:cNvSpPr>
          <p:nvPr/>
        </p:nvSpPr>
        <p:spPr bwMode="auto">
          <a:xfrm>
            <a:off x="539750" y="2420938"/>
            <a:ext cx="2742458" cy="103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Ulrika 	     </a:t>
            </a:r>
            <a:r>
              <a:rPr lang="en-US" sz="1800" dirty="0" err="1"/>
              <a:t>Ellenor</a:t>
            </a:r>
            <a:endParaRPr lang="en-US" sz="1800" dirty="0"/>
          </a:p>
          <a:p>
            <a:pPr eaLnBrk="1" hangingPunct="1"/>
            <a:r>
              <a:rPr lang="en-US" sz="1800" dirty="0" err="1"/>
              <a:t>Liljedahl</a:t>
            </a:r>
            <a:r>
              <a:rPr lang="en-US" sz="1800" dirty="0"/>
              <a:t>	     Devine</a:t>
            </a:r>
          </a:p>
          <a:p>
            <a:pPr eaLnBrk="1" hangingPunct="1">
              <a:lnSpc>
                <a:spcPct val="130000"/>
              </a:lnSpc>
            </a:pPr>
            <a:r>
              <a:rPr lang="en-US" sz="2000" dirty="0"/>
              <a:t>SNP&amp;SEQ, Uppsala node</a:t>
            </a:r>
          </a:p>
        </p:txBody>
      </p:sp>
      <p:sp>
        <p:nvSpPr>
          <p:cNvPr id="66567" name="TextBox 6"/>
          <p:cNvSpPr txBox="1">
            <a:spLocks noChangeArrowheads="1"/>
          </p:cNvSpPr>
          <p:nvPr/>
        </p:nvSpPr>
        <p:spPr bwMode="auto">
          <a:xfrm>
            <a:off x="3563938" y="2349500"/>
            <a:ext cx="3455987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        </a:t>
            </a:r>
            <a:r>
              <a:rPr lang="en-US" sz="1800" dirty="0" err="1"/>
              <a:t>Mattias</a:t>
            </a:r>
            <a:r>
              <a:rPr lang="en-US" sz="1800" dirty="0"/>
              <a:t>         </a:t>
            </a:r>
            <a:r>
              <a:rPr lang="en-US" sz="1800" dirty="0" err="1"/>
              <a:t>Beata</a:t>
            </a:r>
            <a:r>
              <a:rPr lang="en-US" sz="1800" dirty="0"/>
              <a:t> </a:t>
            </a:r>
          </a:p>
          <a:p>
            <a:pPr eaLnBrk="1" hangingPunct="1"/>
            <a:r>
              <a:rPr lang="en-US" sz="1800" dirty="0"/>
              <a:t>     </a:t>
            </a:r>
            <a:r>
              <a:rPr lang="en-US" sz="1800" dirty="0" err="1"/>
              <a:t>Ormestad</a:t>
            </a:r>
            <a:r>
              <a:rPr lang="en-US" sz="1800" dirty="0"/>
              <a:t>       </a:t>
            </a:r>
            <a:r>
              <a:rPr lang="en-US" sz="1800" dirty="0" err="1"/>
              <a:t>Werne</a:t>
            </a:r>
            <a:r>
              <a:rPr lang="en-US" sz="1800" dirty="0"/>
              <a:t> </a:t>
            </a:r>
            <a:r>
              <a:rPr lang="en-US" sz="1800" dirty="0" err="1"/>
              <a:t>Solenstam</a:t>
            </a:r>
            <a:endParaRPr lang="en-US" sz="1800" dirty="0"/>
          </a:p>
          <a:p>
            <a:pPr eaLnBrk="1" hangingPunct="1">
              <a:lnSpc>
                <a:spcPct val="130000"/>
              </a:lnSpc>
            </a:pPr>
            <a:r>
              <a:rPr lang="en-US" sz="2000" dirty="0"/>
              <a:t>          Stockholm Node</a:t>
            </a:r>
          </a:p>
          <a:p>
            <a:pPr eaLnBrk="1" hangingPunct="1"/>
            <a:endParaRPr lang="en-US" sz="2000" dirty="0"/>
          </a:p>
        </p:txBody>
      </p:sp>
      <p:sp>
        <p:nvSpPr>
          <p:cNvPr id="66568" name="TextBox 7"/>
          <p:cNvSpPr txBox="1">
            <a:spLocks noChangeArrowheads="1"/>
          </p:cNvSpPr>
          <p:nvPr/>
        </p:nvSpPr>
        <p:spPr bwMode="auto">
          <a:xfrm>
            <a:off x="6925795" y="2655888"/>
            <a:ext cx="2229872" cy="103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Olga</a:t>
            </a:r>
          </a:p>
          <a:p>
            <a:pPr eaLnBrk="1" hangingPunct="1"/>
            <a:r>
              <a:rPr lang="en-US" sz="1800" dirty="0"/>
              <a:t>Vinnere Pettersson</a:t>
            </a:r>
          </a:p>
          <a:p>
            <a:pPr eaLnBrk="1" hangingPunct="1">
              <a:lnSpc>
                <a:spcPct val="130000"/>
              </a:lnSpc>
            </a:pPr>
            <a:r>
              <a:rPr lang="en-US" sz="2000" dirty="0"/>
              <a:t>UGC, Uppsala Node</a:t>
            </a:r>
          </a:p>
        </p:txBody>
      </p:sp>
      <p:pic>
        <p:nvPicPr>
          <p:cNvPr id="6656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260475"/>
            <a:ext cx="882650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1422400"/>
            <a:ext cx="936625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1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268413"/>
            <a:ext cx="107950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Arrow Connector 20"/>
          <p:cNvCxnSpPr/>
          <p:nvPr/>
        </p:nvCxnSpPr>
        <p:spPr>
          <a:xfrm>
            <a:off x="3282208" y="3451989"/>
            <a:ext cx="1369167" cy="55168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003800" y="3357563"/>
            <a:ext cx="44450" cy="45561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5580063" y="3429000"/>
            <a:ext cx="1079500" cy="49371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6575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268413"/>
            <a:ext cx="871537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6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268413"/>
            <a:ext cx="952500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1344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Box 1"/>
          <p:cNvSpPr txBox="1">
            <a:spLocks noChangeArrowheads="1"/>
          </p:cNvSpPr>
          <p:nvPr/>
        </p:nvSpPr>
        <p:spPr bwMode="auto">
          <a:xfrm>
            <a:off x="3308350" y="228600"/>
            <a:ext cx="192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000000"/>
                </a:solidFill>
              </a:rPr>
              <a:t>Projects at CMS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223838" y="187325"/>
            <a:ext cx="8666162" cy="723900"/>
          </a:xfrm>
          <a:prstGeom prst="rect">
            <a:avLst/>
          </a:prstGeom>
          <a:solidFill>
            <a:srgbClr val="7CD2FF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lIns="91430" tIns="45716" rIns="91430" bIns="45716"/>
          <a:lstStyle/>
          <a:p>
            <a:pPr defTabSz="912813">
              <a:defRPr/>
            </a:pPr>
            <a:endParaRPr lang="en-US" sz="1800">
              <a:solidFill>
                <a:srgbClr val="000000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59396" name="TextBox 3"/>
          <p:cNvSpPr txBox="1">
            <a:spLocks noChangeArrowheads="1"/>
          </p:cNvSpPr>
          <p:nvPr/>
        </p:nvSpPr>
        <p:spPr bwMode="auto">
          <a:xfrm>
            <a:off x="2439988" y="296863"/>
            <a:ext cx="4205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>
                <a:solidFill>
                  <a:srgbClr val="000000"/>
                </a:solidFill>
                <a:latin typeface="Verdana" charset="0"/>
                <a:cs typeface="Verdana" charset="0"/>
              </a:rPr>
              <a:t>3. </a:t>
            </a:r>
            <a:r>
              <a:rPr lang="en-US" sz="2000">
                <a:solidFill>
                  <a:srgbClr val="000000"/>
                </a:solidFill>
                <a:latin typeface="Verdana" charset="0"/>
                <a:cs typeface="Verdana" charset="0"/>
              </a:rPr>
              <a:t>Access to genomics platform</a:t>
            </a:r>
          </a:p>
        </p:txBody>
      </p:sp>
      <p:sp>
        <p:nvSpPr>
          <p:cNvPr id="59405" name="Rectangle 14"/>
          <p:cNvSpPr>
            <a:spLocks noChangeArrowheads="1"/>
          </p:cNvSpPr>
          <p:nvPr/>
        </p:nvSpPr>
        <p:spPr bwMode="auto">
          <a:xfrm>
            <a:off x="444500" y="309563"/>
            <a:ext cx="8140700" cy="519112"/>
          </a:xfrm>
          <a:prstGeom prst="rect">
            <a:avLst/>
          </a:prstGeom>
          <a:solidFill>
            <a:srgbClr val="7CD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 eaLnBrk="1" hangingPunct="1"/>
            <a:r>
              <a:rPr lang="en-US" sz="2800" dirty="0" smtClean="0"/>
              <a:t>Project meeting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793100" y="1360827"/>
            <a:ext cx="77921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What we can help you with:</a:t>
            </a:r>
          </a:p>
          <a:p>
            <a:endParaRPr lang="en-US" dirty="0"/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 smtClean="0"/>
              <a:t>Design your experiment based on the scientific question.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 smtClean="0"/>
              <a:t>Chose the best suited application for your project.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 smtClean="0"/>
              <a:t>Find the most optimal sequencing setup.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 smtClean="0"/>
              <a:t>Answer all questions about our technologies and applications, as well as bioinformatics.</a:t>
            </a:r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In special cases, we can give extra-support with bioinformatics analysis – development of novel methods and applications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7539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91064" y="400730"/>
            <a:ext cx="580073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Need help with data analysis?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22" y="1261491"/>
            <a:ext cx="4632266" cy="36089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8654" y="4970531"/>
            <a:ext cx="14682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NBIS.se</a:t>
            </a:r>
            <a:endParaRPr lang="en-US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37" y="1505270"/>
            <a:ext cx="2787697" cy="27444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6011" y="4017296"/>
            <a:ext cx="3872384" cy="275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351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84904" y="2943283"/>
            <a:ext cx="3230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QUESTIONS?</a:t>
            </a:r>
            <a:endParaRPr lang="en-US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532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963"/>
            <a:ext cx="8229600" cy="1143000"/>
          </a:xfrm>
        </p:spPr>
        <p:txBody>
          <a:bodyPr/>
          <a:lstStyle/>
          <a:p>
            <a:r>
              <a:rPr lang="en-US" b="1" dirty="0" smtClean="0"/>
              <a:t>2006 REVOLUTION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3446539" cy="21109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203" y="3528555"/>
            <a:ext cx="2587136" cy="31377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9339" y="3528555"/>
            <a:ext cx="2547461" cy="31506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0517" y="1894481"/>
            <a:ext cx="476601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Thousands of molecules sequenced in parallel </a:t>
            </a:r>
          </a:p>
          <a:p>
            <a:endParaRPr lang="en-US" sz="900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1 </a:t>
            </a:r>
            <a:r>
              <a:rPr lang="en-US" b="1" dirty="0" err="1" smtClean="0">
                <a:solidFill>
                  <a:srgbClr val="FF0000"/>
                </a:solidFill>
              </a:rPr>
              <a:t>mln</a:t>
            </a:r>
            <a:r>
              <a:rPr lang="en-US" b="1" dirty="0" smtClean="0">
                <a:solidFill>
                  <a:srgbClr val="FF0000"/>
                </a:solidFill>
              </a:rPr>
              <a:t> reads sequenced per run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340" y="4206479"/>
            <a:ext cx="1800384" cy="18895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61914" y="6205751"/>
            <a:ext cx="1869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Roche 454 GS FLX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8356" y="48524"/>
            <a:ext cx="1705644" cy="172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87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421424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Technologies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787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078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NGS </a:t>
            </a:r>
            <a:r>
              <a:rPr lang="en-US" dirty="0"/>
              <a:t>technologies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533400" y="5997841"/>
            <a:ext cx="64008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dirty="0" smtClean="0"/>
              <a:t>RIP technologies: </a:t>
            </a:r>
            <a:r>
              <a:rPr lang="en-US" dirty="0" err="1" smtClean="0"/>
              <a:t>Helicos</a:t>
            </a:r>
            <a:r>
              <a:rPr lang="en-US" dirty="0" smtClean="0"/>
              <a:t>, </a:t>
            </a:r>
            <a:r>
              <a:rPr lang="en-US" dirty="0" err="1" smtClean="0"/>
              <a:t>Polonator</a:t>
            </a:r>
            <a:r>
              <a:rPr lang="en-US" dirty="0" smtClean="0"/>
              <a:t>, </a:t>
            </a:r>
            <a:r>
              <a:rPr lang="en-US" dirty="0" err="1" smtClean="0"/>
              <a:t>SOLiD</a:t>
            </a:r>
            <a:r>
              <a:rPr lang="en-US" dirty="0" smtClean="0"/>
              <a:t>, 454 etc.</a:t>
            </a:r>
          </a:p>
          <a:p>
            <a:r>
              <a:rPr lang="en-US" dirty="0" smtClean="0"/>
              <a:t>In development: Tunneling currents, </a:t>
            </a:r>
            <a:r>
              <a:rPr lang="en-US" dirty="0" err="1" smtClean="0"/>
              <a:t>nanopores</a:t>
            </a:r>
            <a:r>
              <a:rPr lang="en-US" dirty="0" smtClean="0"/>
              <a:t>, etc.</a:t>
            </a:r>
            <a:endParaRPr lang="en-US" dirty="0"/>
          </a:p>
        </p:txBody>
      </p:sp>
      <p:graphicFrame>
        <p:nvGraphicFramePr>
          <p:cNvPr id="11379" name="Group 1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1763281"/>
              </p:ext>
            </p:extLst>
          </p:nvPr>
        </p:nvGraphicFramePr>
        <p:xfrm>
          <a:off x="430434" y="806344"/>
          <a:ext cx="8229600" cy="4892993"/>
        </p:xfrm>
        <a:graphic>
          <a:graphicData uri="http://schemas.openxmlformats.org/drawingml/2006/table">
            <a:tbl>
              <a:tblPr/>
              <a:tblGrid>
                <a:gridCol w="2075085"/>
                <a:gridCol w="1980652"/>
                <a:gridCol w="2116463"/>
                <a:gridCol w="2057400"/>
              </a:tblGrid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Company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Platform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Amplification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Sequencing 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method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442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Roche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454 (until 2016)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emPCR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Pyrosequencing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Illumina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HiSeq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MiSeq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NextSeq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X10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Bridge PCR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Synthesis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8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LifeTechnologies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(Thermo Fisher)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Ion Torrent,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Ion Proton, S5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emPCR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Synthesis (pH)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Pacific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Biosciences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RSII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SEQUEL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Synthesis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(SMRT)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Complete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genomics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Nanoballs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Ligation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</a:tr>
              <a:tr h="473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Oxford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Nanopore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*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MinION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GridION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Flow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7568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Differences between platforms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78741"/>
            <a:ext cx="8229600" cy="4525963"/>
          </a:xfrm>
        </p:spPr>
        <p:txBody>
          <a:bodyPr/>
          <a:lstStyle/>
          <a:p>
            <a:r>
              <a:rPr lang="en-US" dirty="0" smtClean="0"/>
              <a:t>Technology: chemistry + signal detection</a:t>
            </a:r>
          </a:p>
          <a:p>
            <a:r>
              <a:rPr lang="en-US" dirty="0" smtClean="0"/>
              <a:t>Run </a:t>
            </a:r>
            <a:r>
              <a:rPr lang="en-US" dirty="0"/>
              <a:t>times vary from hours to days</a:t>
            </a:r>
          </a:p>
          <a:p>
            <a:r>
              <a:rPr lang="en-US" dirty="0"/>
              <a:t>Production range from Mb to Gb</a:t>
            </a:r>
          </a:p>
          <a:p>
            <a:r>
              <a:rPr lang="en-US" dirty="0"/>
              <a:t>Read length from &lt;100 </a:t>
            </a:r>
            <a:r>
              <a:rPr lang="en-US" dirty="0" err="1"/>
              <a:t>bp</a:t>
            </a:r>
            <a:r>
              <a:rPr lang="en-US" dirty="0"/>
              <a:t> to &gt; </a:t>
            </a:r>
            <a:r>
              <a:rPr lang="en-US" dirty="0" smtClean="0"/>
              <a:t>20</a:t>
            </a:r>
            <a:r>
              <a:rPr lang="en-US" dirty="0"/>
              <a:t> </a:t>
            </a:r>
            <a:r>
              <a:rPr lang="en-US" dirty="0" err="1" smtClean="0"/>
              <a:t>Kbp</a:t>
            </a:r>
            <a:endParaRPr lang="en-US" dirty="0"/>
          </a:p>
          <a:p>
            <a:r>
              <a:rPr lang="en-US" dirty="0"/>
              <a:t>Accuracy per base from 0.1% to 15%</a:t>
            </a:r>
          </a:p>
          <a:p>
            <a:r>
              <a:rPr lang="en-US" dirty="0"/>
              <a:t>Cost per base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1120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1404</TotalTime>
  <Words>2002</Words>
  <Application>Microsoft Macintosh PowerPoint</Application>
  <PresentationFormat>On-screen Show (4:3)</PresentationFormat>
  <Paragraphs>552</Paragraphs>
  <Slides>58</Slides>
  <Notes>18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Office Theme</vt:lpstr>
      <vt:lpstr>Next Generation Sequencing –  An Overview</vt:lpstr>
      <vt:lpstr>Outline:</vt:lpstr>
      <vt:lpstr>HISTORY</vt:lpstr>
      <vt:lpstr>What is sequencing?</vt:lpstr>
      <vt:lpstr>Once upon a time…</vt:lpstr>
      <vt:lpstr>2006 REVOLUTION</vt:lpstr>
      <vt:lpstr>PowerPoint Presentation</vt:lpstr>
      <vt:lpstr>NGS technologies</vt:lpstr>
      <vt:lpstr>Differences between platforms</vt:lpstr>
      <vt:lpstr>Illumina</vt:lpstr>
      <vt:lpstr>Illumina: bridge amplification</vt:lpstr>
      <vt:lpstr>Ion Torrent</vt:lpstr>
      <vt:lpstr>Ion Torrent - H+ ion-sensitive field effect transistors </vt:lpstr>
      <vt:lpstr>PowerPoint Presentation</vt:lpstr>
      <vt:lpstr>PacBio SMRT-technology</vt:lpstr>
      <vt:lpstr>PacBio SMRT - technology</vt:lpstr>
      <vt:lpstr>PowerPoint Presentation</vt:lpstr>
      <vt:lpstr>PowerPoint Presentation</vt:lpstr>
      <vt:lpstr>Main types of equipment</vt:lpstr>
      <vt:lpstr>PowerPoint Presentation</vt:lpstr>
      <vt:lpstr>NGS/MPS applications</vt:lpstr>
      <vt:lpstr>        De novo sequencing</vt:lpstr>
      <vt:lpstr>              De novo sequencing:</vt:lpstr>
      <vt:lpstr>PowerPoint Presentation</vt:lpstr>
      <vt:lpstr>PowerPoint Presentation</vt:lpstr>
      <vt:lpstr>Transcriptome sequencing  (RNA-seq)</vt:lpstr>
      <vt:lpstr>mRNA: rRNA depletion  vs polyA selection</vt:lpstr>
      <vt:lpstr>RNA-seq experimental setup</vt:lpstr>
      <vt:lpstr>Amplicon sequencing</vt:lpstr>
      <vt:lpstr>Amplicon sequencing</vt:lpstr>
      <vt:lpstr>Size-related bias in  amplicon-seq</vt:lpstr>
      <vt:lpstr>When you sequence  an amplicon…</vt:lpstr>
      <vt:lpstr>Main types of equipment &amp; applications</vt:lpstr>
      <vt:lpstr>What is The BEST?</vt:lpstr>
      <vt:lpstr>Other technologies for scaffolding of genomes</vt:lpstr>
      <vt:lpstr>SAMPLE QUALITY REQUIREMENTS</vt:lpstr>
      <vt:lpstr>Sample prep: take home message</vt:lpstr>
      <vt:lpstr>Making an NGS library</vt:lpstr>
      <vt:lpstr>PowerPoint Presentation</vt:lpstr>
      <vt:lpstr>PowerPoint Presentation</vt:lpstr>
      <vt:lpstr>What do absorption ratios tell us?</vt:lpstr>
      <vt:lpstr>How to make a correct measurement</vt:lpstr>
      <vt:lpstr>Let’s get philosophical </vt:lpstr>
      <vt:lpstr>Since the beginning of Genomics:</vt:lpstr>
      <vt:lpstr>PowerPoint Presentation</vt:lpstr>
      <vt:lpstr>… paradigm change</vt:lpstr>
      <vt:lpstr>PowerPoint Presentation</vt:lpstr>
      <vt:lpstr>Main challenge - DATA ANALYSIS and DATA STORAGE</vt:lpstr>
      <vt:lpstr>NGI-portal</vt:lpstr>
      <vt:lpstr>Good reading:</vt:lpstr>
      <vt:lpstr>PowerPoint Presentation</vt:lpstr>
      <vt:lpstr>National Genomics Infrastructure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SciLife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Next Generation Sequencing –  An Overview</dc:title>
  <dc:creator>Olga Vinnere Pettersson</dc:creator>
  <cp:lastModifiedBy>Olga Vinnere Pettersson</cp:lastModifiedBy>
  <cp:revision>50</cp:revision>
  <cp:lastPrinted>2016-09-20T12:36:42Z</cp:lastPrinted>
  <dcterms:created xsi:type="dcterms:W3CDTF">2015-11-18T07:35:35Z</dcterms:created>
  <dcterms:modified xsi:type="dcterms:W3CDTF">2016-11-29T09:56:40Z</dcterms:modified>
</cp:coreProperties>
</file>