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mp4"/>
  <Default Extension="emf" ContentType="image/x-emf"/>
  <Default Extension="jp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3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7" r:id="rId5"/>
    <p:sldId id="268" r:id="rId6"/>
    <p:sldId id="269" r:id="rId7"/>
    <p:sldId id="273" r:id="rId8"/>
    <p:sldId id="270" r:id="rId9"/>
    <p:sldId id="271" r:id="rId10"/>
    <p:sldId id="291" r:id="rId11"/>
    <p:sldId id="274" r:id="rId12"/>
    <p:sldId id="275" r:id="rId13"/>
    <p:sldId id="276" r:id="rId14"/>
    <p:sldId id="278" r:id="rId15"/>
    <p:sldId id="281" r:id="rId16"/>
    <p:sldId id="283" r:id="rId17"/>
    <p:sldId id="287" r:id="rId18"/>
    <p:sldId id="279" r:id="rId19"/>
    <p:sldId id="280" r:id="rId20"/>
    <p:sldId id="263" r:id="rId21"/>
    <p:sldId id="290" r:id="rId22"/>
    <p:sldId id="288" r:id="rId23"/>
    <p:sldId id="264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03B"/>
    <a:srgbClr val="88C93B"/>
    <a:srgbClr val="83CC3B"/>
    <a:srgbClr val="7DCC3B"/>
    <a:srgbClr val="7DD03B"/>
    <a:srgbClr val="6FAE30"/>
    <a:srgbClr val="72C000"/>
    <a:srgbClr val="E58955"/>
    <a:srgbClr val="085D8B"/>
    <a:srgbClr val="98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19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jornnystedt:AWABI:Teaching:PhDAdvisoryProgram:AdvisoryProgramGrandMeetings:GrandMeeting2015june:Eval:Evaluation_%20Bioinformatics%20Advisory%20Grand%20Meeting%20June%2017-18,%202015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/>
              <a:t>The</a:t>
            </a:r>
            <a:r>
              <a:rPr lang="en-US" b="1" baseline="0"/>
              <a:t> Swedish Bioinformatics Advisory Program</a:t>
            </a:r>
            <a:br>
              <a:rPr lang="en-US" b="1" baseline="0"/>
            </a:br>
            <a:r>
              <a:rPr lang="en-US" sz="1400" b="1" baseline="0"/>
              <a:t>Student evaluation, June 2015</a:t>
            </a:r>
            <a:r>
              <a:rPr lang="en-US" b="1" baseline="0"/>
              <a:t> </a:t>
            </a:r>
            <a:endParaRPr lang="en-US" b="1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'Form Responses 1'!$A$32:$A$36</c:f>
              <c:strCache>
                <c:ptCount val="5"/>
                <c:pt idx="0">
                  <c:v>Overall rating of the Advisory Program</c:v>
                </c:pt>
                <c:pt idx="1">
                  <c:v>Impact on the efficacy of your research</c:v>
                </c:pt>
                <c:pt idx="2">
                  <c:v>Impact on the scientific value of your research</c:v>
                </c:pt>
                <c:pt idx="3">
                  <c:v>Impact on the technical level of your research</c:v>
                </c:pt>
                <c:pt idx="4">
                  <c:v>In favour of SciLifeLab continuing this program</c:v>
                </c:pt>
              </c:strCache>
            </c:strRef>
          </c:cat>
          <c:val>
            <c:numRef>
              <c:f>'Form Responses 1'!$B$32:$B$36</c:f>
              <c:numCache>
                <c:formatCode>0.0</c:formatCode>
                <c:ptCount val="5"/>
                <c:pt idx="0">
                  <c:v>4.8</c:v>
                </c:pt>
                <c:pt idx="1">
                  <c:v>4.5</c:v>
                </c:pt>
                <c:pt idx="2">
                  <c:v>3.6</c:v>
                </c:pt>
                <c:pt idx="3">
                  <c:v>4.4</c:v>
                </c:pt>
                <c:pt idx="4">
                  <c:v>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226912"/>
        <c:axId val="-27841824"/>
      </c:barChart>
      <c:catAx>
        <c:axId val="-242269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-27841824"/>
        <c:crosses val="autoZero"/>
        <c:auto val="1"/>
        <c:lblAlgn val="ctr"/>
        <c:lblOffset val="100"/>
        <c:noMultiLvlLbl val="0"/>
      </c:catAx>
      <c:valAx>
        <c:axId val="-27841824"/>
        <c:scaling>
          <c:orientation val="minMax"/>
          <c:max val="5.0"/>
        </c:scaling>
        <c:delete val="0"/>
        <c:axPos val="b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-24226912"/>
        <c:crosses val="max"/>
        <c:crossBetween val="between"/>
        <c:majorUnit val="1.0"/>
        <c:minorUnit val="0.2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74F7A-7E9A-284C-862E-93FF3057F9D4}" type="datetimeFigureOut">
              <a:rPr lang="sv-SE" smtClean="0"/>
              <a:pPr/>
              <a:t>2017-05-15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1588-F2A8-A643-B22F-D4A70206AF24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205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EA143-2B35-2D44-801D-B2B300A5C45C}" type="datetimeFigureOut">
              <a:rPr lang="sv-SE" smtClean="0"/>
              <a:pPr/>
              <a:t>2017-05-15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B98E5-D66D-9B4F-88E4-9A1EDF31C5AA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289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14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EC00C4E-A397-E74F-AEBC-55FED639E4FD}" type="slidenum">
              <a:rPr lang="sv-SE">
                <a:solidFill>
                  <a:prstClr val="black"/>
                </a:solidFill>
              </a:rPr>
              <a:pPr eaLnBrk="1" hangingPunct="1"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SciLifeLab comprises technologies and competence at several Swedish Universities outside Stockholm and Uppsala: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Linköping University</a:t>
            </a:r>
          </a:p>
          <a:p>
            <a:r>
              <a:rPr lang="en-US" dirty="0" smtClean="0"/>
              <a:t>Gothenburg University and Chalmers</a:t>
            </a:r>
          </a:p>
          <a:p>
            <a:r>
              <a:rPr lang="en-US" dirty="0" smtClean="0"/>
              <a:t>Lund University</a:t>
            </a:r>
          </a:p>
          <a:p>
            <a:r>
              <a:rPr lang="en-US" dirty="0" err="1" smtClean="0"/>
              <a:t>Umeå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Swedish University of Agricultural Sciences </a:t>
            </a:r>
            <a:r>
              <a:rPr lang="en-US" dirty="0" err="1" smtClean="0"/>
              <a:t>Umeå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3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9AC5"/>
                </a:solidFill>
              </a:rPr>
              <a:t>1 fellow in 2015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9AC5"/>
                </a:solidFill>
              </a:rPr>
              <a:t>in Systems Medicine announced,</a:t>
            </a:r>
            <a:r>
              <a:rPr lang="en-US" baseline="0" dirty="0" smtClean="0">
                <a:solidFill>
                  <a:srgbClr val="009AC5"/>
                </a:solidFill>
              </a:rPr>
              <a:t> </a:t>
            </a:r>
            <a:r>
              <a:rPr lang="en-US" dirty="0" smtClean="0">
                <a:solidFill>
                  <a:srgbClr val="009AC5"/>
                </a:solidFill>
              </a:rPr>
              <a:t>Chalmers: </a:t>
            </a:r>
            <a:r>
              <a:rPr lang="en-US" dirty="0" err="1" smtClean="0">
                <a:solidFill>
                  <a:srgbClr val="009AC5"/>
                </a:solidFill>
              </a:rPr>
              <a:t>Aleksej</a:t>
            </a:r>
            <a:r>
              <a:rPr lang="en-US" baseline="0" dirty="0" smtClean="0">
                <a:solidFill>
                  <a:srgbClr val="009AC5"/>
                </a:solidFill>
              </a:rPr>
              <a:t> </a:t>
            </a:r>
            <a:r>
              <a:rPr lang="en-US" baseline="0" dirty="0" err="1" smtClean="0">
                <a:solidFill>
                  <a:srgbClr val="009AC5"/>
                </a:solidFill>
              </a:rPr>
              <a:t>Zelezniak</a:t>
            </a:r>
            <a:r>
              <a:rPr lang="en-US" baseline="0" dirty="0" smtClean="0">
                <a:solidFill>
                  <a:srgbClr val="009AC5"/>
                </a:solidFill>
              </a:rPr>
              <a:t>, 20% from November 2016, 100</a:t>
            </a:r>
            <a:r>
              <a:rPr lang="en-US" baseline="0" smtClean="0">
                <a:solidFill>
                  <a:srgbClr val="009AC5"/>
                </a:solidFill>
              </a:rPr>
              <a:t>% from May 2017</a:t>
            </a:r>
            <a:endParaRPr lang="en-US" dirty="0" smtClean="0">
              <a:solidFill>
                <a:srgbClr val="009AC5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National projects in Gothenburg:</a:t>
            </a:r>
          </a:p>
          <a:p>
            <a:r>
              <a:rPr lang="en-US" dirty="0" smtClean="0"/>
              <a:t>6 in total, all</a:t>
            </a:r>
            <a:r>
              <a:rPr lang="en-US" baseline="0" dirty="0" smtClean="0"/>
              <a:t> at GU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 within genomics – PIs: Tommy </a:t>
            </a:r>
            <a:r>
              <a:rPr lang="en-US" baseline="0" dirty="0" err="1" smtClean="0"/>
              <a:t>Martinsson</a:t>
            </a:r>
            <a:r>
              <a:rPr lang="en-US" baseline="0" dirty="0" smtClean="0"/>
              <a:t>, Jonas Nilsson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 within biodiversity - PIs: Anders </a:t>
            </a:r>
            <a:r>
              <a:rPr lang="en-US" baseline="0" dirty="0" err="1" smtClean="0"/>
              <a:t>Blomberg</a:t>
            </a:r>
            <a:r>
              <a:rPr lang="en-US" baseline="0" dirty="0" smtClean="0"/>
              <a:t>, Roger </a:t>
            </a:r>
            <a:r>
              <a:rPr lang="en-US" baseline="0" dirty="0" err="1" smtClean="0"/>
              <a:t>Bultin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Alexandre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Antonelli</a:t>
            </a:r>
            <a:r>
              <a:rPr lang="en-US" baseline="0" dirty="0" smtClean="0"/>
              <a:t>, Anna </a:t>
            </a:r>
            <a:r>
              <a:rPr lang="en-US" baseline="0" dirty="0" err="1" smtClean="0"/>
              <a:t>Godhe</a:t>
            </a:r>
            <a:r>
              <a:rPr lang="en-US" baseline="0" dirty="0" smtClean="0"/>
              <a:t> 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7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remarkable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26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107E8-3AEB-6B43-8D22-3F35E457BF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6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Cell and </a:t>
            </a:r>
            <a:r>
              <a:rPr lang="sv-SE" dirty="0" err="1" smtClean="0"/>
              <a:t>Molecular</a:t>
            </a:r>
            <a:r>
              <a:rPr lang="sv-SE" dirty="0" smtClean="0"/>
              <a:t> </a:t>
            </a:r>
            <a:r>
              <a:rPr lang="sv-SE" dirty="0" err="1" smtClean="0"/>
              <a:t>Biology</a:t>
            </a:r>
            <a:endParaRPr lang="sv-SE" dirty="0" smtClean="0"/>
          </a:p>
          <a:p>
            <a:r>
              <a:rPr lang="sv-SE" dirty="0" err="1" smtClean="0"/>
              <a:t>Ecology</a:t>
            </a:r>
            <a:r>
              <a:rPr lang="sv-SE" dirty="0" smtClean="0"/>
              <a:t> and Environment</a:t>
            </a:r>
          </a:p>
          <a:p>
            <a:r>
              <a:rPr lang="sv-SE" dirty="0" err="1" smtClean="0"/>
              <a:t>Genomics</a:t>
            </a:r>
            <a:r>
              <a:rPr lang="sv-SE" dirty="0" smtClean="0"/>
              <a:t> and </a:t>
            </a:r>
            <a:r>
              <a:rPr lang="sv-SE" dirty="0" err="1" smtClean="0"/>
              <a:t>Proteomics</a:t>
            </a:r>
            <a:endParaRPr lang="sv-SE" dirty="0" smtClean="0"/>
          </a:p>
          <a:p>
            <a:r>
              <a:rPr lang="sv-SE" dirty="0" err="1" smtClean="0"/>
              <a:t>Translational</a:t>
            </a:r>
            <a:r>
              <a:rPr lang="sv-SE" smtClean="0"/>
              <a:t> Medicine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46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also</a:t>
            </a:r>
            <a:r>
              <a:rPr lang="en-GB" baseline="0" dirty="0" smtClean="0"/>
              <a:t> organise and host many other community building activities such as...</a:t>
            </a:r>
          </a:p>
          <a:p>
            <a:r>
              <a:rPr lang="en-GB" baseline="0" dirty="0" smtClean="0"/>
              <a:t>Also we go on road shows to other universities in Sweden and we also have open house so that the researchers can come an visit our labs.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-the yearly conference </a:t>
            </a:r>
            <a:r>
              <a:rPr lang="en-GB" baseline="0" dirty="0" err="1" smtClean="0"/>
              <a:t>SciLifeLab</a:t>
            </a:r>
            <a:r>
              <a:rPr lang="en-GB" baseline="0" dirty="0" smtClean="0"/>
              <a:t> science summit (this years theme was single cell analyses- from microbes to human brain).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Single Cell analyses – from microbes to human brain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remarkable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B98E5-D66D-9B4F-88E4-9A1EDF31C5AA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2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AA-7580-F842-83FA-C50E2B51FCFD}" type="datetime1">
              <a:rPr lang="sv-SE" smtClean="0"/>
              <a:pPr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639E-0CBF-9D4F-A0BA-59D31147FEB2}" type="datetime1">
              <a:rPr lang="sv-SE" smtClean="0"/>
              <a:pPr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68B-AA29-4F4A-8F77-CB89B298E5B3}" type="datetime1">
              <a:rPr lang="sv-SE" smtClean="0"/>
              <a:pPr/>
              <a:t>2017-05-15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7A03-BAA6-2E42-929A-DDE164447BB8}" type="datetime1">
              <a:rPr lang="sv-SE" smtClean="0"/>
              <a:pPr/>
              <a:t>2017-05-15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912A5B3-F70C-C041-8E9F-31DE6412BBEC}" type="datetime1">
              <a:rPr lang="sv-SE" smtClean="0"/>
              <a:pPr/>
              <a:t>2017-05-15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7DED537-10C4-8C40-8E87-51060FF45365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2017-05-15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 userDrawn="1"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 userDrawn="1"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lifelab.se/facilities/wabi/" TargetMode="External"/><Relationship Id="rId4" Type="http://schemas.openxmlformats.org/officeDocument/2006/relationships/hyperlink" Target="https://supr.snic.se" TargetMode="External"/><Relationship Id="rId5" Type="http://schemas.openxmlformats.org/officeDocument/2006/relationships/hyperlink" Target="http://www.uppmax.uu.se/" TargetMode="External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bis.se/support/supportform/ind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scilifelab.se/education/cours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scilifelab.se/education/course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lifelab.se/education/mentorship/the-swedish-bioinformatics-advisory-progra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lifelab.se/education/seminars/the-svedberg/" TargetMode="External"/><Relationship Id="rId4" Type="http://schemas.openxmlformats.org/officeDocument/2006/relationships/hyperlink" Target="https://www.scilifelab.se/education/seminars-and-symposia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Science for Life </a:t>
            </a:r>
            <a:r>
              <a:rPr lang="sv-SE" dirty="0" err="1" smtClean="0"/>
              <a:t>Laboratory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307975" y="1890144"/>
            <a:ext cx="8697480" cy="2376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 smtClean="0"/>
              <a:t>Introduction</a:t>
            </a:r>
            <a:r>
              <a:rPr lang="sv-SE" dirty="0" smtClean="0"/>
              <a:t> to </a:t>
            </a:r>
            <a:r>
              <a:rPr lang="sv-SE" dirty="0" err="1" smtClean="0"/>
              <a:t>Bioinformatics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NGS data, May 15-17 2017, </a:t>
            </a:r>
            <a:r>
              <a:rPr lang="sv-SE" dirty="0" smtClean="0"/>
              <a:t>Göteborg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800" b="1" dirty="0" err="1" smtClean="0"/>
              <a:t>SciLifeLab</a:t>
            </a:r>
            <a:r>
              <a:rPr lang="sv-SE" sz="2800" b="1" dirty="0" smtClean="0"/>
              <a:t>: a </a:t>
            </a:r>
            <a:r>
              <a:rPr lang="sv-SE" sz="2800" b="1" dirty="0" err="1" smtClean="0"/>
              <a:t>brief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introduction</a:t>
            </a:r>
            <a:endParaRPr lang="sv-SE" sz="2800" b="1" dirty="0"/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Elina Staaf</a:t>
            </a:r>
          </a:p>
          <a:p>
            <a:pPr marL="0" indent="0">
              <a:buNone/>
            </a:pPr>
            <a:r>
              <a:rPr lang="sv-SE" dirty="0" smtClean="0"/>
              <a:t>Project </a:t>
            </a:r>
            <a:r>
              <a:rPr lang="sv-SE" dirty="0" err="1" smtClean="0"/>
              <a:t>coordinator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www.nbis.se</a:t>
            </a:r>
            <a:endParaRPr lang="en-US" dirty="0"/>
          </a:p>
        </p:txBody>
      </p:sp>
      <p:pic>
        <p:nvPicPr>
          <p:cNvPr id="3" name="Picture 2" descr="Screen Shot 2016-04-20 at 09.1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bioinformatics infrastructure?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740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continuous technical scale‐up will provide an unprecedented amount </a:t>
            </a:r>
            <a:r>
              <a:rPr lang="en-US" sz="2000" b="1" dirty="0" smtClean="0"/>
              <a:t>of heterogeneous </a:t>
            </a:r>
            <a:r>
              <a:rPr lang="en-US" sz="2000" b="1" dirty="0"/>
              <a:t>omics </a:t>
            </a:r>
            <a:r>
              <a:rPr lang="en-US" sz="2000" b="1" dirty="0" smtClean="0"/>
              <a:t>data</a:t>
            </a:r>
            <a:endParaRPr lang="en-US" sz="2000" dirty="0" smtClean="0"/>
          </a:p>
          <a:p>
            <a:r>
              <a:rPr lang="en-US" sz="2000" dirty="0" smtClean="0"/>
              <a:t>- Support, Tools, Training</a:t>
            </a:r>
          </a:p>
          <a:p>
            <a:endParaRPr lang="en-US" sz="2000" dirty="0"/>
          </a:p>
          <a:p>
            <a:r>
              <a:rPr lang="en-US" sz="2000" b="1" dirty="0" smtClean="0"/>
              <a:t>System</a:t>
            </a:r>
            <a:r>
              <a:rPr lang="en-US" sz="2000" b="1" dirty="0"/>
              <a:t>‐level analyses in biomedical </a:t>
            </a:r>
            <a:r>
              <a:rPr lang="en-US" sz="2000" b="1" dirty="0" smtClean="0"/>
              <a:t>research will transform life science</a:t>
            </a:r>
            <a:endParaRPr lang="en-US" sz="2000" dirty="0" smtClean="0"/>
          </a:p>
          <a:p>
            <a:r>
              <a:rPr lang="en-US" sz="2000" dirty="0" smtClean="0"/>
              <a:t>- Strategic positioning in systems biology</a:t>
            </a:r>
          </a:p>
          <a:p>
            <a:endParaRPr lang="en-US" sz="2000" dirty="0"/>
          </a:p>
          <a:p>
            <a:r>
              <a:rPr lang="en-US" sz="2000" b="1" dirty="0" smtClean="0"/>
              <a:t>Large</a:t>
            </a:r>
            <a:r>
              <a:rPr lang="en-US" sz="2000" b="1" dirty="0"/>
              <a:t>‐scale omics is </a:t>
            </a:r>
            <a:r>
              <a:rPr lang="en-US" sz="2000" b="1" dirty="0" smtClean="0"/>
              <a:t>will make a </a:t>
            </a:r>
            <a:r>
              <a:rPr lang="en-US" sz="2000" b="1" dirty="0"/>
              <a:t>major leap into translational research and </a:t>
            </a:r>
            <a:r>
              <a:rPr lang="en-US" sz="2000" b="1" dirty="0" smtClean="0"/>
              <a:t>diagnostics</a:t>
            </a:r>
          </a:p>
          <a:p>
            <a:r>
              <a:rPr lang="en-US" sz="2000" dirty="0" smtClean="0"/>
              <a:t>- Method adaptation and expert advice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4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5186"/>
            <a:ext cx="9144000" cy="657550"/>
          </a:xfrm>
        </p:spPr>
        <p:txBody>
          <a:bodyPr/>
          <a:lstStyle/>
          <a:p>
            <a:r>
              <a:rPr lang="en-US" sz="3600" dirty="0" smtClean="0"/>
              <a:t>  User access to NBIS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20694" y="1435564"/>
            <a:ext cx="64960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Study design consultation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Short &amp; medium-term support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800 SEK/hour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hlinkClick r:id="rId2"/>
              </a:rPr>
              <a:t>http://www.nbis.se/support/supportform/</a:t>
            </a:r>
            <a:r>
              <a:rPr lang="en-US" sz="2000" dirty="0" smtClean="0">
                <a:hlinkClick r:id="rId2"/>
              </a:rPr>
              <a:t>index.php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Apply anytime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Long-term support (500h; free: scientific evaluation)</a:t>
            </a:r>
            <a:br>
              <a:rPr lang="en-US" sz="2000" dirty="0" smtClean="0"/>
            </a:br>
            <a:r>
              <a:rPr lang="en-US" sz="2000" u="sng" dirty="0">
                <a:hlinkClick r:id="rId3"/>
              </a:rPr>
              <a:t>http://www.scilifelab.se/facilities/wabi</a:t>
            </a:r>
            <a:r>
              <a:rPr lang="en-US" sz="2000" u="sng" dirty="0" smtClean="0">
                <a:hlinkClick r:id="rId3"/>
              </a:rPr>
              <a:t>/</a:t>
            </a:r>
            <a:endParaRPr lang="en-US" sz="2000" u="sng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cs typeface="Arial Narrow"/>
              </a:rPr>
              <a:t>Next </a:t>
            </a:r>
            <a:r>
              <a:rPr lang="en-US" sz="2000" dirty="0" smtClean="0">
                <a:solidFill>
                  <a:srgbClr val="000000"/>
                </a:solidFill>
                <a:cs typeface="Arial Narrow"/>
              </a:rPr>
              <a:t>deadline: </a:t>
            </a:r>
            <a:r>
              <a:rPr lang="en-US" sz="2000" b="1" dirty="0" smtClean="0">
                <a:solidFill>
                  <a:srgbClr val="000000"/>
                </a:solidFill>
                <a:cs typeface="Arial Narrow"/>
              </a:rPr>
              <a:t>May 5th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/>
              <a:t>and storage (free; majority of hardware </a:t>
            </a:r>
            <a:br>
              <a:rPr lang="en-US" sz="2000" dirty="0"/>
            </a:br>
            <a:r>
              <a:rPr lang="en-US" sz="2000" dirty="0"/>
              <a:t>and system administration belongs to SNIC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Apply</a:t>
            </a:r>
            <a:r>
              <a:rPr lang="en-US" sz="2000" dirty="0"/>
              <a:t>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supr.snic.se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Read more: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://www.uppmax.uu.se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62268" y="1607324"/>
            <a:ext cx="1850859" cy="2657368"/>
            <a:chOff x="2123728" y="808039"/>
            <a:chExt cx="4392488" cy="5709237"/>
          </a:xfrm>
        </p:grpSpPr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4516438" y="808039"/>
              <a:ext cx="166197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95" tIns="41148" rIns="82295" bIns="41148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7" name="Picture 6" descr="SverigeKarta_NY_Orginal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23728" y="976546"/>
              <a:ext cx="4392488" cy="554073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21283514">
              <a:off x="2507480" y="4380140"/>
              <a:ext cx="1743349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 rot="17678213">
              <a:off x="4109078" y="3021478"/>
              <a:ext cx="1732473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2148825" y="5074006"/>
              <a:ext cx="1196779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 rot="20252314">
              <a:off x="3812575" y="4024628"/>
              <a:ext cx="1121207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19153928">
              <a:off x="2479442" y="4941672"/>
              <a:ext cx="1983371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627784" y="558924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18537883">
              <a:off x="3441018" y="3230266"/>
              <a:ext cx="2357936" cy="409752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solidFill>
                <a:srgbClr val="006327"/>
              </a:solidFill>
            </a:ln>
            <a:scene3d>
              <a:camera prst="isometricOffAxis1Top"/>
              <a:lightRig rig="balanced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851920" y="414908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004048" y="2204864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3717032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644008" y="342900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411760" y="4509120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isometricOffAxis1Top"/>
              <a:lightRig rig="threePt" dir="t"/>
            </a:scene3d>
            <a:sp3d extrusionH="76200">
              <a:extrusionClr>
                <a:srgbClr val="006327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01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71" y="332656"/>
            <a:ext cx="6352347" cy="635149"/>
          </a:xfrm>
        </p:spPr>
        <p:txBody>
          <a:bodyPr/>
          <a:lstStyle/>
          <a:p>
            <a:r>
              <a:rPr lang="en-US" dirty="0" smtClean="0"/>
              <a:t>Bioinformatics Drop-In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97DED537-10C4-8C40-8E87-51060FF4536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171" y="1201192"/>
            <a:ext cx="7115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000" dirty="0" smtClean="0"/>
              <a:t>Are </a:t>
            </a:r>
            <a:r>
              <a:rPr lang="en-US" sz="2000" dirty="0"/>
              <a:t>you planning a project and need someone to discuss the bioinformatics analysis with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Tx/>
              <a:buChar char="•"/>
            </a:pPr>
            <a:r>
              <a:rPr lang="en-US" sz="2000" dirty="0" smtClean="0"/>
              <a:t>Do </a:t>
            </a:r>
            <a:r>
              <a:rPr lang="en-US" sz="2000" dirty="0"/>
              <a:t>you need bioinformatics support, but do not know who to turn to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>
              <a:buFontTx/>
              <a:buChar char="•"/>
            </a:pPr>
            <a:r>
              <a:rPr lang="en-US" sz="2000" dirty="0" smtClean="0"/>
              <a:t>Are </a:t>
            </a:r>
            <a:r>
              <a:rPr lang="en-US" sz="2000" dirty="0"/>
              <a:t>you stuck in your own bioinformatics project and need help? </a:t>
            </a:r>
            <a:endParaRPr lang="en-US" sz="2000" dirty="0" smtClean="0"/>
          </a:p>
          <a:p>
            <a:pPr marL="342900" indent="-342900">
              <a:buFontTx/>
              <a:buChar char="•"/>
            </a:pPr>
            <a:r>
              <a:rPr lang="en-US" sz="2000" dirty="0" smtClean="0"/>
              <a:t>Meet the NBIS staff at bioinformatics drop-in</a:t>
            </a:r>
          </a:p>
          <a:p>
            <a:pPr marL="342900" indent="-342900">
              <a:buFontTx/>
              <a:buChar char="•"/>
            </a:pPr>
            <a:endParaRPr lang="en-US" sz="2400" dirty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endParaRPr lang="en-US" sz="2400" dirty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000" dirty="0" smtClean="0"/>
              <a:t>Similar </a:t>
            </a:r>
            <a:r>
              <a:rPr lang="en-US" sz="2000" dirty="0"/>
              <a:t>activities in the other NBIS nodes/cities</a:t>
            </a:r>
            <a:endParaRPr lang="en-GB" sz="20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0091" y="3643313"/>
            <a:ext cx="34961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/>
              <a:t>Uppsala</a:t>
            </a:r>
          </a:p>
          <a:p>
            <a:r>
              <a:rPr lang="en-US" sz="2000" b="1" dirty="0"/>
              <a:t>When:</a:t>
            </a:r>
            <a:r>
              <a:rPr lang="en-US" sz="2000" dirty="0"/>
              <a:t> Weekly on </a:t>
            </a:r>
            <a:r>
              <a:rPr lang="en-US" sz="2000" dirty="0" smtClean="0"/>
              <a:t>Thursdays</a:t>
            </a:r>
          </a:p>
          <a:p>
            <a:r>
              <a:rPr lang="en-US" sz="2000" dirty="0" smtClean="0"/>
              <a:t>at </a:t>
            </a:r>
            <a:r>
              <a:rPr lang="en-US" sz="2000" dirty="0"/>
              <a:t>10-11 am</a:t>
            </a:r>
          </a:p>
          <a:p>
            <a:r>
              <a:rPr lang="en-US" sz="2000" b="1" dirty="0"/>
              <a:t>Where: </a:t>
            </a:r>
            <a:r>
              <a:rPr lang="en-US" sz="2000" dirty="0" err="1" smtClean="0"/>
              <a:t>SciLifeLab</a:t>
            </a:r>
            <a:r>
              <a:rPr lang="en-US" sz="2000" dirty="0" smtClean="0"/>
              <a:t>, level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692" y="3643313"/>
            <a:ext cx="37415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Stockholm</a:t>
            </a:r>
            <a:endParaRPr lang="en-GB" sz="2400" u="sng" dirty="0"/>
          </a:p>
          <a:p>
            <a:r>
              <a:rPr lang="en-US" sz="2000" b="1" dirty="0"/>
              <a:t>When:</a:t>
            </a:r>
            <a:r>
              <a:rPr lang="en-US" sz="2000" dirty="0"/>
              <a:t> Weekly on </a:t>
            </a:r>
            <a:r>
              <a:rPr lang="en-US" sz="2000" dirty="0" smtClean="0"/>
              <a:t>Tuesdays</a:t>
            </a:r>
          </a:p>
          <a:p>
            <a:r>
              <a:rPr lang="en-US" sz="2000" dirty="0" smtClean="0"/>
              <a:t>at 10.30-11.30 </a:t>
            </a:r>
            <a:r>
              <a:rPr lang="en-US" sz="2000" dirty="0"/>
              <a:t>am</a:t>
            </a:r>
          </a:p>
          <a:p>
            <a:r>
              <a:rPr lang="en-US" sz="2000" b="1" dirty="0"/>
              <a:t>Where: </a:t>
            </a:r>
            <a:r>
              <a:rPr lang="en-US" sz="2000" dirty="0" err="1" smtClean="0"/>
              <a:t>SciLifeLab</a:t>
            </a:r>
            <a:r>
              <a:rPr lang="en-US" sz="2000" dirty="0" smtClean="0"/>
              <a:t>, gamma, level 6</a:t>
            </a:r>
          </a:p>
        </p:txBody>
      </p:sp>
    </p:spTree>
    <p:extLst>
      <p:ext uri="{BB962C8B-B14F-4D97-AF65-F5344CB8AC3E}">
        <p14:creationId xmlns:p14="http://schemas.microsoft.com/office/powerpoint/2010/main" val="13537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Upcoming</a:t>
            </a:r>
            <a:r>
              <a:rPr lang="sv-SE" dirty="0" smtClean="0"/>
              <a:t> </a:t>
            </a:r>
            <a:r>
              <a:rPr lang="sv-SE" dirty="0" err="1" smtClean="0"/>
              <a:t>courses</a:t>
            </a:r>
            <a:r>
              <a:rPr lang="sv-SE" dirty="0" smtClean="0"/>
              <a:t> </a:t>
            </a:r>
            <a:r>
              <a:rPr lang="sv-SE" dirty="0" err="1" smtClean="0"/>
              <a:t>autumn</a:t>
            </a:r>
            <a:r>
              <a:rPr lang="sv-SE" dirty="0" smtClean="0"/>
              <a:t> 2017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874799" y="6097217"/>
            <a:ext cx="748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also: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://www.scilifelab.se/education/courses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3197"/>
              </p:ext>
            </p:extLst>
          </p:nvPr>
        </p:nvGraphicFramePr>
        <p:xfrm>
          <a:off x="528635" y="1539231"/>
          <a:ext cx="7972428" cy="3601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5594"/>
                <a:gridCol w="6126834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Course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Sep 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Perl </a:t>
                      </a:r>
                      <a:r>
                        <a:rPr lang="sv-SE" sz="1800" dirty="0" err="1" smtClean="0"/>
                        <a:t>programming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with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application</a:t>
                      </a:r>
                      <a:r>
                        <a:rPr lang="sv-SE" sz="1800" baseline="0" dirty="0" smtClean="0"/>
                        <a:t> to </a:t>
                      </a:r>
                      <a:r>
                        <a:rPr lang="sv-SE" sz="1800" baseline="0" dirty="0" err="1" smtClean="0"/>
                        <a:t>Bioinformatics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Sep 25-29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Introduction</a:t>
                      </a:r>
                      <a:r>
                        <a:rPr lang="sv-SE" sz="1800" dirty="0" smtClean="0"/>
                        <a:t> to </a:t>
                      </a:r>
                      <a:r>
                        <a:rPr lang="sv-SE" sz="1800" dirty="0" err="1" smtClean="0"/>
                        <a:t>Bioinformatics</a:t>
                      </a:r>
                      <a:r>
                        <a:rPr lang="sv-SE" sz="1800" dirty="0" smtClean="0"/>
                        <a:t> </a:t>
                      </a:r>
                      <a:r>
                        <a:rPr lang="sv-SE" sz="1800" dirty="0" err="1" smtClean="0"/>
                        <a:t>using</a:t>
                      </a:r>
                      <a:r>
                        <a:rPr lang="sv-SE" sz="1800" baseline="0" dirty="0" smtClean="0"/>
                        <a:t> NGS data, Lund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err="1" smtClean="0"/>
                        <a:t>Oct</a:t>
                      </a:r>
                      <a:r>
                        <a:rPr lang="sv-SE" sz="1800" dirty="0" smtClean="0"/>
                        <a:t> 23-27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R </a:t>
                      </a:r>
                      <a:r>
                        <a:rPr lang="sv-SE" sz="1800" dirty="0" err="1" smtClean="0"/>
                        <a:t>Programming</a:t>
                      </a:r>
                      <a:r>
                        <a:rPr lang="sv-SE" sz="1800" dirty="0" smtClean="0"/>
                        <a:t> Foundations for Life Scientists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</a:rPr>
                        <a:t>Nov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</a:rPr>
                        <a:t>RNA-</a:t>
                      </a:r>
                      <a:r>
                        <a:rPr lang="sv-SE" sz="1800" dirty="0" err="1" smtClean="0">
                          <a:solidFill>
                            <a:schemeClr val="tx1"/>
                          </a:solidFill>
                        </a:rPr>
                        <a:t>seq</a:t>
                      </a:r>
                      <a:endParaRPr lang="sv-SE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Nov 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De </a:t>
                      </a:r>
                      <a:r>
                        <a:rPr lang="sv-SE" sz="1800" dirty="0" err="1" smtClean="0"/>
                        <a:t>novo</a:t>
                      </a:r>
                      <a:r>
                        <a:rPr lang="sv-SE" sz="1800" dirty="0" smtClean="0"/>
                        <a:t> </a:t>
                      </a:r>
                      <a:r>
                        <a:rPr lang="sv-SE" sz="1800" dirty="0" err="1" smtClean="0"/>
                        <a:t>Genome</a:t>
                      </a:r>
                      <a:r>
                        <a:rPr lang="sv-SE" sz="1800" dirty="0" smtClean="0"/>
                        <a:t> </a:t>
                      </a:r>
                      <a:r>
                        <a:rPr lang="sv-SE" sz="1800" dirty="0" err="1" smtClean="0"/>
                        <a:t>Assembly</a:t>
                      </a:r>
                      <a:endParaRPr lang="sv-SE" sz="1800" dirty="0"/>
                    </a:p>
                  </a:txBody>
                  <a:tcPr/>
                </a:tc>
              </a:tr>
              <a:tr h="3244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Nov 20-22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Metagenomics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Nov 27</a:t>
                      </a:r>
                      <a:r>
                        <a:rPr lang="sv-SE" sz="1800" baseline="0" dirty="0" smtClean="0"/>
                        <a:t> – Dec 1</a:t>
                      </a:r>
                      <a:endParaRPr lang="sv-SE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Introduction</a:t>
                      </a:r>
                      <a:r>
                        <a:rPr lang="sv-SE" sz="1800" dirty="0" smtClean="0"/>
                        <a:t> to </a:t>
                      </a:r>
                      <a:r>
                        <a:rPr lang="sv-SE" sz="1800" dirty="0" err="1" smtClean="0"/>
                        <a:t>Bioinformatics</a:t>
                      </a:r>
                      <a:r>
                        <a:rPr lang="sv-SE" sz="1800" dirty="0" smtClean="0"/>
                        <a:t> </a:t>
                      </a:r>
                      <a:r>
                        <a:rPr lang="sv-SE" sz="1800" dirty="0" err="1" smtClean="0"/>
                        <a:t>using</a:t>
                      </a:r>
                      <a:r>
                        <a:rPr lang="sv-SE" sz="1800" baseline="0" dirty="0" smtClean="0"/>
                        <a:t> NGS data, Uppsala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Application</a:t>
                      </a:r>
                      <a:r>
                        <a:rPr lang="sv-SE" sz="1800" dirty="0" smtClean="0"/>
                        <a:t> Nov/Dec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The Swedish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Bioinformatics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Advisory</a:t>
                      </a:r>
                      <a:r>
                        <a:rPr lang="sv-SE" sz="1800" baseline="0" dirty="0" smtClean="0"/>
                        <a:t> Program</a:t>
                      </a:r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1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Upcoming</a:t>
            </a:r>
            <a:r>
              <a:rPr lang="sv-SE" dirty="0" smtClean="0"/>
              <a:t> </a:t>
            </a:r>
            <a:r>
              <a:rPr lang="sv-SE" dirty="0" err="1" smtClean="0"/>
              <a:t>courses</a:t>
            </a:r>
            <a:r>
              <a:rPr lang="sv-SE" dirty="0" smtClean="0"/>
              <a:t> </a:t>
            </a:r>
            <a:r>
              <a:rPr lang="sv-SE" dirty="0" err="1" smtClean="0"/>
              <a:t>autumn</a:t>
            </a:r>
            <a:r>
              <a:rPr lang="sv-SE" dirty="0" smtClean="0"/>
              <a:t> 2017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874799" y="6097217"/>
            <a:ext cx="748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also: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://www.scilifelab.se/education/courses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4593"/>
              </p:ext>
            </p:extLst>
          </p:nvPr>
        </p:nvGraphicFramePr>
        <p:xfrm>
          <a:off x="528635" y="1539231"/>
          <a:ext cx="7972428" cy="3601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5594"/>
                <a:gridCol w="6126834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Course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Sep 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Perl </a:t>
                      </a:r>
                      <a:r>
                        <a:rPr lang="sv-SE" sz="1800" dirty="0" err="1" smtClean="0"/>
                        <a:t>programming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with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application</a:t>
                      </a:r>
                      <a:r>
                        <a:rPr lang="sv-SE" sz="1800" baseline="0" dirty="0" smtClean="0"/>
                        <a:t> to </a:t>
                      </a:r>
                      <a:r>
                        <a:rPr lang="sv-SE" sz="1800" baseline="0" dirty="0" err="1" smtClean="0"/>
                        <a:t>Bioinformatics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Sep 25-29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Introduction</a:t>
                      </a:r>
                      <a:r>
                        <a:rPr lang="sv-SE" sz="1800" dirty="0" smtClean="0"/>
                        <a:t> to </a:t>
                      </a:r>
                      <a:r>
                        <a:rPr lang="sv-SE" sz="1800" dirty="0" err="1" smtClean="0"/>
                        <a:t>Bioinformatics</a:t>
                      </a:r>
                      <a:r>
                        <a:rPr lang="sv-SE" sz="1800" dirty="0" smtClean="0"/>
                        <a:t> </a:t>
                      </a:r>
                      <a:r>
                        <a:rPr lang="sv-SE" sz="1800" dirty="0" err="1" smtClean="0"/>
                        <a:t>using</a:t>
                      </a:r>
                      <a:r>
                        <a:rPr lang="sv-SE" sz="1800" baseline="0" dirty="0" smtClean="0"/>
                        <a:t> NGS data, Lund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err="1" smtClean="0"/>
                        <a:t>Oct</a:t>
                      </a:r>
                      <a:r>
                        <a:rPr lang="sv-SE" sz="1800" dirty="0" smtClean="0"/>
                        <a:t> 23-27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R </a:t>
                      </a:r>
                      <a:r>
                        <a:rPr lang="sv-SE" sz="1800" dirty="0" err="1" smtClean="0"/>
                        <a:t>Programming</a:t>
                      </a:r>
                      <a:r>
                        <a:rPr lang="sv-SE" sz="1800" dirty="0" smtClean="0"/>
                        <a:t> Foundations for Life Scientists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</a:rPr>
                        <a:t>Nov 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solidFill>
                            <a:schemeClr val="tx1"/>
                          </a:solidFill>
                        </a:rPr>
                        <a:t>RNA-</a:t>
                      </a:r>
                      <a:r>
                        <a:rPr lang="sv-SE" sz="1800" dirty="0" err="1" smtClean="0">
                          <a:solidFill>
                            <a:schemeClr val="tx1"/>
                          </a:solidFill>
                        </a:rPr>
                        <a:t>seq</a:t>
                      </a:r>
                      <a:endParaRPr lang="sv-SE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Nov 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De </a:t>
                      </a:r>
                      <a:r>
                        <a:rPr lang="sv-SE" sz="1800" dirty="0" err="1" smtClean="0"/>
                        <a:t>novo</a:t>
                      </a:r>
                      <a:r>
                        <a:rPr lang="sv-SE" sz="1800" dirty="0" smtClean="0"/>
                        <a:t> </a:t>
                      </a:r>
                      <a:r>
                        <a:rPr lang="sv-SE" sz="1800" dirty="0" err="1" smtClean="0"/>
                        <a:t>Genome</a:t>
                      </a:r>
                      <a:r>
                        <a:rPr lang="sv-SE" sz="1800" dirty="0" smtClean="0"/>
                        <a:t> </a:t>
                      </a:r>
                      <a:r>
                        <a:rPr lang="sv-SE" sz="1800" dirty="0" err="1" smtClean="0"/>
                        <a:t>Assembly</a:t>
                      </a:r>
                      <a:endParaRPr lang="sv-SE" sz="1800" dirty="0"/>
                    </a:p>
                  </a:txBody>
                  <a:tcPr/>
                </a:tc>
              </a:tr>
              <a:tr h="3244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Nov 20-22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Metagenomics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Nov 27</a:t>
                      </a:r>
                      <a:r>
                        <a:rPr lang="sv-SE" sz="1800" baseline="0" dirty="0" smtClean="0"/>
                        <a:t> – Dec 1</a:t>
                      </a:r>
                      <a:endParaRPr lang="sv-SE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Introduction</a:t>
                      </a:r>
                      <a:r>
                        <a:rPr lang="sv-SE" sz="1800" dirty="0" smtClean="0"/>
                        <a:t> to </a:t>
                      </a:r>
                      <a:r>
                        <a:rPr lang="sv-SE" sz="1800" dirty="0" err="1" smtClean="0"/>
                        <a:t>Bioinformatics</a:t>
                      </a:r>
                      <a:r>
                        <a:rPr lang="sv-SE" sz="1800" dirty="0" smtClean="0"/>
                        <a:t> </a:t>
                      </a:r>
                      <a:r>
                        <a:rPr lang="sv-SE" sz="1800" dirty="0" err="1" smtClean="0"/>
                        <a:t>using</a:t>
                      </a:r>
                      <a:r>
                        <a:rPr lang="sv-SE" sz="1800" baseline="0" dirty="0" smtClean="0"/>
                        <a:t> NGS data, Uppsala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 err="1" smtClean="0"/>
                        <a:t>Application</a:t>
                      </a:r>
                      <a:r>
                        <a:rPr lang="sv-SE" sz="1800" dirty="0" smtClean="0"/>
                        <a:t> Nov/Dec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The Swedish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Bioinformatics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baseline="0" dirty="0" err="1" smtClean="0"/>
                        <a:t>Advisory</a:t>
                      </a:r>
                      <a:r>
                        <a:rPr lang="sv-SE" sz="1800" baseline="0" dirty="0" smtClean="0"/>
                        <a:t> Program</a:t>
                      </a:r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4"/>
          <p:cNvSpPr/>
          <p:nvPr/>
        </p:nvSpPr>
        <p:spPr>
          <a:xfrm>
            <a:off x="342958" y="4483091"/>
            <a:ext cx="8322740" cy="635082"/>
          </a:xfrm>
          <a:prstGeom prst="rect">
            <a:avLst/>
          </a:prstGeom>
          <a:noFill/>
          <a:ln w="28575" cmpd="sng">
            <a:solidFill>
              <a:srgbClr val="E589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7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 bwMode="auto">
          <a:xfrm>
            <a:off x="246681" y="195689"/>
            <a:ext cx="8543861" cy="635149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The Swedish Bioinformatics Advisory </a:t>
            </a:r>
            <a:br>
              <a:rPr lang="en-US" dirty="0" smtClean="0"/>
            </a:br>
            <a:r>
              <a:rPr lang="en-US" dirty="0" smtClean="0"/>
              <a:t>Program</a:t>
            </a:r>
            <a:br>
              <a:rPr lang="en-US" dirty="0" smtClean="0"/>
            </a:b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681" y="1122968"/>
            <a:ext cx="74196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A new teaching model, where PhD students get a senior bioinformatician as a personal advisor during 2 years of their PhD. </a:t>
            </a:r>
          </a:p>
          <a:p>
            <a:endParaRPr lang="en-US" sz="1800" dirty="0" smtClean="0"/>
          </a:p>
          <a:p>
            <a:r>
              <a:rPr lang="en-US" dirty="0" smtClean="0"/>
              <a:t>Monthly project meetings + </a:t>
            </a:r>
            <a:r>
              <a:rPr lang="en-US" dirty="0"/>
              <a:t>t</a:t>
            </a:r>
            <a:r>
              <a:rPr lang="en-US" sz="1800" dirty="0" smtClean="0"/>
              <a:t>wo grand meetings per year to aid networking and knowledge transfer. </a:t>
            </a:r>
          </a:p>
          <a:p>
            <a:endParaRPr lang="en-US" sz="1800" dirty="0" smtClean="0"/>
          </a:p>
          <a:p>
            <a:r>
              <a:rPr lang="en-US" sz="1800" dirty="0" smtClean="0"/>
              <a:t>First call late 2014: </a:t>
            </a:r>
          </a:p>
          <a:p>
            <a:r>
              <a:rPr lang="en-US" sz="1800" dirty="0" smtClean="0"/>
              <a:t>&gt;50 applicants for 15 places</a:t>
            </a:r>
          </a:p>
          <a:p>
            <a:r>
              <a:rPr lang="en-US" sz="1800" dirty="0" smtClean="0"/>
              <a:t>Last call in 2016</a:t>
            </a:r>
          </a:p>
          <a:p>
            <a:r>
              <a:rPr lang="en-US" dirty="0" smtClean="0"/>
              <a:t>&gt;111 applicants for 18 places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www.scilifelab.se/education/mentorship/the-swedish-bioinformatics-advisory-program/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58445" y="5201666"/>
            <a:ext cx="37333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Next call Nov-December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5" y="1263949"/>
            <a:ext cx="69326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aim: Great research in Sweden! </a:t>
            </a:r>
          </a:p>
          <a:p>
            <a:endParaRPr lang="en-US" dirty="0" smtClean="0"/>
          </a:p>
          <a:p>
            <a:r>
              <a:rPr lang="en-US" dirty="0" smtClean="0"/>
              <a:t>How? 	Strategic investment in PhD education</a:t>
            </a:r>
            <a:br>
              <a:rPr lang="en-US" dirty="0" smtClean="0"/>
            </a:br>
            <a:r>
              <a:rPr lang="en-US" dirty="0" smtClean="0"/>
              <a:t>		Complementing PhD supervisors with technical expertise</a:t>
            </a:r>
          </a:p>
          <a:p>
            <a:r>
              <a:rPr lang="en-US" dirty="0"/>
              <a:t>	</a:t>
            </a:r>
            <a:r>
              <a:rPr lang="en-US" dirty="0" smtClean="0"/>
              <a:t>	Catalyze transition to large-scale data analyses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PhD student is responsible to prepare and drive the meetings!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377" y="3737297"/>
            <a:ext cx="2356623" cy="1765194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452775"/>
              </p:ext>
            </p:extLst>
          </p:nvPr>
        </p:nvGraphicFramePr>
        <p:xfrm>
          <a:off x="159515" y="3737297"/>
          <a:ext cx="6627862" cy="288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55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/>
              <a:t>Science</a:t>
            </a:r>
            <a:r>
              <a:rPr lang="sv-SE" dirty="0"/>
              <a:t> &amp; </a:t>
            </a:r>
            <a:r>
              <a:rPr lang="sv-SE" dirty="0" err="1"/>
              <a:t>SciLifeLab</a:t>
            </a:r>
            <a:r>
              <a:rPr lang="sv-SE" dirty="0"/>
              <a:t> </a:t>
            </a:r>
            <a:r>
              <a:rPr lang="sv-SE" dirty="0" err="1"/>
              <a:t>Prize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4" name="Picture 3" descr="Categories cr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24" y="2383411"/>
            <a:ext cx="4940808" cy="384657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119" y="-25400"/>
            <a:ext cx="23352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65641" y="2468828"/>
            <a:ext cx="3703300" cy="2520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A grand prize winner receives a prize of US $30,000; and each of the three category winners will receive US $10,000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grand prize winning essay will be published in </a:t>
            </a:r>
            <a:r>
              <a:rPr lang="en-US" i="1" dirty="0" smtClean="0">
                <a:solidFill>
                  <a:srgbClr val="000000"/>
                </a:solidFill>
              </a:rPr>
              <a:t>Science</a:t>
            </a:r>
            <a:r>
              <a:rPr lang="en-US" dirty="0" smtClean="0">
                <a:solidFill>
                  <a:srgbClr val="000000"/>
                </a:solidFill>
              </a:rPr>
              <a:t> and essays from the three category winners will be published online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886" y="635635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“to </a:t>
            </a:r>
            <a:r>
              <a:rPr lang="en-US" dirty="0"/>
              <a:t>incent our best and brightest to continue in their chosen fields of </a:t>
            </a:r>
            <a:r>
              <a:rPr lang="en-US" dirty="0" smtClean="0"/>
              <a:t>research”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887" y="1030351"/>
            <a:ext cx="8543861" cy="49522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SciLifeLab</a:t>
            </a:r>
            <a:r>
              <a:rPr lang="en-US" b="1" dirty="0" smtClean="0"/>
              <a:t> The Svedberg </a:t>
            </a:r>
            <a:r>
              <a:rPr lang="en-US" dirty="0" smtClean="0"/>
              <a:t>seminar series</a:t>
            </a:r>
          </a:p>
          <a:p>
            <a:pPr lvl="1"/>
            <a:r>
              <a:rPr lang="en-US" sz="1800" dirty="0" smtClean="0"/>
              <a:t>PhD student course (1 credit for 10 occasions)</a:t>
            </a:r>
          </a:p>
          <a:p>
            <a:pPr lvl="1"/>
            <a:r>
              <a:rPr lang="en-US" sz="1800" dirty="0" smtClean="0"/>
              <a:t>Every other Monday 15.15 at BMC, Uppsala</a:t>
            </a:r>
          </a:p>
          <a:p>
            <a:pPr lvl="1"/>
            <a:r>
              <a:rPr lang="en-US" sz="1800" dirty="0" smtClean="0"/>
              <a:t>Invites leading scientist </a:t>
            </a:r>
            <a:r>
              <a:rPr lang="en-GB" sz="1800" dirty="0"/>
              <a:t>from worldwide - field of </a:t>
            </a:r>
            <a:r>
              <a:rPr lang="en-GB" sz="1800" dirty="0" smtClean="0"/>
              <a:t>bioscience</a:t>
            </a:r>
          </a:p>
          <a:p>
            <a:pPr lvl="1"/>
            <a:r>
              <a:rPr lang="en-GB" sz="1800" dirty="0" smtClean="0"/>
              <a:t>Open for all to attend!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Roadshows, Open House, Mini-symposia</a:t>
            </a:r>
          </a:p>
          <a:p>
            <a:endParaRPr lang="en-US" dirty="0" smtClean="0"/>
          </a:p>
          <a:p>
            <a:r>
              <a:rPr lang="en-US" dirty="0"/>
              <a:t>Scientific </a:t>
            </a:r>
            <a:r>
              <a:rPr lang="en-US" dirty="0" smtClean="0"/>
              <a:t>workshops and conferences</a:t>
            </a:r>
            <a:endParaRPr lang="en-US" sz="1600" dirty="0" smtClean="0"/>
          </a:p>
          <a:p>
            <a:pPr lvl="1"/>
            <a:r>
              <a:rPr lang="en-US" sz="1800" dirty="0" smtClean="0"/>
              <a:t>NGS, single cell, microscopy, epigenetics and chromatin </a:t>
            </a:r>
            <a:r>
              <a:rPr lang="en-US" sz="1800" dirty="0" err="1" smtClean="0"/>
              <a:t>etc</a:t>
            </a:r>
            <a:endParaRPr lang="en-US" sz="1800" dirty="0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1064360" y="2999325"/>
            <a:ext cx="6263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https://www.scilifelab.se/education/seminars-and-symposia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</p:spPr>
        <p:txBody>
          <a:bodyPr/>
          <a:lstStyle/>
          <a:p>
            <a:r>
              <a:rPr lang="sv-SE" i="1" dirty="0" err="1" smtClean="0"/>
              <a:t>Also</a:t>
            </a:r>
            <a:r>
              <a:rPr lang="sv-SE" i="1" dirty="0" smtClean="0"/>
              <a:t> </a:t>
            </a:r>
            <a:r>
              <a:rPr lang="sv-SE" i="1" dirty="0" err="1" smtClean="0"/>
              <a:t>of</a:t>
            </a:r>
            <a:r>
              <a:rPr lang="sv-SE" i="1" dirty="0" smtClean="0"/>
              <a:t> </a:t>
            </a:r>
            <a:r>
              <a:rPr lang="sv-SE" i="1" dirty="0" err="1" smtClean="0"/>
              <a:t>interest</a:t>
            </a:r>
            <a:r>
              <a:rPr lang="sv-SE" i="1" dirty="0" smtClean="0"/>
              <a:t> to </a:t>
            </a:r>
            <a:r>
              <a:rPr lang="sv-SE" i="1" dirty="0" err="1" smtClean="0"/>
              <a:t>you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4" name="Picture 3" descr="_MG_58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5" y="1301750"/>
            <a:ext cx="3847082" cy="2578100"/>
          </a:xfrm>
          <a:prstGeom prst="rect">
            <a:avLst/>
          </a:prstGeom>
        </p:spPr>
      </p:pic>
      <p:pic>
        <p:nvPicPr>
          <p:cNvPr id="5" name="Picture 4" descr="_U4A04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5" y="3966483"/>
            <a:ext cx="3847082" cy="2564492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4626310" y="1710553"/>
            <a:ext cx="4038600" cy="21184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 smtClean="0"/>
              <a:t>4 </a:t>
            </a:r>
            <a:r>
              <a:rPr lang="en-US" dirty="0" smtClean="0"/>
              <a:t>host universities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smtClean="0"/>
              <a:t>Established in </a:t>
            </a:r>
            <a:r>
              <a:rPr lang="en-US" b="1" smtClean="0"/>
              <a:t>2010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National resource since </a:t>
            </a:r>
            <a:r>
              <a:rPr lang="en-US" b="1" dirty="0" smtClean="0"/>
              <a:t>2013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More than </a:t>
            </a:r>
            <a:r>
              <a:rPr lang="en-US" b="1" dirty="0" smtClean="0"/>
              <a:t>1000</a:t>
            </a:r>
            <a:r>
              <a:rPr lang="en-US" dirty="0" smtClean="0"/>
              <a:t> researchers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pic>
        <p:nvPicPr>
          <p:cNvPr id="7" name="Picture 6" descr="UU_logo_4f_3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377" y="4795513"/>
            <a:ext cx="1263650" cy="1263650"/>
          </a:xfrm>
          <a:prstGeom prst="rect">
            <a:avLst/>
          </a:prstGeom>
        </p:spPr>
      </p:pic>
      <p:pic>
        <p:nvPicPr>
          <p:cNvPr id="8" name="Picture 7" descr="logo-org-svensk_rgb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78" y="5026206"/>
            <a:ext cx="912373" cy="759907"/>
          </a:xfrm>
          <a:prstGeom prst="rect">
            <a:avLst/>
          </a:prstGeom>
        </p:spPr>
      </p:pic>
      <p:pic>
        <p:nvPicPr>
          <p:cNvPr id="9" name="Picture 8" descr="KTH_Logotyp_PMS_2013.ep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87" y="4095750"/>
            <a:ext cx="551781" cy="551781"/>
          </a:xfrm>
          <a:prstGeom prst="rect">
            <a:avLst/>
          </a:prstGeom>
        </p:spPr>
      </p:pic>
      <p:pic>
        <p:nvPicPr>
          <p:cNvPr id="10" name="Picture 9" descr="ki_logo_rgb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173" y="4035816"/>
            <a:ext cx="1325810" cy="6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information for the course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740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Attendance sheet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smtClean="0"/>
              <a:t>Please sign morning and afternoon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err="1" smtClean="0"/>
              <a:t>Fika</a:t>
            </a:r>
            <a:r>
              <a:rPr lang="en-US" sz="2000" b="1" dirty="0" smtClean="0"/>
              <a:t> and lunches together every day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10, 12:00, 15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Fika</a:t>
            </a:r>
            <a:r>
              <a:rPr lang="en-US" sz="2000" dirty="0" smtClean="0"/>
              <a:t> outside the lecture hall</a:t>
            </a:r>
          </a:p>
          <a:p>
            <a:endParaRPr lang="en-US" sz="2000" dirty="0"/>
          </a:p>
          <a:p>
            <a:r>
              <a:rPr lang="en-US" sz="2000" b="1" dirty="0" smtClean="0"/>
              <a:t>Course dinner</a:t>
            </a:r>
            <a:endParaRPr lang="en-US" sz="2000" dirty="0" smtClean="0"/>
          </a:p>
          <a:p>
            <a:r>
              <a:rPr lang="en-US" sz="2000" dirty="0" smtClean="0"/>
              <a:t>- Wed 17/5, at 18:00, </a:t>
            </a:r>
            <a:r>
              <a:rPr lang="en-US" sz="2000" dirty="0" err="1" smtClean="0"/>
              <a:t>Taverna</a:t>
            </a:r>
            <a:r>
              <a:rPr lang="en-US" sz="2000" dirty="0" smtClean="0"/>
              <a:t> </a:t>
            </a:r>
            <a:r>
              <a:rPr lang="en-US" sz="2000" dirty="0" err="1" smtClean="0"/>
              <a:t>Averna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Sign up latest today before lunch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Included</a:t>
            </a:r>
            <a:r>
              <a:rPr lang="en-US" sz="2000" smtClean="0"/>
              <a:t>: pre-ordered menu, 1 </a:t>
            </a:r>
            <a:r>
              <a:rPr lang="en-US" sz="2000" dirty="0" smtClean="0"/>
              <a:t>drink</a:t>
            </a:r>
          </a:p>
          <a:p>
            <a:pPr marL="342900" indent="-342900">
              <a:buFontTx/>
              <a:buChar char="-"/>
            </a:pPr>
            <a:endParaRPr lang="en-US" sz="2000" b="1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41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www.scilifelab.se</a:t>
            </a:r>
            <a:endParaRPr lang="sv-SE" dirty="0"/>
          </a:p>
        </p:txBody>
      </p:sp>
      <p:sp>
        <p:nvSpPr>
          <p:cNvPr id="3" name="Platshållare för text 8"/>
          <p:cNvSpPr txBox="1">
            <a:spLocks/>
          </p:cNvSpPr>
          <p:nvPr/>
        </p:nvSpPr>
        <p:spPr>
          <a:xfrm>
            <a:off x="307977" y="3283795"/>
            <a:ext cx="6773863" cy="237648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sv-SE" sz="2400" b="0" strike="noStrike" kern="1200" cap="none" baseline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Elina Staaf</a:t>
            </a:r>
          </a:p>
          <a:p>
            <a:r>
              <a:rPr lang="sv-SE" dirty="0" smtClean="0"/>
              <a:t>Project </a:t>
            </a:r>
            <a:r>
              <a:rPr lang="sv-SE" dirty="0" err="1" smtClean="0"/>
              <a:t>Coordinator</a:t>
            </a:r>
            <a:endParaRPr lang="sv-SE" dirty="0" smtClean="0"/>
          </a:p>
          <a:p>
            <a:r>
              <a:rPr lang="sv-SE" dirty="0" err="1" smtClean="0"/>
              <a:t>elina.staaf@scilifelab.uu.se</a:t>
            </a:r>
            <a:endParaRPr lang="sv-SE" dirty="0" smtClean="0"/>
          </a:p>
          <a:p>
            <a:r>
              <a:rPr lang="sv-SE" dirty="0" smtClean="0"/>
              <a:t>070-1679839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35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Vision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9735" y="1340418"/>
            <a:ext cx="8404530" cy="17921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sv-SE" sz="2300" dirty="0" smtClean="0"/>
              <a:t>To be an </a:t>
            </a:r>
            <a:r>
              <a:rPr lang="sv-SE" sz="2300" dirty="0" err="1" smtClean="0"/>
              <a:t>internationally</a:t>
            </a:r>
            <a:r>
              <a:rPr lang="sv-SE" sz="2300" dirty="0" smtClean="0"/>
              <a:t> leading center </a:t>
            </a:r>
            <a:r>
              <a:rPr lang="sv-SE" sz="2300" dirty="0" err="1" smtClean="0"/>
              <a:t>that</a:t>
            </a:r>
            <a:r>
              <a:rPr lang="sv-SE" sz="2300" dirty="0" smtClean="0"/>
              <a:t> </a:t>
            </a:r>
            <a:r>
              <a:rPr lang="sv-SE" sz="2300" dirty="0" err="1" smtClean="0"/>
              <a:t>develops</a:t>
            </a:r>
            <a:r>
              <a:rPr lang="sv-SE" sz="2300" dirty="0" smtClean="0"/>
              <a:t>, </a:t>
            </a:r>
            <a:r>
              <a:rPr lang="sv-SE" sz="2300" dirty="0" err="1" smtClean="0"/>
              <a:t>uses</a:t>
            </a:r>
            <a:r>
              <a:rPr lang="sv-SE" sz="2300" dirty="0" smtClean="0"/>
              <a:t> and </a:t>
            </a:r>
            <a:r>
              <a:rPr lang="sv-SE" sz="2300" dirty="0" err="1" smtClean="0"/>
              <a:t>provides</a:t>
            </a:r>
            <a:r>
              <a:rPr lang="sv-SE" sz="2300" dirty="0" smtClean="0"/>
              <a:t> access </a:t>
            </a:r>
            <a:r>
              <a:rPr lang="sv-SE" sz="2300" dirty="0" err="1" smtClean="0"/>
              <a:t>to</a:t>
            </a:r>
            <a:r>
              <a:rPr lang="sv-SE" sz="2300" dirty="0" smtClean="0"/>
              <a:t> </a:t>
            </a:r>
            <a:r>
              <a:rPr lang="sv-SE" sz="2300" dirty="0" err="1" smtClean="0"/>
              <a:t>advanced</a:t>
            </a:r>
            <a:r>
              <a:rPr lang="sv-SE" sz="2300" dirty="0" smtClean="0"/>
              <a:t> </a:t>
            </a:r>
            <a:r>
              <a:rPr lang="sv-SE" sz="2300" dirty="0" err="1" smtClean="0"/>
              <a:t>technologies</a:t>
            </a:r>
            <a:r>
              <a:rPr lang="sv-SE" sz="2300" dirty="0" smtClean="0"/>
              <a:t> for </a:t>
            </a:r>
            <a:r>
              <a:rPr lang="sv-SE" sz="2300" b="1" dirty="0" err="1" smtClean="0">
                <a:solidFill>
                  <a:srgbClr val="FF6600"/>
                </a:solidFill>
              </a:rPr>
              <a:t>molecular</a:t>
            </a:r>
            <a:r>
              <a:rPr lang="sv-SE" sz="2300" b="1" dirty="0" smtClean="0">
                <a:solidFill>
                  <a:srgbClr val="FF6600"/>
                </a:solidFill>
              </a:rPr>
              <a:t> </a:t>
            </a:r>
            <a:r>
              <a:rPr lang="sv-SE" sz="2300" b="1" dirty="0" err="1" smtClean="0">
                <a:solidFill>
                  <a:srgbClr val="FF6600"/>
                </a:solidFill>
              </a:rPr>
              <a:t>biosciences</a:t>
            </a:r>
            <a:r>
              <a:rPr lang="sv-SE" sz="2300" dirty="0" smtClean="0">
                <a:solidFill>
                  <a:srgbClr val="FF6600"/>
                </a:solidFill>
              </a:rPr>
              <a:t> </a:t>
            </a:r>
            <a:r>
              <a:rPr lang="sv-SE" sz="2300" dirty="0" err="1" smtClean="0"/>
              <a:t>with</a:t>
            </a:r>
            <a:r>
              <a:rPr lang="sv-SE" sz="2300" dirty="0" smtClean="0"/>
              <a:t> focus on </a:t>
            </a:r>
            <a:r>
              <a:rPr lang="sv-SE" sz="2300" dirty="0" err="1" smtClean="0"/>
              <a:t>health</a:t>
            </a:r>
            <a:r>
              <a:rPr lang="sv-SE" sz="2300" dirty="0" smtClean="0"/>
              <a:t> and </a:t>
            </a:r>
            <a:r>
              <a:rPr lang="sv-SE" sz="2300" dirty="0" err="1" smtClean="0"/>
              <a:t>environment</a:t>
            </a:r>
            <a:endParaRPr lang="sv-SE" sz="230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460" y="2843663"/>
            <a:ext cx="35730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Mission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4185875" y="843109"/>
            <a:ext cx="5077201" cy="8638253"/>
          </a:xfrm>
          <a:prstGeom prst="rect">
            <a:avLst/>
          </a:prstGeom>
        </p:spPr>
        <p:txBody>
          <a:bodyPr wrap="square" lIns="91436" tIns="45716" rIns="91436" bIns="45716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Technology platforms for national use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MS PGothic" pitchFamily="34" charset="-128"/>
              </a:rPr>
              <a:t>Service to research community</a:t>
            </a: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Technology </a:t>
            </a:r>
            <a:r>
              <a:rPr lang="en-US" sz="2000" dirty="0" smtClean="0">
                <a:solidFill>
                  <a:srgbClr val="000000"/>
                </a:solidFill>
                <a:ea typeface="MS PGothic" pitchFamily="34" charset="-128"/>
              </a:rPr>
              <a:t>development</a:t>
            </a: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ea typeface="MS PGothic" pitchFamily="34" charset="-128"/>
              </a:rPr>
              <a:t>Education </a:t>
            </a:r>
          </a:p>
          <a:p>
            <a:pPr marL="742812" lvl="1" indent="-285684">
              <a:lnSpc>
                <a:spcPct val="140000"/>
              </a:lnSpc>
              <a:defRPr/>
            </a:pPr>
            <a:endParaRPr lang="en-US" sz="1000" dirty="0">
              <a:solidFill>
                <a:srgbClr val="000000"/>
              </a:solidFill>
              <a:ea typeface="MS PGothic" pitchFamily="34" charset="-128"/>
            </a:endParaRPr>
          </a:p>
          <a:p>
            <a:pPr marL="285612" indent="-285684">
              <a:lnSpc>
                <a:spcPct val="140000"/>
              </a:lnSpc>
              <a:defRPr/>
            </a:pPr>
            <a:r>
              <a:rPr lang="en-US" sz="2000" b="1" dirty="0">
                <a:ea typeface="MS PGothic" pitchFamily="34" charset="-128"/>
              </a:rPr>
              <a:t>S</a:t>
            </a:r>
            <a:r>
              <a:rPr lang="en-US" sz="2000" b="1" dirty="0" smtClean="0">
                <a:ea typeface="MS PGothic" pitchFamily="34" charset="-128"/>
              </a:rPr>
              <a:t>trong </a:t>
            </a:r>
            <a:r>
              <a:rPr lang="en-US" sz="2000" b="1" dirty="0">
                <a:ea typeface="MS PGothic" pitchFamily="34" charset="-128"/>
              </a:rPr>
              <a:t>research </a:t>
            </a:r>
            <a:r>
              <a:rPr lang="en-US" sz="2000" b="1" dirty="0" smtClean="0">
                <a:ea typeface="MS PGothic" pitchFamily="34" charset="-128"/>
              </a:rPr>
              <a:t>community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ea typeface="MS PGothic" pitchFamily="34" charset="-128"/>
              </a:rPr>
              <a:t>Strong interdisciplinary community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err="1">
                <a:ea typeface="MS PGothic" pitchFamily="34" charset="-128"/>
              </a:rPr>
              <a:t>SciLifeLab</a:t>
            </a:r>
            <a:r>
              <a:rPr lang="en-US" sz="2000" dirty="0">
                <a:ea typeface="MS PGothic" pitchFamily="34" charset="-128"/>
              </a:rPr>
              <a:t> Fellows Program</a:t>
            </a: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>
                <a:ea typeface="MS PGothic" pitchFamily="34" charset="-128"/>
              </a:rPr>
              <a:t>National projects</a:t>
            </a:r>
          </a:p>
          <a:p>
            <a:pPr marL="285612" indent="-285684">
              <a:lnSpc>
                <a:spcPct val="140000"/>
              </a:lnSpc>
              <a:defRPr/>
            </a:pPr>
            <a:endParaRPr lang="en-US" sz="1000" b="1" dirty="0" smtClean="0">
              <a:ea typeface="MS PGothic" pitchFamily="34" charset="-128"/>
            </a:endParaRPr>
          </a:p>
          <a:p>
            <a:pPr marL="285612" indent="-285684">
              <a:lnSpc>
                <a:spcPct val="140000"/>
              </a:lnSpc>
              <a:defRPr/>
            </a:pPr>
            <a:r>
              <a:rPr lang="en-US" sz="2000" b="1" dirty="0" smtClean="0">
                <a:ea typeface="MS PGothic" pitchFamily="34" charset="-128"/>
              </a:rPr>
              <a:t>Society impact</a:t>
            </a:r>
          </a:p>
          <a:p>
            <a:pPr marL="800028" lvl="1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ea typeface="MS PGothic" pitchFamily="34" charset="-128"/>
              </a:rPr>
              <a:t>Health care outcome</a:t>
            </a:r>
          </a:p>
          <a:p>
            <a:pPr marL="800028" lvl="1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ea typeface="MS PGothic" pitchFamily="34" charset="-128"/>
              </a:rPr>
              <a:t>Environment</a:t>
            </a:r>
          </a:p>
          <a:p>
            <a:pPr marL="800028" lvl="1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000" dirty="0" smtClean="0">
                <a:ea typeface="MS PGothic" pitchFamily="34" charset="-128"/>
              </a:rPr>
              <a:t>Tech transfer, spin-offs, industry collaborations</a:t>
            </a:r>
          </a:p>
          <a:p>
            <a:pPr marL="285612" indent="-285684">
              <a:lnSpc>
                <a:spcPct val="140000"/>
              </a:lnSpc>
              <a:defRPr/>
            </a:pPr>
            <a:endParaRPr lang="en-US" sz="2000" b="1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marL="742740" lvl="1" indent="-285684">
              <a:lnSpc>
                <a:spcPct val="140000"/>
              </a:lnSpc>
              <a:buFont typeface="Arial"/>
              <a:buChar char="•"/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marL="457056" lvl="1">
              <a:lnSpc>
                <a:spcPct val="140000"/>
              </a:lnSpc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marL="1199940" lvl="2" indent="-285684">
              <a:lnSpc>
                <a:spcPct val="140000"/>
              </a:lnSpc>
              <a:buFont typeface="Arial"/>
              <a:buChar char="•"/>
              <a:defRPr/>
            </a:pP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 lvl="1">
              <a:lnSpc>
                <a:spcPct val="140000"/>
              </a:lnSpc>
              <a:defRPr/>
            </a:pP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>
              <a:ea typeface="MS PGothic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094" y="3043134"/>
            <a:ext cx="1907561" cy="1553181"/>
          </a:xfrm>
          <a:prstGeom prst="rect">
            <a:avLst/>
          </a:prstGeom>
          <a:ln w="19050"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06" y="3043134"/>
            <a:ext cx="1803974" cy="15980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976" y="1042799"/>
            <a:ext cx="1907561" cy="17238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06" y="4766234"/>
            <a:ext cx="1607541" cy="1967853"/>
          </a:xfrm>
          <a:prstGeom prst="rect">
            <a:avLst/>
          </a:prstGeom>
          <a:ln w="19050"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6" descr="LCBKI 2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206" y="1061371"/>
            <a:ext cx="1474708" cy="1787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Content Placeholder 6" descr="NGI Stockholm (Applications).t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4830" y="4870823"/>
            <a:ext cx="1537417" cy="1863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4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539" y="375599"/>
            <a:ext cx="5889020" cy="1143000"/>
          </a:xfrm>
        </p:spPr>
        <p:txBody>
          <a:bodyPr>
            <a:normAutofit/>
          </a:bodyPr>
          <a:lstStyle/>
          <a:p>
            <a:r>
              <a:rPr lang="sv-SE" dirty="0" err="1" smtClean="0"/>
              <a:t>The range of life sciences studied </a:t>
            </a:r>
            <a:endParaRPr lang="sv-SE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652975" y="1101390"/>
            <a:ext cx="11633370" cy="5115330"/>
            <a:chOff x="-430643" y="1481828"/>
            <a:chExt cx="10595493" cy="4410353"/>
          </a:xfrm>
        </p:grpSpPr>
        <p:pic>
          <p:nvPicPr>
            <p:cNvPr id="14" name="14-11-2010_030_WMV V9_001">
              <a:hlinkClick r:id="" action="ppaction://media"/>
            </p:cNvPr>
            <p:cNvPicPr>
              <a:picLocks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-430643" y="3002101"/>
              <a:ext cx="4881624" cy="15499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846" y="4552090"/>
              <a:ext cx="3407194" cy="13400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2673" y="2992888"/>
              <a:ext cx="1998973" cy="15843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3645" y="1487534"/>
              <a:ext cx="3312036" cy="19356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4164" y="1481828"/>
              <a:ext cx="1950686" cy="193422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577805" y="3450526"/>
            <a:ext cx="5746375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/>
              <a:t>								      Ecosystems</a:t>
            </a:r>
          </a:p>
          <a:p>
            <a:r>
              <a:rPr lang="en-US" b="1" dirty="0" smtClean="0"/>
              <a:t>								Communities</a:t>
            </a:r>
          </a:p>
          <a:p>
            <a:r>
              <a:rPr lang="en-US" b="1" dirty="0" smtClean="0"/>
              <a:t>							Populations</a:t>
            </a:r>
          </a:p>
          <a:p>
            <a:r>
              <a:rPr lang="en-US" b="1" dirty="0" smtClean="0"/>
              <a:t>						Organisms</a:t>
            </a:r>
          </a:p>
          <a:p>
            <a:r>
              <a:rPr lang="en-US" b="1" dirty="0" smtClean="0"/>
              <a:t>					Organs</a:t>
            </a:r>
          </a:p>
          <a:p>
            <a:r>
              <a:rPr lang="en-US" b="1" dirty="0" smtClean="0"/>
              <a:t>			     Tissues</a:t>
            </a:r>
          </a:p>
          <a:p>
            <a:r>
              <a:rPr lang="en-US" b="1" dirty="0" smtClean="0"/>
              <a:t>		      Cells</a:t>
            </a:r>
          </a:p>
          <a:p>
            <a:r>
              <a:rPr lang="en-US" b="1" dirty="0" smtClean="0"/>
              <a:t>	     Organelles</a:t>
            </a:r>
          </a:p>
          <a:p>
            <a:r>
              <a:rPr lang="en-US" b="1" dirty="0" smtClean="0"/>
              <a:t>   Molecules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62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repeatCount="indefinite" fill="remove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5" y="376614"/>
            <a:ext cx="8543861" cy="635149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latforms </a:t>
            </a:r>
            <a:r>
              <a:rPr lang="en-US" dirty="0"/>
              <a:t>and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3" y="1105800"/>
            <a:ext cx="7863840" cy="55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6" y="359681"/>
            <a:ext cx="6245313" cy="572089"/>
          </a:xfrm>
        </p:spPr>
        <p:txBody>
          <a:bodyPr/>
          <a:lstStyle/>
          <a:p>
            <a:r>
              <a:rPr lang="en-US" dirty="0" smtClean="0"/>
              <a:t>Nodes and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11" name="Content Placeholder 10" descr="Sverige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748" y="1231602"/>
            <a:ext cx="4038600" cy="4894561"/>
          </a:xfrm>
        </p:spPr>
      </p:pic>
      <p:sp>
        <p:nvSpPr>
          <p:cNvPr id="12" name="Oval 11"/>
          <p:cNvSpPr/>
          <p:nvPr/>
        </p:nvSpPr>
        <p:spPr>
          <a:xfrm flipV="1">
            <a:off x="2554490" y="4602528"/>
            <a:ext cx="137672" cy="137672"/>
          </a:xfrm>
          <a:prstGeom prst="ellipse">
            <a:avLst/>
          </a:prstGeom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2535440" y="4433106"/>
            <a:ext cx="137672" cy="137672"/>
          </a:xfrm>
          <a:prstGeom prst="ellipse">
            <a:avLst/>
          </a:prstGeom>
          <a:ln w="28575" cmpd="sng">
            <a:solidFill>
              <a:srgbClr val="984807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2173490" y="4845856"/>
            <a:ext cx="137672" cy="1376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1716290" y="5703106"/>
            <a:ext cx="137672" cy="1376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flipV="1">
            <a:off x="1553218" y="5052156"/>
            <a:ext cx="137672" cy="1376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2734318" y="3115406"/>
            <a:ext cx="137672" cy="1376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72418" y="3236767"/>
            <a:ext cx="66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Umeå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2597" y="5627051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Lund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412" y="5007851"/>
            <a:ext cx="933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Göteborg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692162" y="2400300"/>
            <a:ext cx="2743438" cy="20645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54383" y="4602528"/>
            <a:ext cx="2681217" cy="782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3" name="Picture 32" descr="_U4A73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453" y="1568450"/>
            <a:ext cx="2756391" cy="1837594"/>
          </a:xfrm>
          <a:prstGeom prst="rect">
            <a:avLst/>
          </a:prstGeom>
        </p:spPr>
      </p:pic>
      <p:pic>
        <p:nvPicPr>
          <p:cNvPr id="34" name="Picture 33" descr="DSC0248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50"/>
          <a:stretch/>
        </p:blipFill>
        <p:spPr>
          <a:xfrm>
            <a:off x="5520453" y="3899479"/>
            <a:ext cx="2756391" cy="19473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37903" y="3691692"/>
            <a:ext cx="220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Stockholm node</a:t>
            </a:r>
            <a:r>
              <a:rPr lang="en-US" sz="1400" dirty="0" smtClean="0">
                <a:solidFill>
                  <a:schemeClr val="tx2"/>
                </a:solidFill>
              </a:rPr>
              <a:t> (</a:t>
            </a:r>
            <a:r>
              <a:rPr lang="en-US" sz="1400" dirty="0" err="1" smtClean="0">
                <a:solidFill>
                  <a:schemeClr val="tx2"/>
                </a:solidFill>
              </a:rPr>
              <a:t>Solna</a:t>
            </a:r>
            <a:r>
              <a:rPr lang="en-US" sz="1400" dirty="0" smtClean="0">
                <a:solidFill>
                  <a:schemeClr val="tx2"/>
                </a:solidFill>
              </a:rPr>
              <a:t>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5600" y="1249621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Uppsala node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84212" y="4847606"/>
            <a:ext cx="76200" cy="298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00138" y="4820983"/>
            <a:ext cx="953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Linköping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3-22 at 4.31.32 PM.png"/>
          <p:cNvPicPr>
            <a:picLocks noChangeAspect="1"/>
          </p:cNvPicPr>
          <p:nvPr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15" y="1373237"/>
            <a:ext cx="8636000" cy="4840841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Gothenburg </a:t>
            </a:r>
            <a:br>
              <a:rPr lang="en-US" dirty="0" smtClean="0"/>
            </a:br>
            <a:r>
              <a:rPr lang="en-US" dirty="0" smtClean="0"/>
              <a:t>- University of Gothenburg and Chalmers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4388" y="1429149"/>
            <a:ext cx="7091986" cy="4894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 </a:t>
            </a:r>
            <a:r>
              <a:rPr lang="en-US" b="1" dirty="0" err="1" smtClean="0"/>
              <a:t>facilites</a:t>
            </a:r>
            <a:endParaRPr lang="en-US" b="1" dirty="0" smtClean="0"/>
          </a:p>
          <a:p>
            <a:r>
              <a:rPr lang="en-US" dirty="0" smtClean="0"/>
              <a:t>Systems Biology, Chalmers </a:t>
            </a:r>
            <a:br>
              <a:rPr lang="en-US" dirty="0" smtClean="0"/>
            </a:br>
            <a:r>
              <a:rPr lang="en-US" sz="1600" dirty="0" smtClean="0"/>
              <a:t>Head: Jens Nielsen, Thomas </a:t>
            </a:r>
            <a:r>
              <a:rPr lang="en-US" sz="1600" dirty="0" err="1" smtClean="0"/>
              <a:t>Svensson</a:t>
            </a:r>
            <a:endParaRPr lang="en-US" sz="1600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Integrative Clinical Genomics</a:t>
            </a:r>
            <a:r>
              <a:rPr lang="en-US" dirty="0" smtClean="0"/>
              <a:t>, GU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Head: Tommy </a:t>
            </a:r>
            <a:r>
              <a:rPr lang="en-US" sz="1600" dirty="0" err="1" smtClean="0"/>
              <a:t>Martinsson</a:t>
            </a:r>
            <a:endParaRPr lang="en-US" sz="1600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Swedish NMR Centre</a:t>
            </a:r>
            <a:r>
              <a:rPr lang="en-US" dirty="0"/>
              <a:t>, GU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Head: </a:t>
            </a:r>
            <a:r>
              <a:rPr lang="en-US" sz="1600" dirty="0" err="1" smtClean="0"/>
              <a:t>Göran</a:t>
            </a:r>
            <a:r>
              <a:rPr lang="en-US" sz="1600" dirty="0" smtClean="0"/>
              <a:t> </a:t>
            </a:r>
            <a:r>
              <a:rPr lang="en-US" sz="1600" dirty="0" err="1" smtClean="0"/>
              <a:t>Karlsson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1 SciLifeLab National Fellow</a:t>
            </a:r>
          </a:p>
          <a:p>
            <a:r>
              <a:rPr lang="en-US" dirty="0" err="1" smtClean="0"/>
              <a:t>Aleksej</a:t>
            </a:r>
            <a:r>
              <a:rPr lang="en-US" dirty="0" smtClean="0"/>
              <a:t> </a:t>
            </a:r>
            <a:r>
              <a:rPr lang="en-US" dirty="0" err="1" smtClean="0"/>
              <a:t>Zelezniak</a:t>
            </a:r>
            <a:r>
              <a:rPr lang="en-US" dirty="0" smtClean="0"/>
              <a:t>, Chalmers.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6 SciLifeLab National Projects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9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3" y="1105800"/>
            <a:ext cx="7863840" cy="5544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5" y="376614"/>
            <a:ext cx="8543861" cy="635149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latforms </a:t>
            </a:r>
            <a:r>
              <a:rPr lang="en-US" dirty="0"/>
              <a:t>and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5" name="Oval 4"/>
          <p:cNvSpPr/>
          <p:nvPr/>
        </p:nvSpPr>
        <p:spPr>
          <a:xfrm>
            <a:off x="307885" y="1375971"/>
            <a:ext cx="2857346" cy="1817397"/>
          </a:xfrm>
          <a:prstGeom prst="ellipse">
            <a:avLst/>
          </a:prstGeom>
          <a:noFill/>
          <a:ln w="38100" cmpd="sng">
            <a:solidFill>
              <a:srgbClr val="E589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0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910</Words>
  <Application>Microsoft Macintosh PowerPoint</Application>
  <PresentationFormat>Bildspel på skärmen (4:3)</PresentationFormat>
  <Paragraphs>253</Paragraphs>
  <Slides>21</Slides>
  <Notes>8</Notes>
  <HiddenSlides>0</HiddenSlides>
  <MMClips>1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Arial Narrow</vt:lpstr>
      <vt:lpstr>ArialMT</vt:lpstr>
      <vt:lpstr>Calibri</vt:lpstr>
      <vt:lpstr>MS PGothic</vt:lpstr>
      <vt:lpstr>Arial</vt:lpstr>
      <vt:lpstr>Office-tema</vt:lpstr>
      <vt:lpstr>1_Office-tema</vt:lpstr>
      <vt:lpstr>2_Office-tema</vt:lpstr>
      <vt:lpstr>Science for Life Laboratory</vt:lpstr>
      <vt:lpstr>PowerPoint-presentation</vt:lpstr>
      <vt:lpstr>Vision</vt:lpstr>
      <vt:lpstr>Mission</vt:lpstr>
      <vt:lpstr>The range of life sciences studied </vt:lpstr>
      <vt:lpstr>Platforms and facilities</vt:lpstr>
      <vt:lpstr>Nodes and sites</vt:lpstr>
      <vt:lpstr>Gothenburg  - University of Gothenburg and Chalmers</vt:lpstr>
      <vt:lpstr>Platforms and facilities</vt:lpstr>
      <vt:lpstr>www.nbis.se</vt:lpstr>
      <vt:lpstr>Why bioinformatics infrastructure?</vt:lpstr>
      <vt:lpstr>  User access to NBIS</vt:lpstr>
      <vt:lpstr>Bioinformatics Drop-In</vt:lpstr>
      <vt:lpstr>Upcoming courses autumn 2017</vt:lpstr>
      <vt:lpstr>Upcoming courses autumn 2017</vt:lpstr>
      <vt:lpstr>The Swedish Bioinformatics Advisory  Program </vt:lpstr>
      <vt:lpstr>Why this program</vt:lpstr>
      <vt:lpstr>Science &amp; SciLifeLab Prize</vt:lpstr>
      <vt:lpstr>Also of interest to you</vt:lpstr>
      <vt:lpstr>Practical information for the course</vt:lpstr>
      <vt:lpstr>PowerPoint-presentation</vt:lpstr>
    </vt:vector>
  </TitlesOfParts>
  <Company>Rudström Design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Tomas. Rudstrom</dc:creator>
  <cp:lastModifiedBy>Microsoft Office-användare</cp:lastModifiedBy>
  <cp:revision>80</cp:revision>
  <dcterms:created xsi:type="dcterms:W3CDTF">2015-02-16T18:25:46Z</dcterms:created>
  <dcterms:modified xsi:type="dcterms:W3CDTF">2017-05-15T08:22:04Z</dcterms:modified>
</cp:coreProperties>
</file>