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397" r:id="rId3"/>
    <p:sldId id="305" r:id="rId4"/>
    <p:sldId id="351" r:id="rId5"/>
    <p:sldId id="352" r:id="rId6"/>
    <p:sldId id="285" r:id="rId7"/>
    <p:sldId id="367" r:id="rId8"/>
    <p:sldId id="396" r:id="rId9"/>
    <p:sldId id="260" r:id="rId10"/>
    <p:sldId id="323" r:id="rId11"/>
    <p:sldId id="298" r:id="rId12"/>
    <p:sldId id="299" r:id="rId13"/>
    <p:sldId id="300" r:id="rId14"/>
    <p:sldId id="301" r:id="rId15"/>
    <p:sldId id="319" r:id="rId16"/>
    <p:sldId id="359" r:id="rId17"/>
    <p:sldId id="264" r:id="rId18"/>
    <p:sldId id="326" r:id="rId19"/>
    <p:sldId id="356" r:id="rId20"/>
    <p:sldId id="371" r:id="rId21"/>
    <p:sldId id="266" r:id="rId22"/>
    <p:sldId id="267" r:id="rId23"/>
    <p:sldId id="392" r:id="rId24"/>
    <p:sldId id="269" r:id="rId25"/>
    <p:sldId id="270" r:id="rId26"/>
    <p:sldId id="271" r:id="rId27"/>
    <p:sldId id="338" r:id="rId28"/>
    <p:sldId id="273" r:id="rId29"/>
    <p:sldId id="344" r:id="rId30"/>
    <p:sldId id="321" r:id="rId31"/>
    <p:sldId id="274" r:id="rId32"/>
    <p:sldId id="393" r:id="rId33"/>
    <p:sldId id="346" r:id="rId34"/>
    <p:sldId id="277" r:id="rId35"/>
    <p:sldId id="280" r:id="rId36"/>
    <p:sldId id="341" r:id="rId37"/>
    <p:sldId id="287" r:id="rId38"/>
    <p:sldId id="384" r:id="rId39"/>
    <p:sldId id="379" r:id="rId40"/>
    <p:sldId id="380" r:id="rId41"/>
    <p:sldId id="381" r:id="rId42"/>
    <p:sldId id="382" r:id="rId43"/>
    <p:sldId id="383" r:id="rId44"/>
    <p:sldId id="303" r:id="rId45"/>
    <p:sldId id="386" r:id="rId46"/>
    <p:sldId id="387" r:id="rId47"/>
    <p:sldId id="332" r:id="rId48"/>
    <p:sldId id="293" r:id="rId49"/>
    <p:sldId id="294" r:id="rId50"/>
    <p:sldId id="375" r:id="rId51"/>
    <p:sldId id="376" r:id="rId52"/>
    <p:sldId id="388" r:id="rId53"/>
    <p:sldId id="389" r:id="rId54"/>
    <p:sldId id="398" r:id="rId55"/>
    <p:sldId id="390" r:id="rId56"/>
    <p:sldId id="391" r:id="rId57"/>
    <p:sldId id="394" r:id="rId58"/>
    <p:sldId id="399" r:id="rId59"/>
    <p:sldId id="366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43"/>
    <p:restoredTop sz="94687"/>
  </p:normalViewPr>
  <p:slideViewPr>
    <p:cSldViewPr snapToGrid="0" snapToObjects="1">
      <p:cViewPr varScale="1">
        <p:scale>
          <a:sx n="141" d="100"/>
          <a:sy n="141" d="100"/>
        </p:scale>
        <p:origin x="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3531224201163E-2"/>
          <c:y val="8.1796690307328598E-2"/>
          <c:w val="0.96008188170769804"/>
          <c:h val="0.83227750786470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read length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Sheet1!$B$2:$B$8</c:f>
              <c:numCache>
                <c:formatCode>General</c:formatCode>
                <c:ptCount val="7"/>
                <c:pt idx="0">
                  <c:v>110</c:v>
                </c:pt>
                <c:pt idx="1">
                  <c:v>600</c:v>
                </c:pt>
                <c:pt idx="2">
                  <c:v>10000</c:v>
                </c:pt>
                <c:pt idx="3">
                  <c:v>50000</c:v>
                </c:pt>
                <c:pt idx="4">
                  <c:v>100000</c:v>
                </c:pt>
                <c:pt idx="5">
                  <c:v>300000</c:v>
                </c:pt>
                <c:pt idx="6">
                  <c:v>1000000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1C-2C48-8ADB-59D2C9E7F7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87833280"/>
        <c:axId val="386050816"/>
      </c:lineChart>
      <c:catAx>
        <c:axId val="387833280"/>
        <c:scaling>
          <c:orientation val="minMax"/>
        </c:scaling>
        <c:delete val="0"/>
        <c:axPos val="b"/>
        <c:majorTickMark val="none"/>
        <c:minorTickMark val="none"/>
        <c:tickLblPos val="nextTo"/>
        <c:crossAx val="386050816"/>
        <c:crosses val="autoZero"/>
        <c:auto val="1"/>
        <c:lblAlgn val="ctr"/>
        <c:lblOffset val="100"/>
        <c:noMultiLvlLbl val="0"/>
      </c:catAx>
      <c:valAx>
        <c:axId val="386050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87833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91E65-5570-A240-AC76-6674BC68C92B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60EE0-8714-5F4E-B8E7-580180D5DA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5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E4568-F5EA-FE4B-A1AB-0DA78021D215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3E24E-2E45-6C4A-830C-37D2EB4AF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7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32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22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24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688F8-8ABC-8742-965F-DD4A4DAB192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966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Learning curve: </a:t>
            </a:r>
            <a:r>
              <a:rPr lang="en-US" dirty="0" err="1"/>
              <a:t>hur</a:t>
            </a:r>
            <a:r>
              <a:rPr lang="en-US" dirty="0"/>
              <a:t> </a:t>
            </a:r>
            <a:r>
              <a:rPr lang="en-US" dirty="0" err="1"/>
              <a:t>ska</a:t>
            </a:r>
            <a:r>
              <a:rPr lang="en-US" dirty="0"/>
              <a:t> </a:t>
            </a:r>
            <a:r>
              <a:rPr lang="en-US" dirty="0" err="1"/>
              <a:t>projektet</a:t>
            </a:r>
            <a:r>
              <a:rPr lang="en-US" dirty="0"/>
              <a:t> </a:t>
            </a:r>
            <a:r>
              <a:rPr lang="en-US" dirty="0" err="1"/>
              <a:t>gå</a:t>
            </a:r>
            <a:r>
              <a:rPr lang="en-US" dirty="0"/>
              <a:t> till</a:t>
            </a:r>
          </a:p>
          <a:p>
            <a:endParaRPr lang="en-US" dirty="0"/>
          </a:p>
          <a:p>
            <a:r>
              <a:rPr lang="en-US" dirty="0" err="1"/>
              <a:t>Innan</a:t>
            </a:r>
            <a:r>
              <a:rPr lang="en-US" dirty="0"/>
              <a:t> submission</a:t>
            </a:r>
          </a:p>
          <a:p>
            <a:r>
              <a:rPr lang="en-US" dirty="0"/>
              <a:t>QC</a:t>
            </a:r>
          </a:p>
          <a:p>
            <a:r>
              <a:rPr lang="en-US" dirty="0" err="1"/>
              <a:t>Portalen</a:t>
            </a:r>
            <a:endParaRPr lang="en-US" dirty="0"/>
          </a:p>
          <a:p>
            <a:r>
              <a:rPr lang="en-US" dirty="0"/>
              <a:t>Submission forms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behövs</a:t>
            </a:r>
            <a:endParaRPr lang="en-US" dirty="0"/>
          </a:p>
          <a:p>
            <a:endParaRPr lang="en-US" dirty="0"/>
          </a:p>
          <a:p>
            <a:r>
              <a:rPr lang="en-US" dirty="0"/>
              <a:t>Sample: De novo</a:t>
            </a:r>
          </a:p>
          <a:p>
            <a:r>
              <a:rPr lang="en-US" dirty="0"/>
              <a:t>DNA </a:t>
            </a:r>
            <a:r>
              <a:rPr lang="en-US" dirty="0" err="1"/>
              <a:t>qual</a:t>
            </a:r>
            <a:endParaRPr lang="en-US" dirty="0"/>
          </a:p>
          <a:p>
            <a:r>
              <a:rPr lang="en-US" dirty="0" err="1"/>
              <a:t>Titeringsserie</a:t>
            </a:r>
            <a:r>
              <a:rPr lang="en-US" dirty="0"/>
              <a:t>: </a:t>
            </a:r>
            <a:r>
              <a:rPr lang="en-US" dirty="0" err="1"/>
              <a:t>längd</a:t>
            </a:r>
            <a:r>
              <a:rPr lang="en-US" dirty="0"/>
              <a:t>, re-calculating # </a:t>
            </a:r>
            <a:r>
              <a:rPr lang="en-US" dirty="0" err="1"/>
              <a:t>celler</a:t>
            </a:r>
            <a:endParaRPr lang="en-US" dirty="0"/>
          </a:p>
          <a:p>
            <a:r>
              <a:rPr lang="en-US" dirty="0" err="1"/>
              <a:t>Sekvensering</a:t>
            </a:r>
            <a:r>
              <a:rPr lang="en-US" dirty="0"/>
              <a:t>: </a:t>
            </a:r>
            <a:r>
              <a:rPr lang="en-US" dirty="0" err="1"/>
              <a:t>statistik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en </a:t>
            </a:r>
            <a:r>
              <a:rPr lang="en-US" dirty="0" err="1"/>
              <a:t>körning</a:t>
            </a:r>
            <a:endParaRPr lang="en-US" dirty="0"/>
          </a:p>
          <a:p>
            <a:r>
              <a:rPr lang="en-US" dirty="0"/>
              <a:t>Assembly: Falcon &amp; HGAP</a:t>
            </a:r>
          </a:p>
          <a:p>
            <a:r>
              <a:rPr lang="en-US" dirty="0" err="1"/>
              <a:t>Vad</a:t>
            </a:r>
            <a:r>
              <a:rPr lang="en-US" dirty="0"/>
              <a:t> </a:t>
            </a:r>
            <a:r>
              <a:rPr lang="en-US" dirty="0" err="1"/>
              <a:t>levereras</a:t>
            </a:r>
            <a:r>
              <a:rPr lang="en-US" dirty="0"/>
              <a:t> </a:t>
            </a:r>
            <a:r>
              <a:rPr lang="en-US" dirty="0" err="1"/>
              <a:t>och</a:t>
            </a:r>
            <a:r>
              <a:rPr lang="en-US" dirty="0"/>
              <a:t> </a:t>
            </a:r>
            <a:r>
              <a:rPr lang="en-US" dirty="0" err="1"/>
              <a:t>hur</a:t>
            </a:r>
            <a:endParaRPr lang="en-US" dirty="0"/>
          </a:p>
          <a:p>
            <a:endParaRPr lang="en-US" dirty="0"/>
          </a:p>
          <a:p>
            <a:r>
              <a:rPr lang="en-US" dirty="0"/>
              <a:t>Sample: </a:t>
            </a:r>
            <a:r>
              <a:rPr lang="en-US" dirty="0" err="1"/>
              <a:t>Amplicon</a:t>
            </a:r>
            <a:r>
              <a:rPr lang="en-US" dirty="0"/>
              <a:t> </a:t>
            </a:r>
            <a:r>
              <a:rPr lang="en-US" dirty="0" err="1"/>
              <a:t>seq</a:t>
            </a:r>
            <a:r>
              <a:rPr lang="en-US" dirty="0"/>
              <a:t> &amp; capture</a:t>
            </a:r>
          </a:p>
          <a:p>
            <a:r>
              <a:rPr lang="en-US" dirty="0"/>
              <a:t>Size selection</a:t>
            </a:r>
          </a:p>
          <a:p>
            <a:endParaRPr lang="en-US" dirty="0"/>
          </a:p>
          <a:p>
            <a:r>
              <a:rPr lang="en-US" dirty="0" err="1"/>
              <a:t>Iso-seq</a:t>
            </a:r>
            <a:r>
              <a:rPr lang="en-US" dirty="0"/>
              <a:t>: second strand synthesis? </a:t>
            </a:r>
          </a:p>
          <a:p>
            <a:endParaRPr lang="en-US" dirty="0"/>
          </a:p>
          <a:p>
            <a:r>
              <a:rPr lang="en-US" dirty="0"/>
              <a:t>Base mods: </a:t>
            </a:r>
            <a:r>
              <a:rPr lang="en-US" dirty="0" err="1"/>
              <a:t>proks</a:t>
            </a:r>
            <a:r>
              <a:rPr lang="en-US" dirty="0"/>
              <a:t> </a:t>
            </a:r>
            <a:r>
              <a:rPr lang="en-US" dirty="0" err="1"/>
              <a:t>inga</a:t>
            </a:r>
            <a:r>
              <a:rPr lang="en-US" dirty="0"/>
              <a:t> problem</a:t>
            </a:r>
          </a:p>
          <a:p>
            <a:r>
              <a:rPr lang="en-US" dirty="0" err="1"/>
              <a:t>Euk</a:t>
            </a:r>
            <a:r>
              <a:rPr lang="en-US" dirty="0"/>
              <a:t> – </a:t>
            </a:r>
            <a:r>
              <a:rPr lang="en-US" dirty="0" err="1"/>
              <a:t>inte</a:t>
            </a:r>
            <a:r>
              <a:rPr lang="en-US" dirty="0"/>
              <a:t> </a:t>
            </a:r>
            <a:r>
              <a:rPr lang="en-US" dirty="0" err="1"/>
              <a:t>än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3E785-F744-0043-A8E1-E4A9556053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73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4890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13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62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17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sv-SE">
                <a:ea typeface="ＭＳ Ｐゴシック" pitchFamily="34" charset="-128"/>
              </a:rPr>
              <a:t>De fragment som ska sekvensera amplifiera I flödescellen för att möjliggöra detektion av signalerna från sekvensningen. Detta sker I en så kallad klulstergenerering, där de fragment som ska sekvenseras kopieras ca 1000x på en liten delyta och varje fragment då bildar ett sk klluster. </a:t>
            </a:r>
          </a:p>
          <a:p>
            <a:endParaRPr lang="en-US" altLang="sv-SE">
              <a:ea typeface="ＭＳ Ｐゴシック" pitchFamily="34" charset="-128"/>
            </a:endParaRPr>
          </a:p>
          <a:p>
            <a:r>
              <a:rPr lang="en-US" altLang="sv-SE">
                <a:ea typeface="ＭＳ Ｐゴシック" pitchFamily="34" charset="-128"/>
              </a:rPr>
              <a:t>Förenklad bild, sker samtidigt för ca 200M fragment per lane I flödescellen. </a:t>
            </a:r>
          </a:p>
          <a:p>
            <a:endParaRPr lang="en-US" altLang="sv-SE">
              <a:ea typeface="ＭＳ Ｐゴシック" pitchFamily="34" charset="-128"/>
            </a:endParaRPr>
          </a:p>
          <a:p>
            <a:r>
              <a:rPr lang="en-US" altLang="sv-SE">
                <a:ea typeface="ＭＳ Ｐゴシック" pitchFamily="34" charset="-128"/>
              </a:rPr>
              <a:t>Adaptern på sekvensningsbiblioteken binder till komplementära sekvenser på ytan I flödescellen. Den komplementära sekvensen fungerar </a:t>
            </a: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F21F67B-76A5-4E48-98D7-35C6B58D3D8C}" type="slidenum">
              <a:rPr lang="en-US" altLang="sv-SE" sz="1200">
                <a:latin typeface="Calibri" pitchFamily="34" charset="0"/>
              </a:rPr>
              <a:pPr eaLnBrk="1" hangingPunct="1"/>
              <a:t>18</a:t>
            </a:fld>
            <a:endParaRPr lang="en-US" altLang="sv-SE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64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21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15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9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80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2019-02-05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rubrik 1"/>
          <p:cNvSpPr>
            <a:spLocks noGrp="1"/>
          </p:cNvSpPr>
          <p:nvPr>
            <p:ph type="title"/>
          </p:nvPr>
        </p:nvSpPr>
        <p:spPr>
          <a:xfrm>
            <a:off x="5359156" y="265016"/>
            <a:ext cx="3492590" cy="7933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rmAutofit/>
          </a:bodyPr>
          <a:lstStyle>
            <a:lvl1pPr algn="r">
              <a:defRPr sz="15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12" name="Platshållare för text 11"/>
          <p:cNvSpPr>
            <a:spLocks noGrp="1"/>
          </p:cNvSpPr>
          <p:nvPr>
            <p:ph type="body" sz="quarter" idx="13"/>
          </p:nvPr>
        </p:nvSpPr>
        <p:spPr>
          <a:xfrm>
            <a:off x="307975" y="1782811"/>
            <a:ext cx="6773424" cy="1223853"/>
          </a:xfrm>
        </p:spPr>
        <p:txBody>
          <a:bodyPr>
            <a:noAutofit/>
          </a:bodyPr>
          <a:lstStyle>
            <a:lvl1pPr marL="0">
              <a:buNone/>
              <a:defRPr sz="3200" b="1"/>
            </a:lvl1pPr>
            <a:lvl2pPr marL="0">
              <a:buNone/>
              <a:defRPr sz="3200" b="1"/>
            </a:lvl2pPr>
            <a:lvl3pPr marL="0">
              <a:buNone/>
              <a:defRPr sz="3200" b="1"/>
            </a:lvl3pPr>
            <a:lvl4pPr marL="0">
              <a:buNone/>
              <a:defRPr sz="3200" b="1"/>
            </a:lvl4pPr>
            <a:lvl5pPr marL="0">
              <a:buNone/>
              <a:defRPr sz="3200" b="1"/>
            </a:lvl5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/>
          </p:nvPr>
        </p:nvSpPr>
        <p:spPr>
          <a:xfrm>
            <a:off x="307977" y="3283795"/>
            <a:ext cx="6773863" cy="2376488"/>
          </a:xfrm>
        </p:spPr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20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94CFA-45CE-584A-8B62-052D61CCBF25}" type="datetime1">
              <a:rPr lang="sv-SE" smtClean="0"/>
              <a:pPr/>
              <a:t>2019-02-05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Platshållare för text 13"/>
          <p:cNvSpPr>
            <a:spLocks noGrp="1"/>
          </p:cNvSpPr>
          <p:nvPr>
            <p:ph type="body" sz="quarter" idx="14" hasCustomPrompt="1"/>
          </p:nvPr>
        </p:nvSpPr>
        <p:spPr>
          <a:xfrm>
            <a:off x="307976" y="1879298"/>
            <a:ext cx="4541843" cy="1898295"/>
          </a:xfrm>
        </p:spPr>
        <p:txBody>
          <a:bodyPr wrap="square">
            <a:noAutofit/>
          </a:bodyPr>
          <a:lstStyle>
            <a:lvl1pPr marL="0" indent="0" algn="l" rtl="0">
              <a:spcBef>
                <a:spcPts val="0"/>
              </a:spcBef>
              <a:buNone/>
              <a:defRPr lang="sv-SE" sz="2400" b="0" strike="noStrike" cap="none" baseline="0" smtClean="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SciLifeLab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has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been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created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by the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coordinated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br>
              <a:rPr lang="sv-SE" sz="2000" baseline="30000" dirty="0">
                <a:solidFill>
                  <a:srgbClr val="000000"/>
                </a:solidFill>
                <a:latin typeface="ArialMT"/>
              </a:rPr>
            </a:b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effort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four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universities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in Stockholm and Uppsala: Stockholm University, the Karolinska Institutet, KTH Royal </a:t>
            </a:r>
            <a:r>
              <a:rPr lang="sv-SE" sz="2000" baseline="30000" dirty="0" err="1">
                <a:solidFill>
                  <a:srgbClr val="000000"/>
                </a:solidFill>
                <a:latin typeface="ArialMT"/>
              </a:rPr>
              <a:t>Institute</a:t>
            </a:r>
            <a:r>
              <a:rPr lang="sv-SE" sz="2000" baseline="30000" dirty="0">
                <a:solidFill>
                  <a:srgbClr val="000000"/>
                </a:solidFill>
                <a:latin typeface="ArialMT"/>
              </a:rPr>
              <a:t> of Technology and Uppsala University.</a:t>
            </a:r>
          </a:p>
        </p:txBody>
      </p:sp>
      <p:pic>
        <p:nvPicPr>
          <p:cNvPr id="8" name="Bildobjekt 7" descr="universitet_logotyper_liggand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51487" y="332811"/>
            <a:ext cx="3222111" cy="6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7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_AND_BODY">
    <p:bg>
      <p:bgPr>
        <a:gradFill flip="none" rotWithShape="1">
          <a:gsLst>
            <a:gs pos="0">
              <a:srgbClr val="FFFFFF"/>
            </a:gs>
            <a:gs pos="100000">
              <a:srgbClr val="DEECE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2968" y="0"/>
            <a:ext cx="7358064" cy="3473648"/>
          </a:xfrm>
          <a:prstGeom prst="rect">
            <a:avLst/>
          </a:prstGeom>
          <a:ln w="3175">
            <a:round/>
          </a:ln>
        </p:spPr>
        <p:txBody>
          <a:bodyPr lIns="62506" tIns="62506" rIns="62506" bIns="62506" anchor="b"/>
          <a:lstStyle>
            <a:lvl1pPr defTabSz="642915">
              <a:defRPr sz="5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8" y="3536158"/>
            <a:ext cx="7358064" cy="3321844"/>
          </a:xfrm>
          <a:prstGeom prst="rect">
            <a:avLst/>
          </a:prstGeom>
          <a:ln w="3175">
            <a:round/>
          </a:ln>
        </p:spPr>
        <p:txBody>
          <a:bodyPr lIns="62506" tIns="62506" rIns="62506" bIns="62506" anchor="t"/>
          <a:lstStyle>
            <a:lvl1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0" indent="0" algn="ctr" defTabSz="642915">
              <a:spcBef>
                <a:spcPts val="0"/>
              </a:spcBef>
              <a:buClr>
                <a:srgbClr val="000000"/>
              </a:buClr>
              <a:buSzTx/>
              <a:buNone/>
              <a:defRPr sz="2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97176" y="6525023"/>
            <a:ext cx="189626" cy="17538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642915">
              <a:buClr>
                <a:srgbClr val="000000"/>
              </a:buClr>
              <a:defRPr sz="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6729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10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2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0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3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1843-7042-7C49-8FB0-59BA7AFF31BA}" type="datetimeFigureOut">
              <a:rPr lang="en-US" smtClean="0"/>
              <a:t>2/5/19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BF05E-05CB-7B4B-B714-3A6201BA0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3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17.png"/><Relationship Id="rId4" Type="http://schemas.openxmlformats.org/officeDocument/2006/relationships/image" Target="../media/image54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microsoft.com/office/2007/relationships/media" Target="../media/media2.mp4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1.png"/><Relationship Id="rId4" Type="http://schemas.openxmlformats.org/officeDocument/2006/relationships/video" Target="../media/media2.mp4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60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dx.doi.org/10.1039/1460-4752/198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7" y="2130426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Sequencing:</a:t>
            </a:r>
            <a:b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Overview and Challenges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7" y="4366760"/>
            <a:ext cx="8009343" cy="1752600"/>
          </a:xfrm>
        </p:spPr>
        <p:txBody>
          <a:bodyPr>
            <a:normAutofit fontScale="92500"/>
          </a:bodyPr>
          <a:lstStyle/>
          <a:p>
            <a:r>
              <a:rPr lang="en-US" dirty="0"/>
              <a:t>Olga Vinnere Pettersson, PhD</a:t>
            </a:r>
          </a:p>
          <a:p>
            <a:r>
              <a:rPr lang="en-US" sz="3000" dirty="0"/>
              <a:t>National Genomics Infrastructure hosted by </a:t>
            </a:r>
            <a:r>
              <a:rPr lang="en-US" sz="3000" dirty="0" err="1"/>
              <a:t>ScilifeLab</a:t>
            </a:r>
            <a:r>
              <a:rPr lang="en-US" sz="3000" dirty="0"/>
              <a:t>,</a:t>
            </a:r>
          </a:p>
          <a:p>
            <a:r>
              <a:rPr lang="en-US" sz="3000" dirty="0"/>
              <a:t>Uppsala Node (UGC)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6" y="37050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8" y="389026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40" y="6457767"/>
            <a:ext cx="124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Version 6.3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071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963"/>
            <a:ext cx="8229600" cy="1143000"/>
          </a:xfrm>
        </p:spPr>
        <p:txBody>
          <a:bodyPr/>
          <a:lstStyle/>
          <a:p>
            <a:r>
              <a:rPr lang="en-US" b="1" dirty="0"/>
              <a:t>2006: NGS was borne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1417639"/>
            <a:ext cx="3446539" cy="2110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203" y="3528555"/>
            <a:ext cx="2587136" cy="3137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341" y="3528556"/>
            <a:ext cx="2547461" cy="31506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517" y="1894481"/>
            <a:ext cx="476601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Thousands of molecules sequenced in parallel </a:t>
            </a:r>
          </a:p>
          <a:p>
            <a:endParaRPr lang="en-US" sz="900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1 </a:t>
            </a:r>
            <a:r>
              <a:rPr lang="en-US" b="1" dirty="0" err="1">
                <a:solidFill>
                  <a:srgbClr val="FF0000"/>
                </a:solidFill>
              </a:rPr>
              <a:t>mln</a:t>
            </a:r>
            <a:r>
              <a:rPr lang="en-US" b="1" dirty="0">
                <a:solidFill>
                  <a:srgbClr val="FF0000"/>
                </a:solidFill>
              </a:rPr>
              <a:t> reads sequenced per run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340" y="4206479"/>
            <a:ext cx="1800384" cy="1889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1914" y="6205751"/>
            <a:ext cx="1869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Roche 454 GS FLX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356" y="48525"/>
            <a:ext cx="1705644" cy="17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7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212355"/>
            <a:ext cx="8229600" cy="1143000"/>
          </a:xfrm>
        </p:spPr>
        <p:txBody>
          <a:bodyPr>
            <a:normAutofit/>
          </a:bodyPr>
          <a:lstStyle/>
          <a:p>
            <a:pPr algn="r" eaLnBrk="1" hangingPunct="1"/>
            <a:r>
              <a:rPr lang="sv-SE" dirty="0" err="1">
                <a:ea typeface="ＭＳ Ｐゴシック" charset="-128"/>
                <a:cs typeface="ＭＳ Ｐゴシック" charset="-128"/>
              </a:rPr>
              <a:t>Since</a:t>
            </a:r>
            <a:r>
              <a:rPr lang="sv-SE" dirty="0">
                <a:ea typeface="ＭＳ Ｐゴシック" charset="-128"/>
                <a:cs typeface="ＭＳ Ｐゴシック" charset="-128"/>
              </a:rPr>
              <a:t> the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beginning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of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Genomics</a:t>
            </a:r>
            <a:r>
              <a:rPr lang="sv-SE" dirty="0">
                <a:ea typeface="ＭＳ Ｐゴシック" charset="-128"/>
                <a:cs typeface="ＭＳ Ｐゴシック" charset="-128"/>
              </a:rPr>
              <a:t>: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 dirty="0" err="1">
                <a:ea typeface="ＭＳ Ｐゴシック" charset="-128"/>
                <a:cs typeface="ＭＳ Ｐゴシック" charset="-128"/>
              </a:rPr>
              <a:t>First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sz="2200" dirty="0" err="1">
                <a:ea typeface="ＭＳ Ｐゴシック" charset="-128"/>
                <a:cs typeface="ＭＳ Ｐゴシック" charset="-128"/>
              </a:rPr>
              <a:t>genome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: virus </a:t>
            </a:r>
            <a:r>
              <a:rPr lang="sv-SE" sz="2200" dirty="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X 174 - 5 368 </a:t>
            </a:r>
            <a:r>
              <a:rPr lang="sv-SE" sz="2200" dirty="0" err="1">
                <a:ea typeface="ＭＳ Ｐゴシック" charset="-128"/>
                <a:cs typeface="ＭＳ Ｐゴシック" charset="-128"/>
              </a:rPr>
              <a:t>bp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 dirty="0" err="1">
                <a:ea typeface="ＭＳ Ｐゴシック" charset="-128"/>
                <a:cs typeface="ＭＳ Ｐゴシック" charset="-128"/>
              </a:rPr>
              <a:t>First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organism: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Haemophilus</a:t>
            </a:r>
            <a:r>
              <a:rPr lang="sv-SE" sz="2200" i="1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influenzae</a:t>
            </a:r>
            <a:r>
              <a:rPr lang="sv-SE" sz="2200" i="1" dirty="0">
                <a:ea typeface="ＭＳ Ｐゴシック" charset="-128"/>
                <a:cs typeface="ＭＳ Ｐゴシック" charset="-128"/>
              </a:rPr>
              <a:t> - 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 dirty="0" err="1">
                <a:ea typeface="ＭＳ Ｐゴシック" charset="-128"/>
                <a:cs typeface="ＭＳ Ｐゴシック" charset="-128"/>
              </a:rPr>
              <a:t>First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sz="2200" dirty="0" err="1">
                <a:ea typeface="ＭＳ Ｐゴシック" charset="-128"/>
                <a:cs typeface="ＭＳ Ｐゴシック" charset="-128"/>
              </a:rPr>
              <a:t>eukaryote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: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Saccharomyces</a:t>
            </a:r>
            <a:r>
              <a:rPr lang="sv-SE" sz="2200" i="1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cerevisiae</a:t>
            </a:r>
            <a:r>
              <a:rPr lang="sv-SE" sz="2200" i="1" dirty="0">
                <a:ea typeface="ＭＳ Ｐゴシック" charset="-128"/>
                <a:cs typeface="ＭＳ Ｐゴシック" charset="-128"/>
              </a:rPr>
              <a:t> - 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 dirty="0" err="1">
                <a:ea typeface="ＭＳ Ｐゴシック" charset="-128"/>
                <a:cs typeface="ＭＳ Ｐゴシック" charset="-128"/>
              </a:rPr>
              <a:t>First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sz="2200" dirty="0" err="1">
                <a:ea typeface="ＭＳ Ｐゴシック" charset="-128"/>
                <a:cs typeface="ＭＳ Ｐゴシック" charset="-128"/>
              </a:rPr>
              <a:t>multicellular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organism: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Cenorhabditis</a:t>
            </a:r>
            <a:r>
              <a:rPr lang="sv-SE" sz="2200" i="1" dirty="0">
                <a:ea typeface="ＭＳ Ｐゴシック" charset="-128"/>
                <a:cs typeface="ＭＳ Ｐゴシック" charset="-128"/>
              </a:rPr>
              <a:t> elegans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 dirty="0" err="1">
                <a:ea typeface="ＭＳ Ｐゴシック" charset="-128"/>
                <a:cs typeface="ＭＳ Ｐゴシック" charset="-128"/>
              </a:rPr>
              <a:t>First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plant: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Arabidopsis</a:t>
            </a:r>
            <a:r>
              <a:rPr lang="sv-SE" sz="2200" i="1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sz="2200" i="1" dirty="0" err="1">
                <a:ea typeface="ＭＳ Ｐゴシック" charset="-128"/>
                <a:cs typeface="ＭＳ Ｐゴシック" charset="-128"/>
              </a:rPr>
              <a:t>thaliana</a:t>
            </a:r>
            <a:r>
              <a:rPr lang="sv-SE" sz="2200" dirty="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3" y="5430839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3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6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2698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/>
            <a:r>
              <a:rPr lang="sv-SE" sz="4400" dirty="0">
                <a:latin typeface="Calibri" charset="0"/>
              </a:rPr>
              <a:t>… </a:t>
            </a:r>
            <a:r>
              <a:rPr lang="sv-SE" sz="4400" dirty="0" err="1">
                <a:latin typeface="Calibri" charset="0"/>
              </a:rPr>
              <a:t>prices</a:t>
            </a:r>
            <a:r>
              <a:rPr lang="sv-SE" sz="4400" dirty="0">
                <a:latin typeface="Calibri" charset="0"/>
              </a:rPr>
              <a:t> go down</a:t>
            </a: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0" y="162094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sequencing</a:t>
            </a:r>
            <a:r>
              <a:rPr lang="sv-SE" sz="3200" dirty="0">
                <a:latin typeface="Calibri" charset="0"/>
              </a:rPr>
              <a:t>:</a:t>
            </a:r>
          </a:p>
          <a:p>
            <a:pPr lvl="1">
              <a:spcBef>
                <a:spcPct val="20000"/>
              </a:spcBef>
            </a:pPr>
            <a:r>
              <a:rPr lang="sv-SE" sz="2800" dirty="0">
                <a:latin typeface="Calibri" charset="0"/>
              </a:rPr>
              <a:t>2004: </a:t>
            </a: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lvl="1">
              <a:spcBef>
                <a:spcPct val="20000"/>
              </a:spcBef>
            </a:pPr>
            <a:r>
              <a:rPr lang="sv-SE" sz="2800" dirty="0">
                <a:latin typeface="Calibri" charset="0"/>
              </a:rPr>
              <a:t>2007: </a:t>
            </a: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lvl="1">
              <a:spcBef>
                <a:spcPct val="20000"/>
              </a:spcBef>
            </a:pPr>
            <a:endParaRPr lang="sv-SE" dirty="0">
              <a:latin typeface="Calibri" charset="0"/>
            </a:endParaRPr>
          </a:p>
          <a:p>
            <a:pPr lvl="1">
              <a:spcBef>
                <a:spcPct val="20000"/>
              </a:spcBef>
            </a:pPr>
            <a:r>
              <a:rPr lang="sv-SE" sz="2800" dirty="0">
                <a:latin typeface="Calibri" charset="0"/>
              </a:rPr>
              <a:t>2014: 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>
                <a:latin typeface="Calibri" charset="0"/>
              </a:rPr>
              <a:t>individual</a:t>
            </a:r>
            <a:endParaRPr lang="sv-SE" sz="2800" dirty="0">
              <a:latin typeface="Calibri" charset="0"/>
            </a:endParaRPr>
          </a:p>
          <a:p>
            <a:pPr lvl="1">
              <a:spcBef>
                <a:spcPct val="20000"/>
              </a:spcBef>
            </a:pPr>
            <a:r>
              <a:rPr lang="sv-SE" sz="2800" dirty="0">
                <a:latin typeface="Calibri" charset="0"/>
              </a:rPr>
              <a:t>2016: </a:t>
            </a:r>
            <a:r>
              <a:rPr lang="sv-SE" sz="2800" dirty="0" err="1">
                <a:latin typeface="Calibri" charset="0"/>
              </a:rPr>
              <a:t>Illumina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Xten</a:t>
            </a:r>
            <a:r>
              <a:rPr lang="sv-SE" sz="2800" dirty="0">
                <a:latin typeface="Calibri" charset="0"/>
              </a:rPr>
              <a:t>: </a:t>
            </a:r>
            <a:r>
              <a:rPr lang="sv-SE" sz="2800" dirty="0" err="1">
                <a:latin typeface="Calibri" charset="0"/>
              </a:rPr>
              <a:t>Almost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there</a:t>
            </a:r>
            <a:r>
              <a:rPr lang="sv-SE" sz="2800" dirty="0">
                <a:latin typeface="Calibri" charset="0"/>
              </a:rPr>
              <a:t>! (1200 $)</a:t>
            </a:r>
          </a:p>
          <a:p>
            <a:pPr lvl="1">
              <a:spcBef>
                <a:spcPct val="20000"/>
              </a:spcBef>
            </a:pPr>
            <a:r>
              <a:rPr lang="sv-SE" sz="2800" dirty="0">
                <a:latin typeface="Calibri" charset="0"/>
              </a:rPr>
              <a:t>2017: </a:t>
            </a:r>
            <a:r>
              <a:rPr lang="sv-SE" sz="2800" dirty="0" err="1">
                <a:latin typeface="Calibri" charset="0"/>
              </a:rPr>
              <a:t>NovaSeq</a:t>
            </a:r>
            <a:r>
              <a:rPr lang="sv-SE" sz="2800" dirty="0">
                <a:latin typeface="Calibri" charset="0"/>
              </a:rPr>
              <a:t>: ”</a:t>
            </a:r>
            <a:r>
              <a:rPr lang="sv-SE" sz="2800" dirty="0" err="1">
                <a:latin typeface="Calibri" charset="0"/>
              </a:rPr>
              <a:t>Hold</a:t>
            </a:r>
            <a:r>
              <a:rPr lang="sv-SE" sz="2800" dirty="0">
                <a:latin typeface="Calibri" charset="0"/>
              </a:rPr>
              <a:t> my </a:t>
            </a:r>
            <a:r>
              <a:rPr lang="sv-SE" sz="2800" dirty="0" err="1">
                <a:latin typeface="Calibri" charset="0"/>
              </a:rPr>
              <a:t>beer</a:t>
            </a:r>
            <a:r>
              <a:rPr lang="sv-SE" sz="2800" dirty="0">
                <a:latin typeface="Calibri" charset="0"/>
              </a:rPr>
              <a:t>…” (100 $)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8010" y="1586184"/>
            <a:ext cx="1258790" cy="163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8012" y="3426181"/>
            <a:ext cx="1661001" cy="11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794" y="4917268"/>
            <a:ext cx="2220619" cy="147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2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pPr algn="r"/>
            <a:r>
              <a:rPr lang="sv-SE" dirty="0"/>
              <a:t>… paradigm </a:t>
            </a:r>
            <a:r>
              <a:rPr lang="sv-SE" dirty="0" err="1"/>
              <a:t>changes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/>
              <a:t>metagenomic</a:t>
            </a:r>
            <a:r>
              <a:rPr lang="sv-SE" sz="2400" dirty="0"/>
              <a:t> pools</a:t>
            </a:r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studying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Personal </a:t>
            </a:r>
            <a:r>
              <a:rPr lang="sv-SE" sz="2400" dirty="0" err="1"/>
              <a:t>genome</a:t>
            </a:r>
            <a:r>
              <a:rPr lang="sv-SE" sz="2400" dirty="0"/>
              <a:t> = </a:t>
            </a:r>
            <a:r>
              <a:rPr lang="sv-SE" sz="2400" dirty="0" err="1"/>
              <a:t>personalized</a:t>
            </a:r>
            <a:r>
              <a:rPr lang="sv-SE" sz="2400" dirty="0"/>
              <a:t> medicine</a:t>
            </a: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6"/>
            <a:ext cx="1905000" cy="2302098"/>
            <a:chOff x="429" y="916"/>
            <a:chExt cx="1052" cy="1355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6"/>
            <a:ext cx="2419350" cy="1711326"/>
            <a:chOff x="2039" y="2703"/>
            <a:chExt cx="1524" cy="1078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985907" y="4053197"/>
            <a:ext cx="1905000" cy="2686051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4497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2" y="163125"/>
            <a:ext cx="1919111" cy="250763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704151"/>
            <a:ext cx="6590530" cy="193322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2" y="4037406"/>
            <a:ext cx="7182555" cy="1690999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7" y="3882892"/>
            <a:ext cx="693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IF 2.9</a:t>
            </a:r>
          </a:p>
        </p:txBody>
      </p:sp>
      <p:sp>
        <p:nvSpPr>
          <p:cNvPr id="10" name="textruta 9"/>
          <p:cNvSpPr txBox="1"/>
          <p:nvPr/>
        </p:nvSpPr>
        <p:spPr>
          <a:xfrm>
            <a:off x="5080869" y="1591900"/>
            <a:ext cx="81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IF 31.6</a:t>
            </a:r>
          </a:p>
        </p:txBody>
      </p:sp>
      <p:sp>
        <p:nvSpPr>
          <p:cNvPr id="11" name="Ellips 10"/>
          <p:cNvSpPr/>
          <p:nvPr/>
        </p:nvSpPr>
        <p:spPr>
          <a:xfrm>
            <a:off x="2367899" y="1591901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2" y="3892667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Box 1"/>
          <p:cNvSpPr txBox="1"/>
          <p:nvPr/>
        </p:nvSpPr>
        <p:spPr>
          <a:xfrm>
            <a:off x="2367901" y="163125"/>
            <a:ext cx="677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… scientific value diminishes</a:t>
            </a:r>
          </a:p>
        </p:txBody>
      </p:sp>
    </p:spTree>
    <p:extLst>
      <p:ext uri="{BB962C8B-B14F-4D97-AF65-F5344CB8AC3E}">
        <p14:creationId xmlns:p14="http://schemas.microsoft.com/office/powerpoint/2010/main" val="3450623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Current Technologies</a:t>
            </a:r>
          </a:p>
        </p:txBody>
      </p:sp>
    </p:spTree>
    <p:extLst>
      <p:ext uri="{BB962C8B-B14F-4D97-AF65-F5344CB8AC3E}">
        <p14:creationId xmlns:p14="http://schemas.microsoft.com/office/powerpoint/2010/main" val="3445787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294832" y="920707"/>
            <a:ext cx="8543925" cy="1905"/>
          </a:xfrm>
          <a:custGeom>
            <a:avLst/>
            <a:gdLst/>
            <a:ahLst/>
            <a:cxnLst/>
            <a:rect l="l" t="t" r="r" b="b"/>
            <a:pathLst>
              <a:path w="8543925" h="1905">
                <a:moveTo>
                  <a:pt x="0" y="0"/>
                </a:moveTo>
                <a:lnTo>
                  <a:pt x="8543858" y="1587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Group 17"/>
          <p:cNvGrpSpPr/>
          <p:nvPr/>
        </p:nvGrpSpPr>
        <p:grpSpPr>
          <a:xfrm>
            <a:off x="406402" y="1206501"/>
            <a:ext cx="8271933" cy="5372100"/>
            <a:chOff x="2669730" y="1419298"/>
            <a:chExt cx="4572000" cy="2743200"/>
          </a:xfrm>
        </p:grpSpPr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70487189"/>
                </p:ext>
              </p:extLst>
            </p:nvPr>
          </p:nvGraphicFramePr>
          <p:xfrm>
            <a:off x="2669730" y="1419298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1716" y="3370622"/>
              <a:ext cx="1055784" cy="41263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7686" y="2903606"/>
              <a:ext cx="549402" cy="54940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2387" y="1918588"/>
              <a:ext cx="1050924" cy="42177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9144" y="2535067"/>
              <a:ext cx="1400302" cy="25136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12004" y="3159232"/>
              <a:ext cx="881327" cy="58755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9648" y="3491514"/>
              <a:ext cx="724111" cy="351862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523876" y="6172200"/>
            <a:ext cx="7845424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alphaModFix amt="28000"/>
          </a:blip>
          <a:stretch>
            <a:fillRect/>
          </a:stretch>
        </p:blipFill>
        <p:spPr>
          <a:xfrm>
            <a:off x="0" y="6093296"/>
            <a:ext cx="2002118" cy="7725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alphaModFix amt="27000"/>
          </a:blip>
          <a:stretch>
            <a:fillRect/>
          </a:stretch>
        </p:blipFill>
        <p:spPr>
          <a:xfrm>
            <a:off x="7282789" y="6275295"/>
            <a:ext cx="1763378" cy="5698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172793"/>
            <a:ext cx="1790700" cy="1674923"/>
          </a:xfrm>
          <a:prstGeom prst="rect">
            <a:avLst/>
          </a:prstGeom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Read length</a:t>
            </a:r>
          </a:p>
        </p:txBody>
      </p:sp>
    </p:spTree>
    <p:extLst>
      <p:ext uri="{BB962C8B-B14F-4D97-AF65-F5344CB8AC3E}">
        <p14:creationId xmlns:p14="http://schemas.microsoft.com/office/powerpoint/2010/main" val="296168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183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Illumina</a:t>
            </a:r>
            <a:endParaRPr lang="en-US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09250"/>
            <a:ext cx="6858000" cy="2415401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(MiSeq)</a:t>
            </a:r>
          </a:p>
          <a:p>
            <a:r>
              <a:rPr lang="en-US" sz="2000" dirty="0"/>
              <a:t>Human genome </a:t>
            </a:r>
            <a:r>
              <a:rPr lang="en-US" sz="2000" dirty="0" err="1"/>
              <a:t>seq</a:t>
            </a:r>
            <a:r>
              <a:rPr lang="en-US" sz="2000" dirty="0"/>
              <a:t> (</a:t>
            </a:r>
            <a:r>
              <a:rPr lang="en-US" sz="2000" dirty="0" err="1"/>
              <a:t>Xten</a:t>
            </a:r>
            <a:r>
              <a:rPr lang="en-US" sz="2000" dirty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568796"/>
              </p:ext>
            </p:extLst>
          </p:nvPr>
        </p:nvGraphicFramePr>
        <p:xfrm>
          <a:off x="457200" y="711430"/>
          <a:ext cx="8382000" cy="3566160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110x110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to 350x350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NovaSeq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3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6821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46" y="5267501"/>
            <a:ext cx="2105316" cy="1457151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488" y="4309250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65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 bwMode="auto">
          <a:xfrm>
            <a:off x="457200" y="99647"/>
            <a:ext cx="8229600" cy="6445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sv-SE" b="1" dirty="0" err="1">
                <a:ea typeface="ＭＳ Ｐゴシック" pitchFamily="34" charset="-128"/>
              </a:rPr>
              <a:t>Illumina</a:t>
            </a:r>
            <a:r>
              <a:rPr lang="en-US" altLang="sv-SE" dirty="0">
                <a:ea typeface="ＭＳ Ｐゴシック" pitchFamily="34" charset="-128"/>
              </a:rPr>
              <a:t>: bridge amplification</a:t>
            </a:r>
            <a:endParaRPr lang="sv-SE" altLang="sv-SE" dirty="0">
              <a:ea typeface="ＭＳ Ｐゴシック" pitchFamily="34" charset="-128"/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7" y="2162857"/>
            <a:ext cx="8236073" cy="29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5" y="5455444"/>
            <a:ext cx="277812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365" y="5125244"/>
            <a:ext cx="4852610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342900" indent="-3429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sv-SE" sz="2000" dirty="0"/>
              <a:t>200M fragments per lane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sv-SE" sz="2000" dirty="0"/>
              <a:t>Bridge amplification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sv-SE" sz="2000" dirty="0"/>
              <a:t>Ends with blocking of free 3</a:t>
            </a:r>
            <a:r>
              <a:rPr lang="en-US" altLang="en-US" sz="2000" dirty="0"/>
              <a:t>’</a:t>
            </a:r>
            <a:r>
              <a:rPr lang="en-US" altLang="sv-SE" sz="2000" dirty="0"/>
              <a:t>-ends and</a:t>
            </a:r>
          </a:p>
          <a:p>
            <a:pPr eaLnBrk="1" hangingPunct="1"/>
            <a:r>
              <a:rPr lang="en-US" altLang="sv-SE" sz="2000" dirty="0" err="1"/>
              <a:t>hybridisation</a:t>
            </a:r>
            <a:r>
              <a:rPr lang="en-US" altLang="sv-SE" sz="2000" dirty="0"/>
              <a:t> of sequencing primer</a:t>
            </a:r>
          </a:p>
          <a:p>
            <a:pPr eaLnBrk="1" hangingPunct="1">
              <a:buFont typeface="Arial" pitchFamily="34" charset="0"/>
              <a:buChar char="•"/>
            </a:pPr>
            <a:endParaRPr lang="en-US" altLang="sv-SE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90" y="1051667"/>
            <a:ext cx="6076950" cy="1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397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99647"/>
            <a:ext cx="8229600" cy="644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sv-SE" b="1" dirty="0" err="1">
                <a:ea typeface="ＭＳ Ｐゴシック" pitchFamily="34" charset="-128"/>
              </a:rPr>
              <a:t>Illumina</a:t>
            </a:r>
            <a:r>
              <a:rPr lang="en-US" altLang="sv-SE" dirty="0">
                <a:ea typeface="ＭＳ Ｐゴシック" pitchFamily="34" charset="-128"/>
              </a:rPr>
              <a:t>: </a:t>
            </a:r>
            <a:r>
              <a:rPr lang="en-US" altLang="sv-SE" dirty="0" err="1">
                <a:ea typeface="ＭＳ Ｐゴシック" pitchFamily="34" charset="-128"/>
              </a:rPr>
              <a:t>ExAmp</a:t>
            </a:r>
            <a:r>
              <a:rPr lang="en-US" altLang="sv-SE" dirty="0">
                <a:ea typeface="ＭＳ Ｐゴシック" pitchFamily="34" charset="-128"/>
              </a:rPr>
              <a:t> = black box</a:t>
            </a:r>
            <a:endParaRPr lang="sv-SE" altLang="sv-SE" dirty="0">
              <a:ea typeface="ＭＳ Ｐゴシック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82" y="1714767"/>
            <a:ext cx="3322719" cy="15750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17" y="4271949"/>
            <a:ext cx="3678219" cy="25860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0617" y="1250590"/>
            <a:ext cx="5629765" cy="3021359"/>
            <a:chOff x="457200" y="1246460"/>
            <a:chExt cx="5629765" cy="30213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246460"/>
              <a:ext cx="2508298" cy="302135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3456" y="1246461"/>
              <a:ext cx="3073509" cy="24404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773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F5A6B-F5A7-7342-92DE-B8B2891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17"/>
            <a:ext cx="8229600" cy="1143000"/>
          </a:xfrm>
        </p:spPr>
        <p:txBody>
          <a:bodyPr/>
          <a:lstStyle/>
          <a:p>
            <a:r>
              <a:rPr lang="sv-SE" dirty="0" err="1"/>
              <a:t>Outline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4926-60B6-904D-B30B-04B1D4784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8597"/>
            <a:ext cx="8229600" cy="528948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v-SE" dirty="0"/>
              <a:t>INTRO</a:t>
            </a:r>
          </a:p>
          <a:p>
            <a:r>
              <a:rPr lang="sv-SE" dirty="0" err="1"/>
              <a:t>Sequencing</a:t>
            </a:r>
            <a:r>
              <a:rPr lang="sv-SE" dirty="0"/>
              <a:t> service at NGI-</a:t>
            </a:r>
            <a:r>
              <a:rPr lang="sv-SE" dirty="0" err="1"/>
              <a:t>SciLifeLab</a:t>
            </a:r>
            <a:endParaRPr lang="sv-SE" dirty="0"/>
          </a:p>
          <a:p>
            <a:r>
              <a:rPr lang="sv-SE" dirty="0"/>
              <a:t>Short </a:t>
            </a:r>
            <a:r>
              <a:rPr lang="sv-SE" dirty="0" err="1"/>
              <a:t>history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NGS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NGS general </a:t>
            </a:r>
            <a:r>
              <a:rPr lang="sv-SE" dirty="0" err="1"/>
              <a:t>knowledge</a:t>
            </a:r>
            <a:endParaRPr lang="sv-SE" dirty="0"/>
          </a:p>
          <a:p>
            <a:r>
              <a:rPr lang="sv-SE" dirty="0" err="1"/>
              <a:t>Current</a:t>
            </a:r>
            <a:r>
              <a:rPr lang="sv-SE" dirty="0"/>
              <a:t> </a:t>
            </a:r>
            <a:r>
              <a:rPr lang="sv-SE" dirty="0" err="1"/>
              <a:t>technologies</a:t>
            </a:r>
            <a:endParaRPr lang="sv-SE" dirty="0"/>
          </a:p>
          <a:p>
            <a:r>
              <a:rPr lang="sv-SE" dirty="0"/>
              <a:t>Main </a:t>
            </a:r>
            <a:r>
              <a:rPr lang="sv-SE" dirty="0" err="1"/>
              <a:t>applications</a:t>
            </a: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NGS Challenges</a:t>
            </a:r>
          </a:p>
          <a:p>
            <a:r>
              <a:rPr lang="sv-SE" dirty="0" err="1"/>
              <a:t>Sequencing</a:t>
            </a:r>
            <a:r>
              <a:rPr lang="sv-SE" dirty="0"/>
              <a:t> </a:t>
            </a:r>
            <a:r>
              <a:rPr lang="sv-SE" dirty="0" err="1"/>
              <a:t>artefacts</a:t>
            </a:r>
            <a:endParaRPr lang="sv-SE" dirty="0"/>
          </a:p>
          <a:p>
            <a:r>
              <a:rPr lang="sv-SE" dirty="0"/>
              <a:t>NGS </a:t>
            </a:r>
            <a:r>
              <a:rPr lang="sv-SE" dirty="0" err="1"/>
              <a:t>sample</a:t>
            </a:r>
            <a:r>
              <a:rPr lang="sv-SE" dirty="0"/>
              <a:t> </a:t>
            </a:r>
            <a:r>
              <a:rPr lang="sv-SE" dirty="0" err="1"/>
              <a:t>quality</a:t>
            </a:r>
            <a:r>
              <a:rPr lang="sv-SE" dirty="0"/>
              <a:t> </a:t>
            </a:r>
            <a:r>
              <a:rPr lang="sv-SE" dirty="0" err="1"/>
              <a:t>requirements</a:t>
            </a:r>
            <a:endParaRPr lang="sv-SE" dirty="0"/>
          </a:p>
          <a:p>
            <a:endParaRPr lang="sv-SE" dirty="0"/>
          </a:p>
          <a:p>
            <a:r>
              <a:rPr lang="sv-SE" dirty="0" err="1"/>
              <a:t>Philosophical</a:t>
            </a:r>
            <a:r>
              <a:rPr lang="sv-SE" dirty="0"/>
              <a:t> </a:t>
            </a:r>
            <a:r>
              <a:rPr lang="sv-SE" dirty="0" err="1"/>
              <a:t>reflection</a:t>
            </a:r>
            <a:endParaRPr lang="sv-SE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DFC6259-9037-5B48-BE6F-4E8CBB548BF2}"/>
              </a:ext>
            </a:extLst>
          </p:cNvPr>
          <p:cNvCxnSpPr>
            <a:cxnSpLocks/>
          </p:cNvCxnSpPr>
          <p:nvPr/>
        </p:nvCxnSpPr>
        <p:spPr>
          <a:xfrm flipH="1">
            <a:off x="3648546" y="3621387"/>
            <a:ext cx="34584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ildresultat för coffee cup">
            <a:extLst>
              <a:ext uri="{FF2B5EF4-FFF2-40B4-BE49-F238E27FC236}">
                <a16:creationId xmlns:a16="http://schemas.microsoft.com/office/drawing/2014/main" id="{0F737E79-88D0-5E46-8CD9-2B8DE920B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51" y="3116657"/>
            <a:ext cx="1053157" cy="10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383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491" t="1284" r="4490" b="1113"/>
          <a:stretch>
            <a:fillRect/>
          </a:stretch>
        </p:blipFill>
        <p:spPr>
          <a:xfrm>
            <a:off x="0" y="303854"/>
            <a:ext cx="3022115" cy="3623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97" extrusionOk="0">
                <a:moveTo>
                  <a:pt x="10678" y="0"/>
                </a:moveTo>
                <a:cubicBezTo>
                  <a:pt x="8287" y="0"/>
                  <a:pt x="6309" y="19"/>
                  <a:pt x="6282" y="41"/>
                </a:cubicBezTo>
                <a:cubicBezTo>
                  <a:pt x="6256" y="63"/>
                  <a:pt x="6227" y="874"/>
                  <a:pt x="6219" y="1843"/>
                </a:cubicBezTo>
                <a:lnTo>
                  <a:pt x="6204" y="3605"/>
                </a:lnTo>
                <a:lnTo>
                  <a:pt x="5353" y="3618"/>
                </a:lnTo>
                <a:lnTo>
                  <a:pt x="4501" y="3632"/>
                </a:lnTo>
                <a:lnTo>
                  <a:pt x="4501" y="5336"/>
                </a:lnTo>
                <a:cubicBezTo>
                  <a:pt x="4501" y="6541"/>
                  <a:pt x="4521" y="7056"/>
                  <a:pt x="4567" y="7095"/>
                </a:cubicBezTo>
                <a:cubicBezTo>
                  <a:pt x="4668" y="7180"/>
                  <a:pt x="4580" y="7301"/>
                  <a:pt x="4417" y="7301"/>
                </a:cubicBezTo>
                <a:cubicBezTo>
                  <a:pt x="4273" y="7301"/>
                  <a:pt x="4270" y="7304"/>
                  <a:pt x="4270" y="7706"/>
                </a:cubicBezTo>
                <a:cubicBezTo>
                  <a:pt x="4270" y="8022"/>
                  <a:pt x="4290" y="8118"/>
                  <a:pt x="4357" y="8139"/>
                </a:cubicBezTo>
                <a:cubicBezTo>
                  <a:pt x="4478" y="8178"/>
                  <a:pt x="4478" y="8597"/>
                  <a:pt x="4357" y="8636"/>
                </a:cubicBezTo>
                <a:cubicBezTo>
                  <a:pt x="4281" y="8660"/>
                  <a:pt x="4270" y="9386"/>
                  <a:pt x="4270" y="14767"/>
                </a:cubicBezTo>
                <a:lnTo>
                  <a:pt x="4270" y="20871"/>
                </a:lnTo>
                <a:lnTo>
                  <a:pt x="4486" y="20886"/>
                </a:lnTo>
                <a:cubicBezTo>
                  <a:pt x="4691" y="20900"/>
                  <a:pt x="4704" y="20911"/>
                  <a:pt x="4720" y="21082"/>
                </a:cubicBezTo>
                <a:lnTo>
                  <a:pt x="4738" y="21263"/>
                </a:lnTo>
                <a:lnTo>
                  <a:pt x="5084" y="21263"/>
                </a:lnTo>
                <a:cubicBezTo>
                  <a:pt x="5343" y="21263"/>
                  <a:pt x="5436" y="21281"/>
                  <a:pt x="5462" y="21338"/>
                </a:cubicBezTo>
                <a:cubicBezTo>
                  <a:pt x="5481" y="21380"/>
                  <a:pt x="5475" y="21433"/>
                  <a:pt x="5447" y="21456"/>
                </a:cubicBezTo>
                <a:cubicBezTo>
                  <a:pt x="5419" y="21480"/>
                  <a:pt x="4214" y="21503"/>
                  <a:pt x="2770" y="21509"/>
                </a:cubicBezTo>
                <a:cubicBezTo>
                  <a:pt x="1326" y="21515"/>
                  <a:pt x="81" y="21536"/>
                  <a:pt x="1" y="21556"/>
                </a:cubicBezTo>
                <a:cubicBezTo>
                  <a:pt x="-78" y="21575"/>
                  <a:pt x="4731" y="21593"/>
                  <a:pt x="10689" y="21596"/>
                </a:cubicBezTo>
                <a:cubicBezTo>
                  <a:pt x="17805" y="21599"/>
                  <a:pt x="21522" y="21585"/>
                  <a:pt x="21522" y="21553"/>
                </a:cubicBezTo>
                <a:cubicBezTo>
                  <a:pt x="21522" y="21522"/>
                  <a:pt x="20537" y="21501"/>
                  <a:pt x="18767" y="21493"/>
                </a:cubicBezTo>
                <a:cubicBezTo>
                  <a:pt x="16055" y="21480"/>
                  <a:pt x="16012" y="21479"/>
                  <a:pt x="16012" y="21383"/>
                </a:cubicBezTo>
                <a:cubicBezTo>
                  <a:pt x="16012" y="21299"/>
                  <a:pt x="16056" y="21285"/>
                  <a:pt x="16369" y="21273"/>
                </a:cubicBezTo>
                <a:lnTo>
                  <a:pt x="16726" y="21258"/>
                </a:lnTo>
                <a:lnTo>
                  <a:pt x="16744" y="21079"/>
                </a:lnTo>
                <a:cubicBezTo>
                  <a:pt x="16760" y="20916"/>
                  <a:pt x="16779" y="20900"/>
                  <a:pt x="16950" y="20886"/>
                </a:cubicBezTo>
                <a:lnTo>
                  <a:pt x="17138" y="20871"/>
                </a:lnTo>
                <a:lnTo>
                  <a:pt x="17138" y="14765"/>
                </a:lnTo>
                <a:cubicBezTo>
                  <a:pt x="17138" y="10746"/>
                  <a:pt x="17117" y="8649"/>
                  <a:pt x="17079" y="8629"/>
                </a:cubicBezTo>
                <a:cubicBezTo>
                  <a:pt x="16984" y="8580"/>
                  <a:pt x="17008" y="8171"/>
                  <a:pt x="17108" y="8139"/>
                </a:cubicBezTo>
                <a:cubicBezTo>
                  <a:pt x="17175" y="8118"/>
                  <a:pt x="17195" y="8022"/>
                  <a:pt x="17195" y="7706"/>
                </a:cubicBezTo>
                <a:cubicBezTo>
                  <a:pt x="17195" y="7347"/>
                  <a:pt x="17184" y="7301"/>
                  <a:pt x="17091" y="7301"/>
                </a:cubicBezTo>
                <a:cubicBezTo>
                  <a:pt x="17034" y="7301"/>
                  <a:pt x="16937" y="7268"/>
                  <a:pt x="16875" y="7228"/>
                </a:cubicBezTo>
                <a:cubicBezTo>
                  <a:pt x="16769" y="7159"/>
                  <a:pt x="16768" y="7153"/>
                  <a:pt x="16864" y="7090"/>
                </a:cubicBezTo>
                <a:cubicBezTo>
                  <a:pt x="16959" y="7029"/>
                  <a:pt x="16964" y="6899"/>
                  <a:pt x="16950" y="5338"/>
                </a:cubicBezTo>
                <a:lnTo>
                  <a:pt x="16935" y="3653"/>
                </a:lnTo>
                <a:lnTo>
                  <a:pt x="16127" y="3639"/>
                </a:lnTo>
                <a:cubicBezTo>
                  <a:pt x="15683" y="3631"/>
                  <a:pt x="15287" y="3615"/>
                  <a:pt x="15247" y="3604"/>
                </a:cubicBezTo>
                <a:cubicBezTo>
                  <a:pt x="15191" y="3588"/>
                  <a:pt x="15175" y="3199"/>
                  <a:pt x="15175" y="1876"/>
                </a:cubicBezTo>
                <a:cubicBezTo>
                  <a:pt x="15175" y="562"/>
                  <a:pt x="15159" y="149"/>
                  <a:pt x="15102" y="84"/>
                </a:cubicBezTo>
                <a:cubicBezTo>
                  <a:pt x="15032" y="4"/>
                  <a:pt x="14761" y="-1"/>
                  <a:pt x="10678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0" name="Group"/>
          <p:cNvGrpSpPr/>
          <p:nvPr/>
        </p:nvGrpSpPr>
        <p:grpSpPr>
          <a:xfrm>
            <a:off x="665" y="5908965"/>
            <a:ext cx="9207176" cy="1112673"/>
            <a:chOff x="0" y="0"/>
            <a:chExt cx="13094648" cy="1582466"/>
          </a:xfrm>
        </p:grpSpPr>
        <p:sp>
          <p:nvSpPr>
            <p:cNvPr id="197" name="Rectangle"/>
            <p:cNvSpPr/>
            <p:nvPr/>
          </p:nvSpPr>
          <p:spPr>
            <a:xfrm>
              <a:off x="0" y="3539"/>
              <a:ext cx="13011101" cy="1335600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round/>
            </a:ln>
            <a:effectLst>
              <a:outerShdw blurRad="317500" dist="12700" dir="16200000" rotWithShape="0">
                <a:srgbClr val="000000">
                  <a:alpha val="4042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1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98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053" y="152400"/>
              <a:ext cx="3517901" cy="10957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SciLifeLab_logotyp_Grön_frizon.png" descr="SciLifeLab_logotyp_Grön_frizo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76748" y="0"/>
              <a:ext cx="3517901" cy="1582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1" name="NovaSeq 6000"/>
          <p:cNvSpPr txBox="1"/>
          <p:nvPr/>
        </p:nvSpPr>
        <p:spPr>
          <a:xfrm>
            <a:off x="3586843" y="83830"/>
            <a:ext cx="2468421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/>
            </a:lvl1pPr>
          </a:lstStyle>
          <a:p>
            <a:r>
              <a:t>NovaSeq 6000</a:t>
            </a:r>
          </a:p>
        </p:txBody>
      </p:sp>
      <p:sp>
        <p:nvSpPr>
          <p:cNvPr id="202" name="NGI acquired 2 instruments in June 2017…"/>
          <p:cNvSpPr txBox="1"/>
          <p:nvPr/>
        </p:nvSpPr>
        <p:spPr>
          <a:xfrm>
            <a:off x="3186366" y="876550"/>
            <a:ext cx="5280595" cy="253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 sz="2400"/>
            </a:pPr>
            <a:r>
              <a:rPr sz="2000" dirty="0"/>
              <a:t>NGI </a:t>
            </a:r>
            <a:r>
              <a:rPr lang="sv-SE" sz="2000" dirty="0"/>
              <a:t>has </a:t>
            </a:r>
            <a:r>
              <a:rPr lang="sv-SE" sz="2000" dirty="0" err="1"/>
              <a:t>five</a:t>
            </a:r>
            <a:r>
              <a:rPr lang="sv-SE" sz="2000" dirty="0"/>
              <a:t> instruments</a:t>
            </a:r>
            <a:endParaRPr sz="2000" dirty="0"/>
          </a:p>
          <a:p>
            <a:pPr marL="342900" indent="-342900">
              <a:buFont typeface="Arial" panose="020B0604020202020204" pitchFamily="34" charset="0"/>
              <a:buChar char="•"/>
              <a:defRPr sz="2400"/>
            </a:pPr>
            <a:r>
              <a:rPr sz="2000" dirty="0"/>
              <a:t>Flexible and scalable using multiple flow cell types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/>
            </a:pPr>
            <a:r>
              <a:rPr sz="2000" dirty="0"/>
              <a:t>Quick and easy operation using RFID labeled reagent cassettes 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/>
            </a:pPr>
            <a:r>
              <a:rPr sz="2000" dirty="0"/>
              <a:t>Onboard clustering and automatic washing minimises hands on time during runs</a:t>
            </a:r>
          </a:p>
          <a:p>
            <a:pPr marL="342900" indent="-342900">
              <a:buFont typeface="Arial" panose="020B0604020202020204" pitchFamily="34" charset="0"/>
              <a:buChar char="•"/>
              <a:defRPr sz="2400"/>
            </a:pPr>
            <a:r>
              <a:rPr sz="2000" dirty="0"/>
              <a:t>2 color chemistry</a:t>
            </a:r>
          </a:p>
        </p:txBody>
      </p:sp>
      <p:sp>
        <p:nvSpPr>
          <p:cNvPr id="204" name="T=Green C=Red A=Green/Red G=no signal"/>
          <p:cNvSpPr txBox="1"/>
          <p:nvPr/>
        </p:nvSpPr>
        <p:spPr>
          <a:xfrm>
            <a:off x="5530111" y="3018489"/>
            <a:ext cx="1351328" cy="105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>
              <a:spcBef>
                <a:spcPts val="2953"/>
              </a:spcBef>
              <a:defRPr sz="2400"/>
            </a:pPr>
            <a:r>
              <a:rPr sz="1600" dirty="0"/>
              <a:t>T=</a:t>
            </a:r>
            <a:r>
              <a:rPr sz="1600" b="1" dirty="0">
                <a:solidFill>
                  <a:srgbClr val="008000"/>
                </a:solidFill>
                <a:latin typeface="Helvetica"/>
                <a:ea typeface="Helvetica"/>
                <a:cs typeface="Helvetica"/>
                <a:sym typeface="Helvetica"/>
              </a:rPr>
              <a:t>Green</a:t>
            </a:r>
            <a:br>
              <a:rPr sz="1600" dirty="0"/>
            </a:br>
            <a:r>
              <a:rPr sz="1600" dirty="0"/>
              <a:t>C=</a:t>
            </a:r>
            <a:r>
              <a:rPr sz="1600" b="1" dirty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Red</a:t>
            </a:r>
            <a:br>
              <a:rPr sz="1600" dirty="0">
                <a:solidFill>
                  <a:srgbClr val="FF0000"/>
                </a:solidFill>
              </a:rPr>
            </a:br>
            <a:r>
              <a:rPr sz="1600" dirty="0"/>
              <a:t>A=</a:t>
            </a:r>
            <a:r>
              <a:rPr sz="1600" b="1" dirty="0">
                <a:solidFill>
                  <a:srgbClr val="008000"/>
                </a:solidFill>
                <a:latin typeface="Helvetica"/>
                <a:ea typeface="Helvetica"/>
                <a:cs typeface="Helvetica"/>
                <a:sym typeface="Helvetica"/>
              </a:rPr>
              <a:t>Green</a:t>
            </a:r>
            <a:r>
              <a:rPr sz="1600" dirty="0"/>
              <a:t>/</a:t>
            </a:r>
            <a:r>
              <a:rPr sz="1600" b="1" dirty="0">
                <a:solidFill>
                  <a:srgbClr val="FF0000"/>
                </a:solidFill>
                <a:latin typeface="Helvetica"/>
                <a:ea typeface="Helvetica"/>
                <a:cs typeface="Helvetica"/>
                <a:sym typeface="Helvetica"/>
              </a:rPr>
              <a:t>Red</a:t>
            </a:r>
            <a:br>
              <a:rPr sz="1600" dirty="0"/>
            </a:br>
            <a:r>
              <a:rPr sz="1600" dirty="0"/>
              <a:t>G=no signal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9011B-48AD-CD49-A0A0-CD58EA9A9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9" y="4032885"/>
            <a:ext cx="5162921" cy="181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86932 0.139451" pathEditMode="relative">
                                      <p:cBhvr>
                                        <p:cTn id="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96"/>
                                        </p:tgtEl>
                                      </p:cBhvr>
                                      <p:by x="175727" y="175727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 animBg="1" advAuto="0"/>
      <p:bldP spid="202" grpId="0" animBg="1" advAuto="0"/>
      <p:bldP spid="204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5429" y="228600"/>
            <a:ext cx="5199815" cy="838200"/>
          </a:xfrm>
          <a:noFill/>
        </p:spPr>
        <p:txBody>
          <a:bodyPr>
            <a:normAutofit/>
          </a:bodyPr>
          <a:lstStyle/>
          <a:p>
            <a:r>
              <a:rPr lang="en-US" sz="3200" b="1" dirty="0"/>
              <a:t>Ion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2"/>
            <a:ext cx="4876800" cy="194623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re-sequencing (gene panels)</a:t>
            </a:r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93788"/>
              </p:ext>
            </p:extLst>
          </p:nvPr>
        </p:nvGraphicFramePr>
        <p:xfrm>
          <a:off x="543189" y="1359409"/>
          <a:ext cx="5449824" cy="3115056"/>
        </p:xfrm>
        <a:graphic>
          <a:graphicData uri="http://schemas.openxmlformats.org/drawingml/2006/table">
            <a:tbl>
              <a:tblPr/>
              <a:tblGrid>
                <a:gridCol w="1657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determines throughput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314, 316, 318 (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– 1 Gb, 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400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P-I (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Proton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Gb, 4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510, 520, 530, 540, 550 (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S5XL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 – 15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(two chips per day)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200 - 600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732" y="1690484"/>
            <a:ext cx="2326610" cy="17584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289" y="3820393"/>
            <a:ext cx="1717431" cy="1631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682" y="126513"/>
            <a:ext cx="1534323" cy="14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582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Ion Torrent </a:t>
            </a:r>
            <a:r>
              <a:rPr lang="en-US" dirty="0"/>
              <a:t>- H</a:t>
            </a:r>
            <a:r>
              <a:rPr lang="en-US" baseline="30000" dirty="0"/>
              <a:t>+</a:t>
            </a:r>
            <a:r>
              <a:rPr lang="en-US" dirty="0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932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 rot="10800000">
            <a:off x="1130660" y="2240636"/>
            <a:ext cx="5080215" cy="123696"/>
            <a:chOff x="331081" y="1522110"/>
            <a:chExt cx="5086354" cy="161195"/>
          </a:xfrm>
        </p:grpSpPr>
        <p:sp>
          <p:nvSpPr>
            <p:cNvPr id="10" name="Rectangle 9"/>
            <p:cNvSpPr/>
            <p:nvPr/>
          </p:nvSpPr>
          <p:spPr>
            <a:xfrm>
              <a:off x="1157068" y="1522113"/>
              <a:ext cx="3259827" cy="146019"/>
            </a:xfrm>
            <a:prstGeom prst="rect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flipV="1">
              <a:off x="4416895" y="1522111"/>
              <a:ext cx="280483" cy="152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flipV="1">
              <a:off x="4697379" y="1522110"/>
              <a:ext cx="720056" cy="16119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flipV="1">
              <a:off x="331081" y="1535918"/>
              <a:ext cx="804615" cy="14738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25259" y="1800348"/>
            <a:ext cx="960285" cy="904779"/>
            <a:chOff x="7225257" y="1800347"/>
            <a:chExt cx="960285" cy="904779"/>
          </a:xfrm>
        </p:grpSpPr>
        <p:sp>
          <p:nvSpPr>
            <p:cNvPr id="2" name="Oval 1"/>
            <p:cNvSpPr/>
            <p:nvPr/>
          </p:nvSpPr>
          <p:spPr>
            <a:xfrm>
              <a:off x="7225257" y="1800347"/>
              <a:ext cx="960285" cy="90477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79078" y="2047532"/>
              <a:ext cx="652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bead</a:t>
              </a: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>
            <a:off x="6665548" y="2295368"/>
            <a:ext cx="387211" cy="0"/>
          </a:xfrm>
          <a:prstGeom prst="straightConnector1">
            <a:avLst/>
          </a:prstGeom>
          <a:ln w="571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727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96173-6779-B74F-B5DF-FA78C19EB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Main Ion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application</a:t>
            </a:r>
            <a:r>
              <a:rPr lang="sv-SE" dirty="0"/>
              <a:t>: </a:t>
            </a:r>
            <a:r>
              <a:rPr lang="sv-SE" dirty="0" err="1"/>
              <a:t>AmpliSeq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B6C9C-5C0F-E54D-BE50-50047D30B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8460"/>
            <a:ext cx="8229600" cy="2017058"/>
          </a:xfrm>
        </p:spPr>
        <p:txBody>
          <a:bodyPr>
            <a:normAutofit fontScale="92500" lnSpcReduction="10000"/>
          </a:bodyPr>
          <a:lstStyle/>
          <a:p>
            <a:r>
              <a:rPr lang="sv-SE" sz="2400" dirty="0" err="1"/>
              <a:t>Multiplex</a:t>
            </a:r>
            <a:r>
              <a:rPr lang="sv-SE" sz="2400" dirty="0"/>
              <a:t> PCR to a </a:t>
            </a:r>
            <a:r>
              <a:rPr lang="sv-SE" sz="2400" dirty="0" err="1"/>
              <a:t>number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targets</a:t>
            </a:r>
            <a:r>
              <a:rPr lang="sv-SE" sz="2400" dirty="0"/>
              <a:t> (</a:t>
            </a:r>
            <a:r>
              <a:rPr lang="sv-SE" sz="2400" dirty="0" err="1"/>
              <a:t>up</a:t>
            </a:r>
            <a:r>
              <a:rPr lang="sv-SE" sz="2400" dirty="0"/>
              <a:t> to 20 000)</a:t>
            </a:r>
          </a:p>
          <a:p>
            <a:r>
              <a:rPr lang="sv-SE" sz="2400" dirty="0" err="1"/>
              <a:t>Very</a:t>
            </a:r>
            <a:r>
              <a:rPr lang="sv-SE" sz="2400" dirty="0"/>
              <a:t> fast workflow (4-8 </a:t>
            </a:r>
            <a:r>
              <a:rPr lang="sv-SE" sz="2400" dirty="0" err="1"/>
              <a:t>hours</a:t>
            </a:r>
            <a:r>
              <a:rPr lang="sv-SE" sz="2400" dirty="0"/>
              <a:t>), </a:t>
            </a:r>
            <a:r>
              <a:rPr lang="sv-SE" sz="2400" dirty="0" err="1"/>
              <a:t>perfect</a:t>
            </a:r>
            <a:r>
              <a:rPr lang="sv-SE" sz="2400" dirty="0"/>
              <a:t> for </a:t>
            </a:r>
            <a:r>
              <a:rPr lang="sv-SE" sz="2400" dirty="0" err="1"/>
              <a:t>clinics</a:t>
            </a:r>
            <a:endParaRPr lang="sv-SE" sz="2400" dirty="0"/>
          </a:p>
          <a:p>
            <a:r>
              <a:rPr lang="sv-SE" sz="2400" dirty="0" err="1"/>
              <a:t>Automated</a:t>
            </a:r>
            <a:r>
              <a:rPr lang="sv-SE" sz="2400" dirty="0"/>
              <a:t> </a:t>
            </a:r>
            <a:r>
              <a:rPr lang="sv-SE" sz="2400" dirty="0" err="1"/>
              <a:t>analysis</a:t>
            </a:r>
            <a:r>
              <a:rPr lang="sv-SE" sz="2400" dirty="0"/>
              <a:t> (</a:t>
            </a:r>
            <a:r>
              <a:rPr lang="sv-SE" sz="2400" dirty="0" err="1"/>
              <a:t>IonReporter</a:t>
            </a:r>
            <a:r>
              <a:rPr lang="sv-SE" sz="2400" dirty="0"/>
              <a:t>)</a:t>
            </a:r>
          </a:p>
          <a:p>
            <a:r>
              <a:rPr lang="sv-SE" sz="2400" dirty="0"/>
              <a:t>10-50 </a:t>
            </a:r>
            <a:r>
              <a:rPr lang="sv-SE" sz="2400" dirty="0" err="1"/>
              <a:t>ng</a:t>
            </a:r>
            <a:r>
              <a:rPr lang="sv-SE" sz="2400" dirty="0"/>
              <a:t> input (</a:t>
            </a:r>
            <a:r>
              <a:rPr lang="sv-SE" sz="2400" dirty="0" err="1"/>
              <a:t>most</a:t>
            </a:r>
            <a:r>
              <a:rPr lang="sv-SE" sz="2400" dirty="0"/>
              <a:t> panels </a:t>
            </a:r>
            <a:r>
              <a:rPr lang="sv-SE" sz="2400" dirty="0" err="1"/>
              <a:t>work</a:t>
            </a:r>
            <a:r>
              <a:rPr lang="sv-SE" sz="2400" dirty="0"/>
              <a:t> </a:t>
            </a:r>
            <a:r>
              <a:rPr lang="sv-SE" sz="2400" dirty="0" err="1"/>
              <a:t>with</a:t>
            </a:r>
            <a:r>
              <a:rPr lang="sv-SE" sz="2400" dirty="0"/>
              <a:t> FFPE)</a:t>
            </a:r>
          </a:p>
          <a:p>
            <a:r>
              <a:rPr lang="sv-SE" sz="2400" dirty="0" err="1"/>
              <a:t>Custom</a:t>
            </a:r>
            <a:r>
              <a:rPr lang="sv-SE" sz="2400" dirty="0"/>
              <a:t> panels on </a:t>
            </a:r>
            <a:r>
              <a:rPr lang="sv-SE" sz="2400" dirty="0" err="1"/>
              <a:t>demand</a:t>
            </a:r>
            <a:r>
              <a:rPr lang="sv-SE" sz="2400" dirty="0"/>
              <a:t>, </a:t>
            </a:r>
            <a:r>
              <a:rPr lang="sv-SE" sz="2400" dirty="0" err="1"/>
              <a:t>any</a:t>
            </a:r>
            <a:r>
              <a:rPr lang="sv-SE" sz="2400" dirty="0"/>
              <a:t> </a:t>
            </a:r>
            <a:r>
              <a:rPr lang="sv-SE" sz="2400" dirty="0" err="1"/>
              <a:t>genome</a:t>
            </a:r>
            <a:endParaRPr lang="sv-SE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49E14-E74F-C848-9615-ABB642F56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05518"/>
            <a:ext cx="5226416" cy="2896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31B03-6455-AC48-99B8-45BA7D3A4E18}"/>
              </a:ext>
            </a:extLst>
          </p:cNvPr>
          <p:cNvSpPr txBox="1"/>
          <p:nvPr/>
        </p:nvSpPr>
        <p:spPr>
          <a:xfrm>
            <a:off x="6284026" y="3805518"/>
            <a:ext cx="24027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Panels: </a:t>
            </a:r>
          </a:p>
          <a:p>
            <a:r>
              <a:rPr lang="sv-SE" dirty="0"/>
              <a:t>Human </a:t>
            </a:r>
            <a:r>
              <a:rPr lang="sv-SE" dirty="0" err="1"/>
              <a:t>exome</a:t>
            </a:r>
            <a:endParaRPr lang="sv-SE" dirty="0"/>
          </a:p>
          <a:p>
            <a:r>
              <a:rPr lang="sv-SE" dirty="0"/>
              <a:t>Human </a:t>
            </a:r>
            <a:r>
              <a:rPr lang="sv-SE" dirty="0" err="1"/>
              <a:t>transcriptome</a:t>
            </a:r>
            <a:endParaRPr lang="sv-SE" dirty="0"/>
          </a:p>
          <a:p>
            <a:r>
              <a:rPr lang="sv-SE" dirty="0"/>
              <a:t>Mouse </a:t>
            </a:r>
            <a:r>
              <a:rPr lang="sv-SE" dirty="0" err="1"/>
              <a:t>transcriptome</a:t>
            </a:r>
            <a:endParaRPr lang="sv-SE" dirty="0"/>
          </a:p>
          <a:p>
            <a:r>
              <a:rPr lang="sv-SE" dirty="0"/>
              <a:t>16S</a:t>
            </a:r>
          </a:p>
          <a:p>
            <a:r>
              <a:rPr lang="sv-SE" dirty="0"/>
              <a:t>Cancer </a:t>
            </a:r>
            <a:r>
              <a:rPr lang="sv-SE" dirty="0" err="1"/>
              <a:t>Hotspot</a:t>
            </a:r>
            <a:r>
              <a:rPr lang="sv-SE" dirty="0"/>
              <a:t> </a:t>
            </a:r>
          </a:p>
          <a:p>
            <a:r>
              <a:rPr lang="sv-SE" dirty="0" err="1"/>
              <a:t>Comprehensive</a:t>
            </a:r>
            <a:r>
              <a:rPr lang="sv-SE" dirty="0"/>
              <a:t> Cancer </a:t>
            </a:r>
          </a:p>
          <a:p>
            <a:r>
              <a:rPr lang="sv-SE" dirty="0" err="1"/>
              <a:t>Lung</a:t>
            </a:r>
            <a:r>
              <a:rPr lang="sv-SE" dirty="0"/>
              <a:t> and Colon</a:t>
            </a:r>
          </a:p>
          <a:p>
            <a:r>
              <a:rPr lang="sv-SE" dirty="0" err="1"/>
              <a:t>Blood</a:t>
            </a:r>
            <a:endParaRPr lang="sv-SE" dirty="0"/>
          </a:p>
          <a:p>
            <a:r>
              <a:rPr lang="sv-SE" dirty="0" err="1"/>
              <a:t>Heart</a:t>
            </a:r>
            <a:r>
              <a:rPr lang="sv-SE" dirty="0"/>
              <a:t>, </a:t>
            </a:r>
            <a:r>
              <a:rPr lang="sv-SE" dirty="0" err="1"/>
              <a:t>etc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340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660" y="4880493"/>
            <a:ext cx="2237181" cy="19775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545208"/>
              </p:ext>
            </p:extLst>
          </p:nvPr>
        </p:nvGraphicFramePr>
        <p:xfrm>
          <a:off x="226115" y="698005"/>
          <a:ext cx="8679750" cy="3387919"/>
        </p:xfrm>
        <a:graphic>
          <a:graphicData uri="http://schemas.openxmlformats.org/drawingml/2006/table">
            <a:tbl>
              <a:tblPr/>
              <a:tblGrid>
                <a:gridCol w="15550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4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00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9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05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Yield/cell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4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Mb – 1.8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30 - 600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 kb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(78 kb)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15 %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(single pass)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0.0001%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(circular consensus)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76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2-14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30-2400 min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80 kb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(160 kb)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as RSII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dirty="0" err="1"/>
              <a:t>PacBio</a:t>
            </a:r>
            <a:endParaRPr lang="en-US" dirty="0"/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857"/>
            <a:ext cx="3902422" cy="21434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4275457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841" y="5173992"/>
            <a:ext cx="1763171" cy="168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0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33" y="0"/>
            <a:ext cx="8229600" cy="1143000"/>
          </a:xfrm>
        </p:spPr>
        <p:txBody>
          <a:bodyPr/>
          <a:lstStyle/>
          <a:p>
            <a:pPr algn="l"/>
            <a:r>
              <a:rPr lang="en-US" dirty="0" err="1"/>
              <a:t>PacBio</a:t>
            </a:r>
            <a:r>
              <a:rPr lang="en-US" dirty="0"/>
              <a:t>: SMRT - technology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020" y="1677947"/>
            <a:ext cx="3670300" cy="356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0300" y="283103"/>
            <a:ext cx="1186659" cy="111602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80232" y="1399128"/>
            <a:ext cx="3712276" cy="2130329"/>
            <a:chOff x="2369757" y="4157666"/>
            <a:chExt cx="3712276" cy="21303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9757" y="4157666"/>
              <a:ext cx="3509280" cy="93166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2425446" y="5274988"/>
              <a:ext cx="3656587" cy="1013007"/>
              <a:chOff x="2425446" y="5274988"/>
              <a:chExt cx="3656587" cy="101300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5446" y="5274988"/>
                <a:ext cx="2546666" cy="101300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41259" y="5429472"/>
                <a:ext cx="1140774" cy="617250"/>
              </a:xfrm>
              <a:prstGeom prst="rect">
                <a:avLst/>
              </a:prstGeom>
            </p:spPr>
          </p:pic>
        </p:grpSp>
      </p:grpSp>
      <p:pic>
        <p:nvPicPr>
          <p:cNvPr id="13" name="phi29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65307" y="4586066"/>
            <a:ext cx="2118428" cy="1522151"/>
          </a:xfrm>
          <a:prstGeom prst="rect">
            <a:avLst/>
          </a:prstGeom>
        </p:spPr>
      </p:pic>
      <p:pic>
        <p:nvPicPr>
          <p:cNvPr id="14" name="presentation_c07_xvid.avi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42902" y="3883360"/>
            <a:ext cx="2646610" cy="28320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0753" y="5614777"/>
            <a:ext cx="3901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SMRT =  </a:t>
            </a:r>
          </a:p>
          <a:p>
            <a:r>
              <a:rPr lang="en-US" sz="2400" b="1" dirty="0"/>
              <a:t>Single Molecule Real Time</a:t>
            </a:r>
          </a:p>
        </p:txBody>
      </p:sp>
    </p:spTree>
    <p:extLst>
      <p:ext uri="{BB962C8B-B14F-4D97-AF65-F5344CB8AC3E}">
        <p14:creationId xmlns:p14="http://schemas.microsoft.com/office/powerpoint/2010/main" val="32346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2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24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217101" y="274213"/>
            <a:ext cx="8618888" cy="864899"/>
          </a:xfrm>
        </p:spPr>
        <p:txBody>
          <a:bodyPr/>
          <a:lstStyle/>
          <a:p>
            <a:pPr algn="ctr"/>
            <a:r>
              <a:rPr lang="sv-SE" sz="3600" dirty="0"/>
              <a:t>SMRT </a:t>
            </a:r>
            <a:r>
              <a:rPr lang="sv-SE" sz="3600" dirty="0" err="1"/>
              <a:t>sequencing</a:t>
            </a:r>
            <a:r>
              <a:rPr lang="sv-SE" sz="3600" dirty="0"/>
              <a:t>: common </a:t>
            </a:r>
            <a:r>
              <a:rPr lang="sv-SE" sz="3600" dirty="0" err="1"/>
              <a:t>misconceptions</a:t>
            </a:r>
            <a:endParaRPr lang="sv-SE" sz="3600" dirty="0"/>
          </a:p>
        </p:txBody>
      </p:sp>
      <p:sp>
        <p:nvSpPr>
          <p:cNvPr id="15" name="Rounded Rectangle 14"/>
          <p:cNvSpPr/>
          <p:nvPr/>
        </p:nvSpPr>
        <p:spPr>
          <a:xfrm>
            <a:off x="217103" y="274213"/>
            <a:ext cx="8618887" cy="71550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17101" y="1306285"/>
            <a:ext cx="4221850" cy="339876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40191" y="1408669"/>
            <a:ext cx="253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High error rate?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863" y="1894523"/>
            <a:ext cx="402903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Irrelevant, because errors are random</a:t>
            </a:r>
          </a:p>
          <a:p>
            <a:endParaRPr lang="en-US" dirty="0"/>
          </a:p>
          <a:p>
            <a:r>
              <a:rPr lang="en-US" dirty="0"/>
              <a:t>Depending on coverage</a:t>
            </a:r>
          </a:p>
          <a:p>
            <a:endParaRPr lang="en-US" dirty="0"/>
          </a:p>
          <a:p>
            <a:r>
              <a:rPr lang="en-US" dirty="0"/>
              <a:t>Examples: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8 Mb genome, 8 SNPs detected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65 kb construct: 100% correct sequence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Detection of low frequency mutations</a:t>
            </a:r>
          </a:p>
          <a:p>
            <a:endParaRPr lang="en-US" dirty="0"/>
          </a:p>
        </p:txBody>
      </p:sp>
      <p:pic>
        <p:nvPicPr>
          <p:cNvPr id="18" name="Picture 2" descr="tmp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245" y="3593749"/>
            <a:ext cx="4170744" cy="1111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77060" y="4917088"/>
            <a:ext cx="1741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High price?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69501" y="4894944"/>
            <a:ext cx="4069450" cy="179735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164669" y="5142894"/>
            <a:ext cx="266095" cy="145142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00096" y="6311298"/>
            <a:ext cx="236871" cy="283025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4971855" y="6606417"/>
            <a:ext cx="11248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971853" y="5417455"/>
            <a:ext cx="0" cy="1188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585441" y="5092095"/>
            <a:ext cx="255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Bioinfo</a:t>
            </a:r>
            <a:r>
              <a:rPr lang="en-US" dirty="0"/>
              <a:t>-time to assemble short reads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563442" y="5848814"/>
            <a:ext cx="2558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Bioinfo</a:t>
            </a:r>
            <a:r>
              <a:rPr lang="en-US" dirty="0"/>
              <a:t>-time to assemble long reads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97009" y="5245705"/>
            <a:ext cx="188431" cy="171751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403890" y="5938763"/>
            <a:ext cx="181551" cy="15723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45758" y="5406089"/>
            <a:ext cx="3897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 for small genomes</a:t>
            </a:r>
          </a:p>
          <a:p>
            <a:endParaRPr lang="en-US" dirty="0"/>
          </a:p>
          <a:p>
            <a:r>
              <a:rPr lang="en-US" dirty="0"/>
              <a:t>Better assembly quality</a:t>
            </a:r>
          </a:p>
          <a:p>
            <a:r>
              <a:rPr lang="en-US" dirty="0"/>
              <a:t>Single-molecule reads without PCR-bias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6737048" y="4039811"/>
            <a:ext cx="314476" cy="3870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fbbncaicdgdepm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7" y="1306286"/>
            <a:ext cx="5074084" cy="207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Rounded Rectangle 43"/>
          <p:cNvSpPr/>
          <p:nvPr/>
        </p:nvSpPr>
        <p:spPr>
          <a:xfrm>
            <a:off x="4801812" y="4908620"/>
            <a:ext cx="4320191" cy="179735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61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0561" y="0"/>
            <a:ext cx="4524295" cy="43616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9" y="254000"/>
            <a:ext cx="3080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Oxford Nanopore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93963" y="4549676"/>
            <a:ext cx="26881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Reads up to 6-8 Gb</a:t>
            </a:r>
          </a:p>
          <a:p>
            <a:r>
              <a:rPr lang="en-US" sz="2400" dirty="0"/>
              <a:t>10-15% error rate</a:t>
            </a:r>
          </a:p>
          <a:p>
            <a:r>
              <a:rPr lang="en-US" sz="2400" dirty="0"/>
              <a:t>Life time 5 days</a:t>
            </a:r>
          </a:p>
          <a:p>
            <a:endParaRPr lang="en-US" sz="2400" dirty="0"/>
          </a:p>
          <a:p>
            <a:r>
              <a:rPr lang="en-US" sz="2400" dirty="0"/>
              <a:t>Longest reads: beyond 1 Mb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69" y="5593314"/>
            <a:ext cx="1185333" cy="1264687"/>
          </a:xfrm>
          <a:prstGeom prst="rect">
            <a:avLst/>
          </a:prstGeom>
        </p:spPr>
      </p:pic>
      <p:graphicFrame>
        <p:nvGraphicFramePr>
          <p:cNvPr id="7" name="Group 28">
            <a:extLst>
              <a:ext uri="{FF2B5EF4-FFF2-40B4-BE49-F238E27FC236}">
                <a16:creationId xmlns:a16="http://schemas.microsoft.com/office/drawing/2014/main" id="{4AEE5D8D-7E7D-4C45-B78D-9D2C36D6D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940528"/>
              </p:ext>
            </p:extLst>
          </p:nvPr>
        </p:nvGraphicFramePr>
        <p:xfrm>
          <a:off x="274321" y="1359409"/>
          <a:ext cx="4242816" cy="2721991"/>
        </p:xfrm>
        <a:graphic>
          <a:graphicData uri="http://schemas.openxmlformats.org/drawingml/2006/table">
            <a:tbl>
              <a:tblPr/>
              <a:tblGrid>
                <a:gridCol w="18815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 Cells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 in parallel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– 10 Gb / 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(5)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 – 50 Gb / 5 cells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PromethION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(12 - 24 - 48)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 – 100 Gb / cell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12" descr="Bildresultat för ONT MinION no background">
            <a:extLst>
              <a:ext uri="{FF2B5EF4-FFF2-40B4-BE49-F238E27FC236}">
                <a16:creationId xmlns:a16="http://schemas.microsoft.com/office/drawing/2014/main" id="{0EF09147-D534-6C48-A387-F3367F0B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5" y="4421849"/>
            <a:ext cx="1598245" cy="69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resultat för PromethION">
            <a:extLst>
              <a:ext uri="{FF2B5EF4-FFF2-40B4-BE49-F238E27FC236}">
                <a16:creationId xmlns:a16="http://schemas.microsoft.com/office/drawing/2014/main" id="{59CA4B7F-F45A-794B-9EE0-4BEFBE0B4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01" y="5172070"/>
            <a:ext cx="2109642" cy="168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rdION X5 DNA Sequencer">
            <a:extLst>
              <a:ext uri="{FF2B5EF4-FFF2-40B4-BE49-F238E27FC236}">
                <a16:creationId xmlns:a16="http://schemas.microsoft.com/office/drawing/2014/main" id="{77456062-884D-0B4D-924E-54F7E6A1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19" y="4421849"/>
            <a:ext cx="1018048" cy="92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402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282789" y="6275295"/>
            <a:ext cx="1763378" cy="56984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68079" y="1531263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8079" y="422997"/>
            <a:ext cx="5831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10x Genomics (Chromium)</a:t>
            </a: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294" y="298823"/>
            <a:ext cx="1460015" cy="9637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67" y="2349912"/>
            <a:ext cx="1790392" cy="1404769"/>
          </a:xfrm>
          <a:prstGeom prst="rect">
            <a:avLst/>
          </a:prstGeom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851" y="4685589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79" y="4685587"/>
            <a:ext cx="3556772" cy="129606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899" y="1822803"/>
            <a:ext cx="6280084" cy="246961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943" y="4818343"/>
            <a:ext cx="3813059" cy="11633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48645" y="6216696"/>
            <a:ext cx="479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Fragment length: 50 kb – 100+ Kb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alphaModFix amt="63000"/>
          </a:blip>
          <a:stretch>
            <a:fillRect/>
          </a:stretch>
        </p:blipFill>
        <p:spPr>
          <a:xfrm>
            <a:off x="0" y="6093296"/>
            <a:ext cx="2002118" cy="77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5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21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2" y="7261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7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31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421424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NGS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61795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555"/>
            <a:ext cx="8229600" cy="1143000"/>
          </a:xfrm>
        </p:spPr>
        <p:txBody>
          <a:bodyPr/>
          <a:lstStyle/>
          <a:p>
            <a:r>
              <a:rPr lang="en-US" dirty="0"/>
              <a:t>NGS/MPS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6161"/>
            <a:ext cx="8229600" cy="49860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B0F0"/>
                </a:solidFill>
              </a:rPr>
              <a:t>Whole genome sequencing:</a:t>
            </a:r>
          </a:p>
          <a:p>
            <a:pPr lvl="1"/>
            <a:r>
              <a:rPr lang="en-US" sz="2400" b="1" dirty="0">
                <a:solidFill>
                  <a:srgbClr val="00B0F0"/>
                </a:solidFill>
              </a:rPr>
              <a:t>De novo sequencing</a:t>
            </a:r>
          </a:p>
          <a:p>
            <a:pPr lvl="1"/>
            <a:r>
              <a:rPr lang="en-US" sz="2400" dirty="0"/>
              <a:t>Re-sequencing</a:t>
            </a:r>
          </a:p>
          <a:p>
            <a:r>
              <a:rPr lang="en-US" dirty="0" err="1">
                <a:solidFill>
                  <a:srgbClr val="00B0F0"/>
                </a:solidFill>
              </a:rPr>
              <a:t>Transcriptome</a:t>
            </a:r>
            <a:r>
              <a:rPr lang="en-US" dirty="0">
                <a:solidFill>
                  <a:srgbClr val="00B0F0"/>
                </a:solidFill>
              </a:rPr>
              <a:t> sequencing:</a:t>
            </a:r>
          </a:p>
          <a:p>
            <a:pPr lvl="1"/>
            <a:r>
              <a:rPr lang="en-US" sz="2400" b="1" dirty="0"/>
              <a:t>mRNA-</a:t>
            </a:r>
            <a:r>
              <a:rPr lang="en-US" sz="2400" b="1" dirty="0" err="1"/>
              <a:t>se</a:t>
            </a:r>
            <a:r>
              <a:rPr lang="en-US" sz="2400" dirty="0" err="1"/>
              <a:t>q</a:t>
            </a:r>
            <a:endParaRPr lang="en-US" sz="2400" dirty="0"/>
          </a:p>
          <a:p>
            <a:pPr lvl="1"/>
            <a:r>
              <a:rPr lang="en-US" sz="2400" b="1" dirty="0" err="1"/>
              <a:t>miRNA</a:t>
            </a:r>
            <a:endParaRPr lang="en-US" sz="2400" b="1" dirty="0"/>
          </a:p>
          <a:p>
            <a:pPr lvl="1"/>
            <a:r>
              <a:rPr lang="en-US" sz="2400" dirty="0"/>
              <a:t>Isoform discovery</a:t>
            </a:r>
            <a:endParaRPr lang="en-US" dirty="0"/>
          </a:p>
          <a:p>
            <a:r>
              <a:rPr lang="en-US" dirty="0"/>
              <a:t>Target re-sequencing</a:t>
            </a:r>
          </a:p>
          <a:p>
            <a:pPr lvl="1"/>
            <a:r>
              <a:rPr lang="en-US" sz="2400" dirty="0" err="1"/>
              <a:t>Exome</a:t>
            </a:r>
            <a:endParaRPr lang="en-US" sz="2400" dirty="0"/>
          </a:p>
          <a:p>
            <a:pPr lvl="1"/>
            <a:r>
              <a:rPr lang="en-US" sz="2400" dirty="0"/>
              <a:t>Large portions of a genome</a:t>
            </a:r>
          </a:p>
          <a:p>
            <a:pPr lvl="1"/>
            <a:r>
              <a:rPr lang="en-US" sz="2400" dirty="0"/>
              <a:t>Gene panels</a:t>
            </a:r>
          </a:p>
          <a:p>
            <a:pPr lvl="1"/>
            <a:r>
              <a:rPr lang="en-US" sz="2600" b="1" dirty="0" err="1"/>
              <a:t>Amplicons</a:t>
            </a:r>
            <a:endParaRPr lang="en-US" sz="2600" b="1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37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1" y="10754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Whole genome sequencing: de novo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67" y="1433317"/>
            <a:ext cx="8229600" cy="5562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 novo: used to assemble a genome without previous reference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513" y="2158611"/>
            <a:ext cx="2161920" cy="13478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67" y="2327108"/>
            <a:ext cx="2058004" cy="10063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33" y="2188591"/>
            <a:ext cx="1653316" cy="1386114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>
            <a:off x="2530709" y="2673359"/>
            <a:ext cx="1108526" cy="290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545932" y="2695042"/>
            <a:ext cx="1108526" cy="29057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567" y="3912287"/>
            <a:ext cx="77900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Conventional strategy (Golden Standard):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Illumina 50x sequencing on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HiSeqX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or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NovaSeq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several insert sizes (+ Mate Pairs)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Current recommendation* (Platinum genome):</a:t>
            </a:r>
          </a:p>
          <a:p>
            <a:r>
              <a:rPr lang="en-US" dirty="0"/>
              <a:t>100x PacBio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(ONT) </a:t>
            </a:r>
            <a:r>
              <a:rPr lang="en-US" dirty="0"/>
              <a:t>only + Hi-C </a:t>
            </a:r>
            <a:r>
              <a:rPr lang="en-US" sz="1400" dirty="0"/>
              <a:t>(coverage depends on </a:t>
            </a:r>
            <a:r>
              <a:rPr lang="en-US" sz="1400" dirty="0" err="1"/>
              <a:t>heterozygocity</a:t>
            </a:r>
            <a:r>
              <a:rPr lang="en-US" sz="1400" dirty="0"/>
              <a:t>)</a:t>
            </a: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Plus RNA-</a:t>
            </a:r>
            <a:r>
              <a:rPr lang="en-US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seq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 for annotation</a:t>
            </a:r>
          </a:p>
          <a:p>
            <a:endParaRPr lang="en-US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2019-02-05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51526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/>
          <p:nvPr/>
        </p:nvSpPr>
        <p:spPr>
          <a:xfrm>
            <a:off x="294832" y="920707"/>
            <a:ext cx="8543925" cy="1905"/>
          </a:xfrm>
          <a:custGeom>
            <a:avLst/>
            <a:gdLst/>
            <a:ahLst/>
            <a:cxnLst/>
            <a:rect l="l" t="t" r="r" b="b"/>
            <a:pathLst>
              <a:path w="8543925" h="1905">
                <a:moveTo>
                  <a:pt x="0" y="0"/>
                </a:moveTo>
                <a:lnTo>
                  <a:pt x="8543858" y="1587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523878" y="188762"/>
            <a:ext cx="8154457" cy="707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De novo – do it with long reads!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1"/>
            <a:ext cx="1117600" cy="96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833" y="963701"/>
            <a:ext cx="3492500" cy="29440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30" y="1116100"/>
            <a:ext cx="4036308" cy="2198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78322"/>
            <a:ext cx="5633660" cy="29796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0" y="6093296"/>
            <a:ext cx="2002118" cy="7725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0E8F03-13B8-6C43-8F8B-CBAD4371CF70}"/>
              </a:ext>
            </a:extLst>
          </p:cNvPr>
          <p:cNvSpPr txBox="1"/>
          <p:nvPr/>
        </p:nvSpPr>
        <p:spPr>
          <a:xfrm>
            <a:off x="6036788" y="4797443"/>
            <a:ext cx="2801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Beware: </a:t>
            </a:r>
            <a:r>
              <a:rPr lang="en-US" dirty="0"/>
              <a:t>up to 80% of novel structural variants can be missing from short-read data.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51BE86-C26E-B340-A02C-C53241ED844B}"/>
              </a:ext>
            </a:extLst>
          </p:cNvPr>
          <p:cNvSpPr txBox="1"/>
          <p:nvPr/>
        </p:nvSpPr>
        <p:spPr>
          <a:xfrm>
            <a:off x="6145306" y="6199094"/>
            <a:ext cx="2998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sv-SE" b="1" dirty="0" err="1"/>
              <a:t>Sequence</a:t>
            </a:r>
            <a:r>
              <a:rPr lang="sv-SE" b="1" dirty="0"/>
              <a:t> </a:t>
            </a:r>
            <a:r>
              <a:rPr lang="sv-SE" b="1" dirty="0" err="1"/>
              <a:t>fewer</a:t>
            </a:r>
            <a:r>
              <a:rPr lang="sv-SE" b="1" dirty="0"/>
              <a:t> </a:t>
            </a:r>
            <a:r>
              <a:rPr lang="sv-SE" b="1" dirty="0" err="1"/>
              <a:t>genomes</a:t>
            </a:r>
            <a:r>
              <a:rPr lang="sv-SE" b="1" dirty="0"/>
              <a:t>, </a:t>
            </a:r>
          </a:p>
          <a:p>
            <a:r>
              <a:rPr lang="sv-SE" b="1" dirty="0" err="1"/>
              <a:t>but</a:t>
            </a:r>
            <a:r>
              <a:rPr lang="sv-SE" b="1" dirty="0"/>
              <a:t> </a:t>
            </a:r>
            <a:r>
              <a:rPr lang="sv-SE" b="1" dirty="0" err="1"/>
              <a:t>with</a:t>
            </a:r>
            <a:r>
              <a:rPr lang="sv-SE" b="1" dirty="0"/>
              <a:t> long </a:t>
            </a:r>
            <a:r>
              <a:rPr lang="sv-SE" b="1" dirty="0" err="1"/>
              <a:t>reads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764596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/>
              <a:t>Transcriptome</a:t>
            </a:r>
            <a:r>
              <a:rPr lang="en-US" dirty="0"/>
              <a:t> sequencing </a:t>
            </a:r>
            <a:br>
              <a:rPr lang="en-US" dirty="0"/>
            </a:br>
            <a:r>
              <a:rPr lang="en-US" dirty="0"/>
              <a:t>(RNA-</a:t>
            </a:r>
            <a:r>
              <a:rPr lang="en-US" dirty="0" err="1"/>
              <a:t>seq</a:t>
            </a:r>
            <a:r>
              <a:rPr lang="en-US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3186140" y="1937137"/>
            <a:ext cx="2195851" cy="58456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16697" y="2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TOTAL RNA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058082"/>
            <a:ext cx="1809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mRNA</a:t>
            </a: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solidFill>
                  <a:srgbClr val="FF0000"/>
                </a:solidFill>
              </a:rPr>
              <a:t>Dif.ex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Annotation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9930" y="3597777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miRNA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85220" y="3613407"/>
            <a:ext cx="171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Non-</a:t>
            </a:r>
            <a:r>
              <a:rPr lang="en-US" b="1" dirty="0" err="1"/>
              <a:t>codingRNA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29222" y="3108465"/>
            <a:ext cx="1788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Splice isoforms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48440" y="2612113"/>
            <a:ext cx="1861892" cy="3043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752591" y="2612257"/>
            <a:ext cx="401694" cy="1001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9" idx="0"/>
          </p:cNvCxnSpPr>
          <p:nvPr/>
        </p:nvCxnSpPr>
        <p:spPr>
          <a:xfrm>
            <a:off x="4294197" y="2612257"/>
            <a:ext cx="171491" cy="985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81989" y="2612257"/>
            <a:ext cx="1226122" cy="3903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9"/>
            <a:ext cx="1974604" cy="13051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402" y="3665890"/>
            <a:ext cx="3224276" cy="12897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5220" y="3997519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Transcriptional regulation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7" y="4607963"/>
            <a:ext cx="3079174" cy="189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490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experimental setup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5043"/>
            <a:ext cx="8229600" cy="5068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mRNA only: any kit </a:t>
            </a:r>
          </a:p>
          <a:p>
            <a:r>
              <a:rPr lang="en-US" dirty="0"/>
              <a:t>mRNA </a:t>
            </a:r>
            <a:r>
              <a:rPr lang="en-US" b="1" dirty="0">
                <a:solidFill>
                  <a:srgbClr val="FF0000"/>
                </a:solidFill>
              </a:rPr>
              <a:t>and</a:t>
            </a:r>
            <a:r>
              <a:rPr lang="en-US" dirty="0"/>
              <a:t> </a:t>
            </a:r>
            <a:r>
              <a:rPr lang="en-US" dirty="0" err="1"/>
              <a:t>miRNA</a:t>
            </a:r>
            <a:r>
              <a:rPr lang="en-US" dirty="0"/>
              <a:t>: only specialized kits</a:t>
            </a:r>
          </a:p>
          <a:p>
            <a:r>
              <a:rPr lang="en-US" dirty="0"/>
              <a:t>Always use </a:t>
            </a:r>
            <a:r>
              <a:rPr lang="en-US" dirty="0" err="1"/>
              <a:t>DNase</a:t>
            </a:r>
            <a:r>
              <a:rPr lang="en-US" dirty="0"/>
              <a:t>!</a:t>
            </a:r>
          </a:p>
          <a:p>
            <a:r>
              <a:rPr lang="en-US" dirty="0"/>
              <a:t>RIN value above 8.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CONTROL </a:t>
            </a:r>
            <a:r>
              <a:rPr lang="en-US" dirty="0" err="1"/>
              <a:t>vs</a:t>
            </a:r>
            <a:r>
              <a:rPr lang="en-US" dirty="0"/>
              <a:t> experimental conditions</a:t>
            </a:r>
          </a:p>
          <a:p>
            <a:r>
              <a:rPr lang="en-US" dirty="0"/>
              <a:t>Biological replicates: 4 strongly recommended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327" y="3788177"/>
            <a:ext cx="6488475" cy="13990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41" y="192089"/>
            <a:ext cx="1835190" cy="121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01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pPr algn="r"/>
            <a:r>
              <a:rPr lang="en-US" dirty="0"/>
              <a:t>RNA-</a:t>
            </a:r>
            <a:r>
              <a:rPr lang="en-US" dirty="0" err="1"/>
              <a:t>seq</a:t>
            </a:r>
            <a:r>
              <a:rPr lang="en-US" dirty="0"/>
              <a:t> with long reads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41" y="192089"/>
            <a:ext cx="1835190" cy="1212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829" y="1590540"/>
            <a:ext cx="5479552" cy="3350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0248" y="5481036"/>
            <a:ext cx="501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PacBio </a:t>
            </a:r>
            <a:r>
              <a:rPr lang="en-US" b="1" dirty="0" err="1"/>
              <a:t>Iso-seq</a:t>
            </a:r>
            <a:r>
              <a:rPr lang="en-US" dirty="0"/>
              <a:t>: full-length transcriptome </a:t>
            </a:r>
            <a:r>
              <a:rPr lang="en-US" dirty="0" err="1"/>
              <a:t>seq</a:t>
            </a:r>
            <a:endParaRPr lang="en-US" dirty="0"/>
          </a:p>
          <a:p>
            <a:endParaRPr lang="en-US" dirty="0"/>
          </a:p>
          <a:p>
            <a:r>
              <a:rPr lang="en-US" dirty="0"/>
              <a:t>Coming soon: direct RNA-</a:t>
            </a:r>
            <a:r>
              <a:rPr lang="en-US" dirty="0" err="1"/>
              <a:t>seq</a:t>
            </a:r>
            <a:r>
              <a:rPr lang="en-US" dirty="0"/>
              <a:t> on ONT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41" y="1700267"/>
            <a:ext cx="2942999" cy="29477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58491"/>
            <a:ext cx="3714214" cy="114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59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-1" y="115889"/>
            <a:ext cx="8918575" cy="5762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>
                <a:latin typeface="Calibri" charset="0"/>
              </a:rPr>
              <a:t>Main types of equipment &amp; applications</a:t>
            </a:r>
          </a:p>
        </p:txBody>
      </p:sp>
      <p:pic>
        <p:nvPicPr>
          <p:cNvPr id="163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25539"/>
            <a:ext cx="1636712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539752" y="2492375"/>
            <a:ext cx="273228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Illumina</a:t>
            </a:r>
            <a:r>
              <a:rPr lang="en-US" sz="1800" dirty="0"/>
              <a:t> </a:t>
            </a:r>
            <a:r>
              <a:rPr lang="en-US" sz="1800" dirty="0" err="1"/>
              <a:t>HiSeq</a:t>
            </a:r>
            <a:endParaRPr lang="en-US" sz="1800" dirty="0"/>
          </a:p>
          <a:p>
            <a:pPr eaLnBrk="1" hangingPunct="1"/>
            <a:r>
              <a:rPr lang="en-US" sz="1800" dirty="0" err="1"/>
              <a:t>NextSeq</a:t>
            </a:r>
            <a:r>
              <a:rPr lang="en-US" sz="1800" dirty="0"/>
              <a:t>, HiSeqX10, </a:t>
            </a:r>
            <a:r>
              <a:rPr lang="en-US" sz="1800" dirty="0" err="1"/>
              <a:t>MiSeq</a:t>
            </a:r>
            <a:r>
              <a:rPr lang="en-US" sz="1800" dirty="0"/>
              <a:t>,</a:t>
            </a:r>
          </a:p>
          <a:p>
            <a:pPr eaLnBrk="1" hangingPunct="1"/>
            <a:r>
              <a:rPr lang="en-US" sz="1800" dirty="0" err="1"/>
              <a:t>MiniSeq</a:t>
            </a:r>
            <a:r>
              <a:rPr lang="en-US" sz="1800" dirty="0"/>
              <a:t>, </a:t>
            </a:r>
            <a:r>
              <a:rPr lang="en-US" sz="1800" dirty="0" err="1"/>
              <a:t>NovaSeq</a:t>
            </a:r>
            <a:r>
              <a:rPr lang="en-US" sz="1800" dirty="0"/>
              <a:t> 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paired reads</a:t>
            </a:r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HIGH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Human WGS</a:t>
            </a:r>
          </a:p>
          <a:p>
            <a:pPr eaLnBrk="1" hangingPunct="1"/>
            <a:r>
              <a:rPr lang="en-US" sz="1800" b="1" dirty="0"/>
              <a:t>Re-sequencing 30x</a:t>
            </a:r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/>
              <a:t>miRNA</a:t>
            </a:r>
            <a:endParaRPr lang="en-US" sz="1800" dirty="0"/>
          </a:p>
          <a:p>
            <a:pPr eaLnBrk="1" hangingPunct="1"/>
            <a:r>
              <a:rPr lang="en-US" sz="1800" b="1" dirty="0"/>
              <a:t>De novo </a:t>
            </a:r>
            <a:r>
              <a:rPr lang="en-US" sz="1800" b="1" dirty="0" err="1"/>
              <a:t>transcriptome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Exome</a:t>
            </a:r>
            <a:endParaRPr lang="en-US" sz="1800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r>
              <a:rPr lang="en-US" sz="1800" dirty="0"/>
              <a:t> </a:t>
            </a:r>
          </a:p>
          <a:p>
            <a:pPr eaLnBrk="1" hangingPunct="1"/>
            <a:r>
              <a:rPr lang="en-US" sz="1800" dirty="0"/>
              <a:t>Methylation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8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981075"/>
            <a:ext cx="1966912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6"/>
          <p:cNvSpPr txBox="1">
            <a:spLocks noChangeArrowheads="1"/>
          </p:cNvSpPr>
          <p:nvPr/>
        </p:nvSpPr>
        <p:spPr bwMode="auto">
          <a:xfrm>
            <a:off x="3348038" y="2501392"/>
            <a:ext cx="2283189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Ion S5 XL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Short single-end reads</a:t>
            </a:r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/>
              <a:t>mRNA and </a:t>
            </a:r>
            <a:r>
              <a:rPr lang="en-US" sz="1800" dirty="0" err="1"/>
              <a:t>miRNA</a:t>
            </a:r>
            <a:endParaRPr lang="en-US" sz="1800" dirty="0"/>
          </a:p>
          <a:p>
            <a:pPr eaLnBrk="1" hangingPunct="1"/>
            <a:r>
              <a:rPr lang="en-US" sz="1800" b="1" dirty="0" err="1"/>
              <a:t>Exome</a:t>
            </a:r>
            <a:endParaRPr lang="en-US" sz="1800" b="1" dirty="0"/>
          </a:p>
          <a:p>
            <a:pPr eaLnBrk="1" hangingPunct="1"/>
            <a:r>
              <a:rPr lang="en-US" sz="1800" dirty="0" err="1"/>
              <a:t>ChIP-seq</a:t>
            </a:r>
            <a:endParaRPr lang="en-US" sz="1800" dirty="0"/>
          </a:p>
          <a:p>
            <a:pPr eaLnBrk="1" hangingPunct="1"/>
            <a:r>
              <a:rPr lang="en-US" sz="1800" dirty="0"/>
              <a:t>Short </a:t>
            </a:r>
            <a:r>
              <a:rPr lang="en-US" sz="1800" dirty="0" err="1"/>
              <a:t>amplicons</a:t>
            </a:r>
            <a:endParaRPr lang="en-US" sz="1800" dirty="0"/>
          </a:p>
          <a:p>
            <a:pPr eaLnBrk="1" hangingPunct="1"/>
            <a:r>
              <a:rPr lang="en-US" sz="1800" b="1" dirty="0"/>
              <a:t>Gene panels </a:t>
            </a:r>
          </a:p>
          <a:p>
            <a:pPr eaLnBrk="1" hangingPunct="1"/>
            <a:r>
              <a:rPr lang="en-US" sz="1800" b="1" dirty="0"/>
              <a:t>Clinical samples</a:t>
            </a:r>
          </a:p>
          <a:p>
            <a:pPr eaLnBrk="1" hangingPunct="1"/>
            <a:endParaRPr lang="en-US" sz="1800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pic>
        <p:nvPicPr>
          <p:cNvPr id="1639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5" y="908051"/>
            <a:ext cx="2478087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8"/>
          <p:cNvSpPr txBox="1">
            <a:spLocks noChangeArrowheads="1"/>
          </p:cNvSpPr>
          <p:nvPr/>
        </p:nvSpPr>
        <p:spPr bwMode="auto">
          <a:xfrm>
            <a:off x="6372225" y="2565400"/>
            <a:ext cx="2545626" cy="470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 err="1"/>
              <a:t>PacBio</a:t>
            </a:r>
            <a:r>
              <a:rPr lang="en-US" sz="1800" dirty="0"/>
              <a:t> RSII</a:t>
            </a:r>
          </a:p>
          <a:p>
            <a:pPr eaLnBrk="1" hangingPunct="1"/>
            <a:r>
              <a:rPr lang="en-US" sz="1800" dirty="0"/>
              <a:t>SEQUEL</a:t>
            </a:r>
          </a:p>
          <a:p>
            <a:pPr eaLnBrk="1" hangingPunct="1"/>
            <a:endParaRPr lang="en-US" sz="1800" b="1" dirty="0"/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Ultra-long reads</a:t>
            </a:r>
          </a:p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FAST throughput</a:t>
            </a:r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b="1" dirty="0"/>
              <a:t>Long </a:t>
            </a:r>
            <a:r>
              <a:rPr lang="en-US" sz="1800" b="1" dirty="0" err="1"/>
              <a:t>amplicons</a:t>
            </a:r>
            <a:endParaRPr lang="en-US" sz="1800" b="1" dirty="0"/>
          </a:p>
          <a:p>
            <a:pPr eaLnBrk="1" hangingPunct="1"/>
            <a:r>
              <a:rPr lang="en-US" sz="1800" b="1" dirty="0"/>
              <a:t>Re-sequencing</a:t>
            </a:r>
          </a:p>
          <a:p>
            <a:pPr eaLnBrk="1" hangingPunct="1"/>
            <a:r>
              <a:rPr lang="en-US" sz="1800" b="1" dirty="0"/>
              <a:t>De novo sequencing</a:t>
            </a:r>
          </a:p>
          <a:p>
            <a:pPr eaLnBrk="1" hangingPunct="1"/>
            <a:r>
              <a:rPr lang="en-US" sz="1800" dirty="0"/>
              <a:t>Novel isoform discovery</a:t>
            </a:r>
          </a:p>
          <a:p>
            <a:pPr eaLnBrk="1" hangingPunct="1"/>
            <a:r>
              <a:rPr lang="en-US" sz="1800" dirty="0"/>
              <a:t>Fusion transcript analysis</a:t>
            </a:r>
          </a:p>
          <a:p>
            <a:pPr eaLnBrk="1" hangingPunct="1"/>
            <a:r>
              <a:rPr lang="en-US" sz="1800" b="1" dirty="0"/>
              <a:t>Resolving haplotypes</a:t>
            </a:r>
          </a:p>
          <a:p>
            <a:pPr eaLnBrk="1" hangingPunct="1"/>
            <a:r>
              <a:rPr lang="en-US" sz="1800" b="1" dirty="0"/>
              <a:t>Clinical samples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756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21" y="2011344"/>
            <a:ext cx="7980379" cy="2089265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NGS Challenges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Sequencing artefacts</a:t>
            </a:r>
            <a:br>
              <a:rPr lang="en-US" dirty="0"/>
            </a:br>
            <a:r>
              <a:rPr lang="en-US" dirty="0"/>
              <a:t>Sample prep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Data analysis</a:t>
            </a:r>
            <a:br>
              <a:rPr lang="en-US" dirty="0"/>
            </a:br>
            <a:r>
              <a:rPr lang="en-US" dirty="0"/>
              <a:t>Making sense of NGS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721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032" y="169631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32" y="3181143"/>
            <a:ext cx="2632344" cy="2591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7032" y="1977339"/>
            <a:ext cx="2737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What textbook tells you:</a:t>
            </a:r>
          </a:p>
        </p:txBody>
      </p:sp>
      <p:pic>
        <p:nvPicPr>
          <p:cNvPr id="2050" name="Picture 2" descr="ildresultat för D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743" y="2560768"/>
            <a:ext cx="30480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38625" y="1977339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Brutal reality:</a:t>
            </a:r>
          </a:p>
        </p:txBody>
      </p:sp>
      <p:pic>
        <p:nvPicPr>
          <p:cNvPr id="2052" name="Picture 4" descr="ildresultat för DNA in chromoso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4476750"/>
            <a:ext cx="4905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2235" y="1106664"/>
            <a:ext cx="7785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Sequencing a representative, completely randomized subsample:</a:t>
            </a:r>
          </a:p>
          <a:p>
            <a:r>
              <a:rPr lang="en-US" sz="2200" b="1" dirty="0">
                <a:solidFill>
                  <a:srgbClr val="7030A0"/>
                </a:solidFill>
              </a:rPr>
              <a:t>it starts with input material</a:t>
            </a:r>
          </a:p>
        </p:txBody>
      </p:sp>
    </p:spTree>
    <p:extLst>
      <p:ext uri="{BB962C8B-B14F-4D97-AF65-F5344CB8AC3E}">
        <p14:creationId xmlns:p14="http://schemas.microsoft.com/office/powerpoint/2010/main" val="3734707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331" y="4011303"/>
            <a:ext cx="2142189" cy="13473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3296"/>
            <a:ext cx="2002118" cy="7725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720" y="4661685"/>
            <a:ext cx="2507274" cy="1827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3383" y="411240"/>
            <a:ext cx="2913381" cy="1723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15" y="2393764"/>
            <a:ext cx="5929226" cy="1851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6" y="4085578"/>
            <a:ext cx="1449755" cy="113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7294" y="4176537"/>
            <a:ext cx="1516706" cy="205108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913383" y="767763"/>
            <a:ext cx="2913381" cy="95530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2762" y="289272"/>
            <a:ext cx="2834312" cy="16096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0038" y="2412788"/>
            <a:ext cx="1823962" cy="126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002" y="289273"/>
            <a:ext cx="1455615" cy="1948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622" y="6275295"/>
            <a:ext cx="1763378" cy="569840"/>
          </a:xfrm>
          <a:prstGeom prst="rect">
            <a:avLst/>
          </a:prstGeom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AC6C5A38-209B-1E43-B043-09F1FD2702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2485" t="1284" r="4487" b="1113"/>
          <a:stretch>
            <a:fillRect/>
          </a:stretch>
        </p:blipFill>
        <p:spPr>
          <a:xfrm>
            <a:off x="6073051" y="2393832"/>
            <a:ext cx="1246987" cy="1494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96" extrusionOk="0">
                <a:moveTo>
                  <a:pt x="10679" y="0"/>
                </a:moveTo>
                <a:cubicBezTo>
                  <a:pt x="8287" y="0"/>
                  <a:pt x="6308" y="18"/>
                  <a:pt x="6281" y="40"/>
                </a:cubicBezTo>
                <a:cubicBezTo>
                  <a:pt x="6255" y="63"/>
                  <a:pt x="6229" y="875"/>
                  <a:pt x="6221" y="1844"/>
                </a:cubicBezTo>
                <a:lnTo>
                  <a:pt x="6204" y="3606"/>
                </a:lnTo>
                <a:lnTo>
                  <a:pt x="5354" y="3619"/>
                </a:lnTo>
                <a:lnTo>
                  <a:pt x="4504" y="3633"/>
                </a:lnTo>
                <a:lnTo>
                  <a:pt x="4504" y="5334"/>
                </a:lnTo>
                <a:cubicBezTo>
                  <a:pt x="4504" y="6539"/>
                  <a:pt x="4522" y="7055"/>
                  <a:pt x="4569" y="7093"/>
                </a:cubicBezTo>
                <a:cubicBezTo>
                  <a:pt x="4670" y="7178"/>
                  <a:pt x="4581" y="7300"/>
                  <a:pt x="4419" y="7300"/>
                </a:cubicBezTo>
                <a:cubicBezTo>
                  <a:pt x="4274" y="7300"/>
                  <a:pt x="4273" y="7305"/>
                  <a:pt x="4273" y="7707"/>
                </a:cubicBezTo>
                <a:cubicBezTo>
                  <a:pt x="4273" y="8023"/>
                  <a:pt x="4291" y="8119"/>
                  <a:pt x="4358" y="8141"/>
                </a:cubicBezTo>
                <a:cubicBezTo>
                  <a:pt x="4479" y="8179"/>
                  <a:pt x="4479" y="8597"/>
                  <a:pt x="4358" y="8636"/>
                </a:cubicBezTo>
                <a:cubicBezTo>
                  <a:pt x="4282" y="8660"/>
                  <a:pt x="4273" y="9386"/>
                  <a:pt x="4273" y="14767"/>
                </a:cubicBezTo>
                <a:lnTo>
                  <a:pt x="4273" y="20871"/>
                </a:lnTo>
                <a:lnTo>
                  <a:pt x="4488" y="20884"/>
                </a:lnTo>
                <a:cubicBezTo>
                  <a:pt x="4692" y="20898"/>
                  <a:pt x="4706" y="20909"/>
                  <a:pt x="4723" y="21081"/>
                </a:cubicBezTo>
                <a:lnTo>
                  <a:pt x="4739" y="21264"/>
                </a:lnTo>
                <a:lnTo>
                  <a:pt x="5083" y="21264"/>
                </a:lnTo>
                <a:cubicBezTo>
                  <a:pt x="5342" y="21264"/>
                  <a:pt x="5437" y="21281"/>
                  <a:pt x="5463" y="21338"/>
                </a:cubicBezTo>
                <a:cubicBezTo>
                  <a:pt x="5483" y="21380"/>
                  <a:pt x="5475" y="21434"/>
                  <a:pt x="5447" y="21457"/>
                </a:cubicBezTo>
                <a:cubicBezTo>
                  <a:pt x="5419" y="21480"/>
                  <a:pt x="4215" y="21505"/>
                  <a:pt x="2771" y="21511"/>
                </a:cubicBezTo>
                <a:cubicBezTo>
                  <a:pt x="1327" y="21517"/>
                  <a:pt x="81" y="21536"/>
                  <a:pt x="1" y="21555"/>
                </a:cubicBezTo>
                <a:cubicBezTo>
                  <a:pt x="-78" y="21575"/>
                  <a:pt x="4733" y="21593"/>
                  <a:pt x="10691" y="21596"/>
                </a:cubicBezTo>
                <a:cubicBezTo>
                  <a:pt x="17807" y="21599"/>
                  <a:pt x="21522" y="21583"/>
                  <a:pt x="21522" y="21552"/>
                </a:cubicBezTo>
                <a:cubicBezTo>
                  <a:pt x="21522" y="21521"/>
                  <a:pt x="20539" y="21502"/>
                  <a:pt x="18769" y="21494"/>
                </a:cubicBezTo>
                <a:cubicBezTo>
                  <a:pt x="16057" y="21482"/>
                  <a:pt x="16011" y="21477"/>
                  <a:pt x="16011" y="21382"/>
                </a:cubicBezTo>
                <a:cubicBezTo>
                  <a:pt x="16011" y="21298"/>
                  <a:pt x="16054" y="21286"/>
                  <a:pt x="16368" y="21274"/>
                </a:cubicBezTo>
                <a:lnTo>
                  <a:pt x="16728" y="21257"/>
                </a:lnTo>
                <a:lnTo>
                  <a:pt x="16744" y="21081"/>
                </a:lnTo>
                <a:cubicBezTo>
                  <a:pt x="16760" y="20918"/>
                  <a:pt x="16780" y="20898"/>
                  <a:pt x="16951" y="20884"/>
                </a:cubicBezTo>
                <a:lnTo>
                  <a:pt x="17137" y="20871"/>
                </a:lnTo>
                <a:lnTo>
                  <a:pt x="17137" y="14763"/>
                </a:lnTo>
                <a:cubicBezTo>
                  <a:pt x="17137" y="10745"/>
                  <a:pt x="17118" y="8648"/>
                  <a:pt x="17080" y="8629"/>
                </a:cubicBezTo>
                <a:cubicBezTo>
                  <a:pt x="16985" y="8580"/>
                  <a:pt x="17009" y="8173"/>
                  <a:pt x="17109" y="8141"/>
                </a:cubicBezTo>
                <a:cubicBezTo>
                  <a:pt x="17176" y="8119"/>
                  <a:pt x="17194" y="8023"/>
                  <a:pt x="17194" y="7707"/>
                </a:cubicBezTo>
                <a:cubicBezTo>
                  <a:pt x="17194" y="7348"/>
                  <a:pt x="17185" y="7300"/>
                  <a:pt x="17092" y="7300"/>
                </a:cubicBezTo>
                <a:cubicBezTo>
                  <a:pt x="17035" y="7300"/>
                  <a:pt x="16935" y="7269"/>
                  <a:pt x="16874" y="7229"/>
                </a:cubicBezTo>
                <a:cubicBezTo>
                  <a:pt x="16767" y="7160"/>
                  <a:pt x="16769" y="7153"/>
                  <a:pt x="16866" y="7090"/>
                </a:cubicBezTo>
                <a:cubicBezTo>
                  <a:pt x="16960" y="7029"/>
                  <a:pt x="16965" y="6899"/>
                  <a:pt x="16951" y="5338"/>
                </a:cubicBezTo>
                <a:lnTo>
                  <a:pt x="16934" y="3653"/>
                </a:lnTo>
                <a:lnTo>
                  <a:pt x="16129" y="3640"/>
                </a:lnTo>
                <a:cubicBezTo>
                  <a:pt x="15684" y="3632"/>
                  <a:pt x="15286" y="3617"/>
                  <a:pt x="15246" y="3606"/>
                </a:cubicBezTo>
                <a:cubicBezTo>
                  <a:pt x="15190" y="3590"/>
                  <a:pt x="15177" y="3200"/>
                  <a:pt x="15177" y="1877"/>
                </a:cubicBezTo>
                <a:cubicBezTo>
                  <a:pt x="15177" y="563"/>
                  <a:pt x="15157" y="150"/>
                  <a:pt x="15100" y="85"/>
                </a:cubicBezTo>
                <a:cubicBezTo>
                  <a:pt x="15031" y="5"/>
                  <a:pt x="14761" y="-1"/>
                  <a:pt x="1067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" name="Picture 4" descr="Bildresultat för PromethION">
            <a:extLst>
              <a:ext uri="{FF2B5EF4-FFF2-40B4-BE49-F238E27FC236}">
                <a16:creationId xmlns:a16="http://schemas.microsoft.com/office/drawing/2014/main" id="{8422B3A5-DFC7-244F-B228-B6192751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42" y="5346845"/>
            <a:ext cx="1765625" cy="141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Bildresultat för ONT MinION no background">
            <a:extLst>
              <a:ext uri="{FF2B5EF4-FFF2-40B4-BE49-F238E27FC236}">
                <a16:creationId xmlns:a16="http://schemas.microsoft.com/office/drawing/2014/main" id="{32022789-4B31-3047-8D89-5D97FA03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36" y="5248477"/>
            <a:ext cx="1842763" cy="80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8044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185" y="1383773"/>
            <a:ext cx="3850570" cy="54742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032" y="169631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508" y="1062165"/>
            <a:ext cx="84808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Sequencing a representative, completely randomized subsample:</a:t>
            </a:r>
          </a:p>
          <a:p>
            <a:r>
              <a:rPr lang="en-US" sz="2400" b="1" dirty="0">
                <a:solidFill>
                  <a:srgbClr val="7030A0"/>
                </a:solidFill>
              </a:rPr>
              <a:t>continues with library preparation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2" y="2197123"/>
            <a:ext cx="3130722" cy="15908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08" y="4530472"/>
            <a:ext cx="2903575" cy="1771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5521" y="3895618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Input sample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7917" y="6425317"/>
            <a:ext cx="2721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Shearing and size-selection</a:t>
            </a:r>
          </a:p>
        </p:txBody>
      </p:sp>
      <p:sp>
        <p:nvSpPr>
          <p:cNvPr id="4" name="Down Arrow 3"/>
          <p:cNvSpPr/>
          <p:nvPr/>
        </p:nvSpPr>
        <p:spPr>
          <a:xfrm>
            <a:off x="4734550" y="2311995"/>
            <a:ext cx="196995" cy="353657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2974538" y="3895617"/>
            <a:ext cx="3020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Loosing molecules all the </a:t>
            </a:r>
            <a:r>
              <a:rPr lang="en-US"/>
              <a:t>way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9305" y="6425317"/>
            <a:ext cx="408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material -&gt; more amplification cycles</a:t>
            </a:r>
          </a:p>
        </p:txBody>
      </p:sp>
    </p:spTree>
    <p:extLst>
      <p:ext uri="{BB962C8B-B14F-4D97-AF65-F5344CB8AC3E}">
        <p14:creationId xmlns:p14="http://schemas.microsoft.com/office/powerpoint/2010/main" val="1174211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224" y="1210235"/>
            <a:ext cx="680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PCR bias – important source of sequencing artefacts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7032" y="169631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224" y="2223207"/>
            <a:ext cx="67322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PCR steps involved in any short read NGS:</a:t>
            </a:r>
          </a:p>
          <a:p>
            <a:endParaRPr lang="en-US" sz="2000" b="1" dirty="0"/>
          </a:p>
          <a:p>
            <a:pPr marL="342900" indent="-342900">
              <a:buAutoNum type="arabicPeriod"/>
            </a:pPr>
            <a:r>
              <a:rPr lang="en-US" dirty="0"/>
              <a:t>Library amplification</a:t>
            </a:r>
          </a:p>
          <a:p>
            <a:pPr marL="342900" indent="-342900">
              <a:buAutoNum type="arabicPeriod"/>
            </a:pPr>
            <a:r>
              <a:rPr lang="en-US" dirty="0"/>
              <a:t>Amplification during templating (Illumina – on glass; Ion – </a:t>
            </a:r>
            <a:r>
              <a:rPr lang="en-US" dirty="0" err="1"/>
              <a:t>emPCR</a:t>
            </a:r>
            <a:r>
              <a:rPr lang="en-US" dirty="0"/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8224" y="4217919"/>
            <a:ext cx="78213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Main PCR bias: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1. Size: shorter fragments amplify faster -&gt; higher sequencing signal and coverage</a:t>
            </a:r>
          </a:p>
          <a:p>
            <a:r>
              <a:rPr lang="en-US" dirty="0"/>
              <a:t>2. Polymerase errors </a:t>
            </a:r>
          </a:p>
          <a:p>
            <a:r>
              <a:rPr lang="en-US" dirty="0"/>
              <a:t>	slippage in low complexity regions </a:t>
            </a:r>
          </a:p>
          <a:p>
            <a:r>
              <a:rPr lang="en-US" dirty="0"/>
              <a:t>	incorporation of erroneous bases &amp; </a:t>
            </a:r>
            <a:r>
              <a:rPr lang="en-US" dirty="0" err="1"/>
              <a:t>indels</a:t>
            </a:r>
            <a:endParaRPr lang="en-US" dirty="0"/>
          </a:p>
          <a:p>
            <a:r>
              <a:rPr lang="en-US" dirty="0"/>
              <a:t>3. GC-bias (fragments with high GC diminish to 1/10</a:t>
            </a:r>
            <a:r>
              <a:rPr lang="en-US" baseline="30000" dirty="0"/>
              <a:t>th</a:t>
            </a:r>
            <a:r>
              <a:rPr lang="en-US" dirty="0"/>
              <a:t> from initial amount)</a:t>
            </a:r>
          </a:p>
        </p:txBody>
      </p:sp>
    </p:spTree>
    <p:extLst>
      <p:ext uri="{BB962C8B-B14F-4D97-AF65-F5344CB8AC3E}">
        <p14:creationId xmlns:p14="http://schemas.microsoft.com/office/powerpoint/2010/main" val="3864625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576" y="111686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330" y="3858915"/>
            <a:ext cx="7121908" cy="2631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69712" y="6439592"/>
            <a:ext cx="245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Heavily </a:t>
            </a:r>
            <a:r>
              <a:rPr lang="en-US"/>
              <a:t>amplified library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15408" y="6439592"/>
            <a:ext cx="1650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PCR-free library</a:t>
            </a:r>
          </a:p>
        </p:txBody>
      </p:sp>
      <p:pic>
        <p:nvPicPr>
          <p:cNvPr id="5122" name="Picture 2" descr="elaterad bi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6" y="1627685"/>
            <a:ext cx="3432512" cy="19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107576" y="3601960"/>
            <a:ext cx="8795124" cy="454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38662" y="2041800"/>
            <a:ext cx="4553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Clusters with shorter fragments grow faster -&gt; </a:t>
            </a:r>
          </a:p>
          <a:p>
            <a:r>
              <a:rPr lang="en-US" dirty="0"/>
              <a:t>quality signal from smaller clusters worsens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946" y="3937521"/>
            <a:ext cx="1846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GC bias &amp; </a:t>
            </a:r>
          </a:p>
          <a:p>
            <a:r>
              <a:rPr lang="en-US" dirty="0"/>
              <a:t>genome coverage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76" y="897138"/>
            <a:ext cx="680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PCR bias – important source of sequencing artefacts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F07159-B55A-4E48-A41E-20788BC41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2" y="4561272"/>
            <a:ext cx="1939330" cy="104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0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037" y="1807980"/>
            <a:ext cx="3857975" cy="25415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270" y="152777"/>
            <a:ext cx="84556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Sequencing artefacts: </a:t>
            </a:r>
            <a:r>
              <a:rPr lang="en-US" sz="4000" dirty="0"/>
              <a:t>what are they?</a:t>
            </a:r>
          </a:p>
        </p:txBody>
      </p:sp>
      <p:pic>
        <p:nvPicPr>
          <p:cNvPr id="6146" name="Picture 2" descr="ildresultat för huntington's repe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2" y="2954438"/>
            <a:ext cx="4059064" cy="299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5270" y="1807980"/>
            <a:ext cx="4470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Polymerase slippage – low complexity regions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5468" y="4449527"/>
            <a:ext cx="41375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Huntington’s disease</a:t>
            </a:r>
            <a:r>
              <a:rPr lang="en-US" dirty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Inherited disorder resulting in brain cell death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Decline of motoric and cognitive functions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Common onset: 30-50 years of 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No cure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Causative genetic variant: CAG-repeat expansion in </a:t>
            </a:r>
            <a:r>
              <a:rPr lang="en-US" sz="1600" i="1" dirty="0"/>
              <a:t>HTT</a:t>
            </a:r>
            <a:r>
              <a:rPr lang="en-US" sz="1600" dirty="0"/>
              <a:t> gene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032" y="974117"/>
            <a:ext cx="680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PCR bias – important source of sequencing artefacts</a:t>
            </a:r>
          </a:p>
        </p:txBody>
      </p:sp>
    </p:spTree>
    <p:extLst>
      <p:ext uri="{BB962C8B-B14F-4D97-AF65-F5344CB8AC3E}">
        <p14:creationId xmlns:p14="http://schemas.microsoft.com/office/powerpoint/2010/main" val="25855626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prep: 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4609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PCR-quality sample and </a:t>
            </a:r>
          </a:p>
          <a:p>
            <a:pPr marL="0" indent="0" algn="ctr">
              <a:buNone/>
            </a:pPr>
            <a:r>
              <a:rPr lang="en-US" sz="4400" dirty="0"/>
              <a:t>NGS-quality sample 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FF0000"/>
                </a:solidFill>
              </a:rPr>
              <a:t>are two completely different things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139396" y="5000349"/>
            <a:ext cx="9283396" cy="1677571"/>
            <a:chOff x="-139396" y="5000348"/>
            <a:chExt cx="9283396" cy="16775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39396" y="5000348"/>
              <a:ext cx="2502696" cy="16775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3300" y="5122668"/>
              <a:ext cx="1407707" cy="148618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1007" y="5000348"/>
              <a:ext cx="2896343" cy="16085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9974" y="5000348"/>
              <a:ext cx="2264026" cy="1608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688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" y="26082"/>
            <a:ext cx="904701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DNA quality and inhibition of sequencing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7540" y="5775877"/>
            <a:ext cx="3480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hlinkClick r:id="rId2" tooltip="Link to journal home page"/>
              </a:rPr>
              <a:t>Hamilton &amp; Arya, Nat. Prod. Rep.</a:t>
            </a:r>
            <a:r>
              <a:rPr lang="en-US" sz="1200" i="1" dirty="0"/>
              <a:t>, 2012, </a:t>
            </a:r>
            <a:r>
              <a:rPr lang="en-US" sz="1200" b="1" i="1" dirty="0"/>
              <a:t>29</a:t>
            </a:r>
            <a:r>
              <a:rPr lang="en-US" sz="1200" i="1" dirty="0"/>
              <a:t>, 134-143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902" y="2137038"/>
            <a:ext cx="342459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Carry-over from hosts: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Proteins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Polyphenols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Secondary metabolites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Pigments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Polysaccharides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Metals</a:t>
            </a:r>
          </a:p>
          <a:p>
            <a:endParaRPr lang="en-US" dirty="0"/>
          </a:p>
          <a:p>
            <a:r>
              <a:rPr lang="en-US" b="1" dirty="0"/>
              <a:t>Carry-over from extraction: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Phenol</a:t>
            </a:r>
            <a:r>
              <a:rPr lang="sv-S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Guanidinium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err="1"/>
              <a:t>Ethanol</a:t>
            </a:r>
            <a:endParaRPr lang="sv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EDTA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en-US" dirty="0"/>
          </a:p>
          <a:p>
            <a:r>
              <a:rPr lang="en-US" b="1" dirty="0"/>
              <a:t>Physical inhibiting factors – debris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8902" y="1145846"/>
            <a:ext cx="7266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Short-read technologies: PCR inhibition</a:t>
            </a:r>
          </a:p>
          <a:p>
            <a:r>
              <a:rPr lang="en-US" dirty="0"/>
              <a:t>Long-read technologies are PCR-free, but one sequences native DNA “as is”.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36E170-477F-D04A-ADB7-1B67198B2EC4}"/>
              </a:ext>
            </a:extLst>
          </p:cNvPr>
          <p:cNvGrpSpPr/>
          <p:nvPr/>
        </p:nvGrpSpPr>
        <p:grpSpPr>
          <a:xfrm>
            <a:off x="3341702" y="2377610"/>
            <a:ext cx="5546052" cy="1792800"/>
            <a:chOff x="3531444" y="2233056"/>
            <a:chExt cx="5546052" cy="17928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B88ACD-5317-674C-8CF5-9617C4BD4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9494" y="2489776"/>
              <a:ext cx="1869402" cy="127635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6420CC-326A-C74D-A8F0-E472F10EE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1444" y="2233056"/>
              <a:ext cx="2118106" cy="1792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A31C28-11EE-B844-84E8-74B18D524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2396" y="2367509"/>
              <a:ext cx="1435100" cy="153384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267AECF-7FB4-4140-ACEF-F5B6C248B5E9}"/>
                </a:ext>
              </a:extLst>
            </p:cNvPr>
            <p:cNvSpPr/>
            <p:nvPr/>
          </p:nvSpPr>
          <p:spPr>
            <a:xfrm>
              <a:off x="7642396" y="2290206"/>
              <a:ext cx="224174" cy="291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D1BF6B-84FC-F24C-8133-1CD4D0841611}"/>
              </a:ext>
            </a:extLst>
          </p:cNvPr>
          <p:cNvSpPr txBox="1"/>
          <p:nvPr/>
        </p:nvSpPr>
        <p:spPr>
          <a:xfrm>
            <a:off x="4820215" y="4347923"/>
            <a:ext cx="2324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/>
              <a:t>Modes </a:t>
            </a:r>
            <a:r>
              <a:rPr lang="sv-SE" b="1" dirty="0" err="1"/>
              <a:t>of</a:t>
            </a:r>
            <a:r>
              <a:rPr lang="sv-SE" b="1" dirty="0"/>
              <a:t> action: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	</a:t>
            </a:r>
            <a:r>
              <a:rPr lang="sv-SE" dirty="0" err="1"/>
              <a:t>Binding</a:t>
            </a:r>
            <a:r>
              <a:rPr lang="sv-SE" dirty="0"/>
              <a:t> to DNA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/>
              <a:t>	</a:t>
            </a:r>
            <a:r>
              <a:rPr lang="sv-SE" dirty="0" err="1"/>
              <a:t>Enzyme</a:t>
            </a:r>
            <a:r>
              <a:rPr lang="sv-SE" dirty="0"/>
              <a:t> inhibition</a:t>
            </a:r>
          </a:p>
        </p:txBody>
      </p:sp>
    </p:spTree>
    <p:extLst>
      <p:ext uri="{BB962C8B-B14F-4D97-AF65-F5344CB8AC3E}">
        <p14:creationId xmlns:p14="http://schemas.microsoft.com/office/powerpoint/2010/main" val="472595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08"/>
            <a:ext cx="8229600" cy="1143000"/>
          </a:xfrm>
        </p:spPr>
        <p:txBody>
          <a:bodyPr/>
          <a:lstStyle/>
          <a:p>
            <a:r>
              <a:rPr lang="en-US" dirty="0"/>
              <a:t>The DNA extraction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657" y="1219408"/>
            <a:ext cx="1587521" cy="1996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031" y="2347313"/>
            <a:ext cx="1505539" cy="1038787"/>
          </a:xfrm>
          <a:prstGeom prst="rect">
            <a:avLst/>
          </a:prstGeom>
        </p:spPr>
      </p:pic>
      <p:sp>
        <p:nvSpPr>
          <p:cNvPr id="7" name="Curved Down Arrow 6"/>
          <p:cNvSpPr/>
          <p:nvPr/>
        </p:nvSpPr>
        <p:spPr>
          <a:xfrm>
            <a:off x="2447178" y="1613469"/>
            <a:ext cx="1827637" cy="60409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55" y="3663469"/>
            <a:ext cx="2287734" cy="2940532"/>
          </a:xfrm>
          <a:prstGeom prst="rect">
            <a:avLst/>
          </a:prstGeom>
        </p:spPr>
      </p:pic>
      <p:sp>
        <p:nvSpPr>
          <p:cNvPr id="10" name="Curved Down Arrow 9"/>
          <p:cNvSpPr/>
          <p:nvPr/>
        </p:nvSpPr>
        <p:spPr>
          <a:xfrm>
            <a:off x="4739469" y="1593558"/>
            <a:ext cx="1827637" cy="604093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106" y="2197651"/>
            <a:ext cx="1366721" cy="10250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11" y="5168771"/>
            <a:ext cx="1957199" cy="15962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8946" y="3663468"/>
            <a:ext cx="2524342" cy="1505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894" y="5175791"/>
            <a:ext cx="1873676" cy="14282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361" y="3906256"/>
            <a:ext cx="2336272" cy="126251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19234" y="190832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02458" y="186185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36274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49404" y="1531263"/>
            <a:ext cx="899459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3643" y="541545"/>
            <a:ext cx="3342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Example:</a:t>
            </a:r>
          </a:p>
        </p:txBody>
      </p:sp>
      <p:pic>
        <p:nvPicPr>
          <p:cNvPr id="9" name="Picture 8" descr="G:\Gel pics\2014-06-19  pacbio 4715 9crt85 short ru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9" r="54935"/>
          <a:stretch/>
        </p:blipFill>
        <p:spPr bwMode="auto">
          <a:xfrm>
            <a:off x="539127" y="1661422"/>
            <a:ext cx="814106" cy="211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160" y="1831416"/>
            <a:ext cx="2360480" cy="1940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493" y="2643090"/>
            <a:ext cx="3770484" cy="515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28" y="3865272"/>
            <a:ext cx="814106" cy="2465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794" y="4171461"/>
            <a:ext cx="2355846" cy="1957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493" y="4776639"/>
            <a:ext cx="4319658" cy="522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335" y="0"/>
            <a:ext cx="2823155" cy="14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87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/>
              <a:t>What do absorption ratios tell 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4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Pure DNA </a:t>
            </a:r>
            <a:r>
              <a:rPr lang="en-US" sz="2400" b="1" u="sng" dirty="0">
                <a:solidFill>
                  <a:srgbClr val="FF0000"/>
                </a:solidFill>
              </a:rPr>
              <a:t>260</a:t>
            </a:r>
            <a:r>
              <a:rPr lang="en-US" sz="2400" b="1" dirty="0">
                <a:solidFill>
                  <a:srgbClr val="FF0000"/>
                </a:solidFill>
              </a:rPr>
              <a:t>/280: 1.8 – 2.0</a:t>
            </a:r>
          </a:p>
          <a:p>
            <a:pPr marL="0" indent="0">
              <a:buNone/>
            </a:pPr>
            <a:r>
              <a:rPr lang="en-US" sz="1800" b="1" dirty="0"/>
              <a:t>&lt; 1.8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 Too little DNA compared to other components of the solution; presence of organic contaminants: proteins and phenol; glycogen - </a:t>
            </a:r>
            <a:r>
              <a:rPr lang="en-US" sz="1800" b="1" dirty="0">
                <a:solidFill>
                  <a:srgbClr val="0000FF"/>
                </a:solidFill>
              </a:rPr>
              <a:t>absorb at 280 nm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b="1" dirty="0"/>
              <a:t>&gt; 2.0</a:t>
            </a:r>
            <a:r>
              <a:rPr lang="en-US" sz="1800" dirty="0"/>
              <a:t>: </a:t>
            </a:r>
          </a:p>
          <a:p>
            <a:pPr marL="0" indent="0">
              <a:buNone/>
            </a:pPr>
            <a:r>
              <a:rPr lang="en-US" sz="1800" dirty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Pure DNA </a:t>
            </a:r>
            <a:r>
              <a:rPr lang="en-US" sz="2400" b="1" u="sng" dirty="0">
                <a:solidFill>
                  <a:srgbClr val="FF0000"/>
                </a:solidFill>
              </a:rPr>
              <a:t>260</a:t>
            </a:r>
            <a:r>
              <a:rPr lang="en-US" sz="2400" b="1" dirty="0">
                <a:solidFill>
                  <a:srgbClr val="FF0000"/>
                </a:solidFill>
              </a:rPr>
              <a:t>/230: 2.0 – 2.2</a:t>
            </a:r>
          </a:p>
          <a:p>
            <a:pPr marL="0" indent="0">
              <a:buNone/>
            </a:pPr>
            <a:r>
              <a:rPr lang="en-US" sz="1800" b="1" dirty="0"/>
              <a:t>&lt;2.0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Salt contamination, </a:t>
            </a:r>
            <a:r>
              <a:rPr lang="en-US" sz="1800" dirty="0" err="1"/>
              <a:t>humic</a:t>
            </a:r>
            <a:r>
              <a:rPr lang="en-US" sz="1800" dirty="0"/>
              <a:t> acids, peptides, aromatic compounds, polyphenols, 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three are common kit components) – </a:t>
            </a:r>
            <a:r>
              <a:rPr lang="en-US" sz="1800" b="1" dirty="0">
                <a:solidFill>
                  <a:srgbClr val="0000FF"/>
                </a:solidFill>
              </a:rPr>
              <a:t>absorb at 230 nm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b="1" dirty="0"/>
              <a:t>&gt;2.2</a:t>
            </a:r>
            <a:r>
              <a:rPr lang="en-US" sz="1800" dirty="0"/>
              <a:t>:</a:t>
            </a:r>
          </a:p>
          <a:p>
            <a:pPr marL="0" indent="0">
              <a:buNone/>
            </a:pPr>
            <a:r>
              <a:rPr lang="en-US" sz="1800" dirty="0"/>
              <a:t>High share of RNA, very high share of phenol, </a:t>
            </a:r>
            <a:r>
              <a:rPr lang="en-US" sz="1800" b="1" dirty="0"/>
              <a:t>high turbidity, </a:t>
            </a:r>
            <a:r>
              <a:rPr lang="en-US" sz="1800" dirty="0"/>
              <a:t>dirty instrument, wrong blank.</a:t>
            </a:r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/>
              <a:t>Photometrically</a:t>
            </a:r>
            <a:r>
              <a:rPr lang="en-US" sz="1800" i="1" dirty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/>
              <a:t>phenol, polyphenols, EDTA, </a:t>
            </a:r>
            <a:r>
              <a:rPr lang="en-US" sz="1800" i="1" dirty="0" err="1"/>
              <a:t>thiocyanate</a:t>
            </a:r>
            <a:r>
              <a:rPr lang="en-US" sz="1800" i="1" dirty="0"/>
              <a:t>, protein, </a:t>
            </a:r>
          </a:p>
          <a:p>
            <a:pPr marL="0" indent="0" algn="r">
              <a:buNone/>
            </a:pPr>
            <a:r>
              <a:rPr lang="en-US" sz="1800" i="1" dirty="0"/>
              <a:t>RNA, nucleotides (fragments below 5 </a:t>
            </a:r>
            <a:r>
              <a:rPr lang="en-US" sz="1800" i="1" dirty="0" err="1"/>
              <a:t>bp</a:t>
            </a:r>
            <a:r>
              <a:rPr lang="en-US" sz="1800" i="1" dirty="0"/>
              <a:t>)</a:t>
            </a:r>
          </a:p>
          <a:p>
            <a:pPr marL="0" indent="0" algn="r">
              <a:buNone/>
            </a:pP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731025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222492"/>
            <a:ext cx="5726437" cy="1204611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make a correct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88" y="1837025"/>
            <a:ext cx="7611310" cy="45498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Thaw DNA completely</a:t>
            </a:r>
          </a:p>
          <a:p>
            <a:r>
              <a:rPr lang="en-US" sz="2400" dirty="0"/>
              <a:t>Mix gently (</a:t>
            </a:r>
            <a:r>
              <a:rPr lang="en-US" sz="2400" b="1" dirty="0">
                <a:solidFill>
                  <a:srgbClr val="FF0000"/>
                </a:solidFill>
              </a:rPr>
              <a:t>never vortex!</a:t>
            </a:r>
            <a:r>
              <a:rPr lang="en-US" sz="2400" dirty="0"/>
              <a:t>)</a:t>
            </a:r>
          </a:p>
          <a:p>
            <a:r>
              <a:rPr lang="en-US" sz="2400" dirty="0"/>
              <a:t>Put the sample on a </a:t>
            </a:r>
            <a:r>
              <a:rPr lang="en-US" sz="2400" dirty="0" err="1"/>
              <a:t>thermoblock</a:t>
            </a:r>
            <a:r>
              <a:rPr lang="en-US" sz="2400" dirty="0"/>
              <a:t>: 37°C, 15-30 min</a:t>
            </a:r>
          </a:p>
          <a:p>
            <a:r>
              <a:rPr lang="en-US" sz="2400" dirty="0"/>
              <a:t>Mix gently </a:t>
            </a:r>
          </a:p>
          <a:p>
            <a:r>
              <a:rPr lang="en-US" sz="2400" b="1" dirty="0"/>
              <a:t>Dilute 1:100 </a:t>
            </a:r>
            <a:r>
              <a:rPr lang="en-US" sz="2400" dirty="0"/>
              <a:t>(if HMW)</a:t>
            </a:r>
          </a:p>
          <a:p>
            <a:r>
              <a:rPr lang="en-US" sz="2400" dirty="0"/>
              <a:t>Mix gently</a:t>
            </a:r>
          </a:p>
          <a:p>
            <a:r>
              <a:rPr lang="en-US" sz="2400" dirty="0"/>
              <a:t>Make a measurement with an appropriate blank</a:t>
            </a:r>
          </a:p>
          <a:p>
            <a:endParaRPr lang="en-US" sz="2400" dirty="0"/>
          </a:p>
          <a:p>
            <a:r>
              <a:rPr lang="en-US" sz="2400" b="1" dirty="0"/>
              <a:t>NANODROP is Bad</a:t>
            </a:r>
            <a:r>
              <a:rPr lang="en-US" sz="2400" dirty="0"/>
              <a:t>. Point. </a:t>
            </a:r>
          </a:p>
          <a:p>
            <a:r>
              <a:rPr lang="en-US" sz="2400" dirty="0"/>
              <a:t>Use </a:t>
            </a:r>
            <a:r>
              <a:rPr lang="en-US" sz="2400" dirty="0" err="1"/>
              <a:t>Qubit</a:t>
            </a:r>
            <a:r>
              <a:rPr lang="en-US" sz="2400" dirty="0"/>
              <a:t>, or </a:t>
            </a:r>
            <a:r>
              <a:rPr lang="en-US" sz="2400" dirty="0" err="1"/>
              <a:t>PicoGreen</a:t>
            </a:r>
            <a:r>
              <a:rPr lang="en-US" sz="24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6F3C13-935E-8A4D-9034-418DF6E50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874" y="746293"/>
            <a:ext cx="2388611" cy="16834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31D362-9E04-1F42-9D0C-F94C19B91DB2}"/>
              </a:ext>
            </a:extLst>
          </p:cNvPr>
          <p:cNvSpPr txBox="1"/>
          <p:nvPr/>
        </p:nvSpPr>
        <p:spPr>
          <a:xfrm>
            <a:off x="5417874" y="2464900"/>
            <a:ext cx="951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LMW-DNA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254EA2C-3C54-E74D-AF28-250D376CC0BF}"/>
              </a:ext>
            </a:extLst>
          </p:cNvPr>
          <p:cNvGrpSpPr/>
          <p:nvPr/>
        </p:nvGrpSpPr>
        <p:grpSpPr>
          <a:xfrm>
            <a:off x="8011895" y="746293"/>
            <a:ext cx="988091" cy="2026384"/>
            <a:chOff x="6817136" y="1259109"/>
            <a:chExt cx="988091" cy="2026384"/>
          </a:xfrm>
        </p:grpSpPr>
        <p:sp>
          <p:nvSpPr>
            <p:cNvPr id="17" name="Can 16">
              <a:extLst>
                <a:ext uri="{FF2B5EF4-FFF2-40B4-BE49-F238E27FC236}">
                  <a16:creationId xmlns:a16="http://schemas.microsoft.com/office/drawing/2014/main" id="{1915EF69-D43F-ED4A-BC87-FBE17E63D9B2}"/>
                </a:ext>
              </a:extLst>
            </p:cNvPr>
            <p:cNvSpPr/>
            <p:nvPr/>
          </p:nvSpPr>
          <p:spPr>
            <a:xfrm>
              <a:off x="6938125" y="1259109"/>
              <a:ext cx="746115" cy="1492852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n 17">
              <a:extLst>
                <a:ext uri="{FF2B5EF4-FFF2-40B4-BE49-F238E27FC236}">
                  <a16:creationId xmlns:a16="http://schemas.microsoft.com/office/drawing/2014/main" id="{AEEC53D3-2AE2-EF40-8805-785F7B967789}"/>
                </a:ext>
              </a:extLst>
            </p:cNvPr>
            <p:cNvSpPr/>
            <p:nvPr/>
          </p:nvSpPr>
          <p:spPr>
            <a:xfrm>
              <a:off x="6938125" y="1854200"/>
              <a:ext cx="746115" cy="897761"/>
            </a:xfrm>
            <a:prstGeom prst="can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DD1EBE-592A-1A45-AB02-AE9F85927B69}"/>
                </a:ext>
              </a:extLst>
            </p:cNvPr>
            <p:cNvSpPr txBox="1"/>
            <p:nvPr/>
          </p:nvSpPr>
          <p:spPr>
            <a:xfrm>
              <a:off x="6817136" y="2977716"/>
              <a:ext cx="98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HMW-DNA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4962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12700" y="1"/>
            <a:ext cx="9105900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426768">
            <a:off x="705236" y="575928"/>
            <a:ext cx="7677960" cy="6401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We are non-profit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We have technology and knowledge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We want to help you to do GREAT research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We do not want co-authorship</a:t>
            </a:r>
          </a:p>
          <a:p>
            <a:pPr algn="ctr"/>
            <a:endParaRPr lang="en-US" sz="3600" dirty="0">
              <a:solidFill>
                <a:srgbClr val="0000FF"/>
              </a:solidFill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</a:rPr>
              <a:t>Let us help YOU</a:t>
            </a:r>
          </a:p>
          <a:p>
            <a:pPr algn="ctr"/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6703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82" y="5108002"/>
            <a:ext cx="1126248" cy="1126248"/>
          </a:xfrm>
          <a:prstGeom prst="ellipse">
            <a:avLst/>
          </a:prstGeom>
          <a:ln w="6350" cap="rnd" cmpd="sng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130" y="3911747"/>
            <a:ext cx="2353998" cy="1771528"/>
          </a:xfrm>
          <a:prstGeom prst="ellipse">
            <a:avLst/>
          </a:prstGeom>
          <a:ln w="3175" cap="rnd" cmpd="sng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128" y="2650053"/>
            <a:ext cx="1941538" cy="1374347"/>
          </a:xfrm>
          <a:prstGeom prst="ellipse">
            <a:avLst/>
          </a:prstGeom>
          <a:ln w="3175" cap="rnd" cmpd="sng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693" y="1347006"/>
            <a:ext cx="2250149" cy="1403980"/>
          </a:xfrm>
          <a:prstGeom prst="ellipse">
            <a:avLst/>
          </a:prstGeom>
          <a:ln w="3175" cap="rnd" cmpd="sng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842" y="96048"/>
            <a:ext cx="1861687" cy="1868776"/>
          </a:xfrm>
          <a:prstGeom prst="ellipse">
            <a:avLst/>
          </a:prstGeom>
          <a:ln w="3175" cap="rnd" cmpd="sng">
            <a:solidFill>
              <a:srgbClr val="00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33153" y="6360067"/>
            <a:ext cx="209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1-17 petabytes/year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1660" y="5587919"/>
            <a:ext cx="2220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Large Hadron Collider</a:t>
            </a:r>
          </a:p>
          <a:p>
            <a:r>
              <a:rPr lang="en-US" dirty="0"/>
              <a:t>42 petabytes/year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34231" y="4092811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</a:t>
            </a:r>
            <a:r>
              <a:rPr lang="en-US" dirty="0" err="1"/>
              <a:t>exabyte</a:t>
            </a:r>
            <a:r>
              <a:rPr lang="en-US" dirty="0"/>
              <a:t>/year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00950" y="2650053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1-2 </a:t>
            </a:r>
            <a:r>
              <a:rPr lang="en-US" dirty="0" err="1"/>
              <a:t>exabytes</a:t>
            </a:r>
            <a:r>
              <a:rPr lang="en-US" dirty="0"/>
              <a:t>/year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1147" y="204899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2-40 </a:t>
            </a:r>
            <a:r>
              <a:rPr lang="en-US" dirty="0" err="1"/>
              <a:t>exabytes</a:t>
            </a:r>
            <a:r>
              <a:rPr lang="en-US" dirty="0"/>
              <a:t>/year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39882" y="177613"/>
            <a:ext cx="46665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BIG DATA </a:t>
            </a:r>
          </a:p>
          <a:p>
            <a:r>
              <a:rPr lang="en-US" sz="2400" b="1" dirty="0"/>
              <a:t>2025 projection</a:t>
            </a:r>
            <a:r>
              <a:rPr lang="en-US" dirty="0"/>
              <a:t>: </a:t>
            </a:r>
            <a:r>
              <a:rPr lang="en-US" sz="2400" dirty="0"/>
              <a:t>data storage needs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299" y="1248607"/>
            <a:ext cx="2365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petabyte = 10</a:t>
            </a:r>
            <a:r>
              <a:rPr lang="en-US" baseline="30000" dirty="0"/>
              <a:t>15</a:t>
            </a:r>
            <a:r>
              <a:rPr lang="en-US" dirty="0"/>
              <a:t> bytes</a:t>
            </a:r>
          </a:p>
          <a:p>
            <a:r>
              <a:rPr lang="en-US" dirty="0"/>
              <a:t>1 </a:t>
            </a:r>
            <a:r>
              <a:rPr lang="en-US" dirty="0" err="1"/>
              <a:t>exabyte</a:t>
            </a:r>
            <a:r>
              <a:rPr lang="en-US" dirty="0"/>
              <a:t> = 10</a:t>
            </a:r>
            <a:r>
              <a:rPr lang="en-US" baseline="30000" dirty="0"/>
              <a:t>18</a:t>
            </a:r>
            <a:r>
              <a:rPr lang="en-US" dirty="0"/>
              <a:t> bytes</a:t>
            </a:r>
          </a:p>
        </p:txBody>
      </p:sp>
    </p:spTree>
    <p:extLst>
      <p:ext uri="{BB962C8B-B14F-4D97-AF65-F5344CB8AC3E}">
        <p14:creationId xmlns:p14="http://schemas.microsoft.com/office/powerpoint/2010/main" val="4053396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7032" y="376534"/>
            <a:ext cx="7109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Now, analysis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18" y="1560096"/>
            <a:ext cx="3327400" cy="4000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981" y="2026975"/>
            <a:ext cx="3938234" cy="35336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0987" y="5812877"/>
            <a:ext cx="4889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Severe shortage of </a:t>
            </a:r>
            <a:r>
              <a:rPr lang="en-US" sz="2400" b="1" dirty="0" err="1"/>
              <a:t>bioinformaticians</a:t>
            </a:r>
            <a:endParaRPr lang="en-US" sz="2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671" y="0"/>
            <a:ext cx="2483329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790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5431" y="1722050"/>
            <a:ext cx="8455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Scaling up statistics &amp; Multiple testing correction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59947" y="2600483"/>
            <a:ext cx="5384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Microarrays: 10-100k SNPs</a:t>
            </a:r>
          </a:p>
          <a:p>
            <a:r>
              <a:rPr lang="en-US" sz="2400" dirty="0" err="1"/>
              <a:t>Bonferroni</a:t>
            </a:r>
            <a:r>
              <a:rPr lang="en-US" sz="2400" dirty="0"/>
              <a:t> correction = 0.05/10</a:t>
            </a:r>
            <a:r>
              <a:rPr lang="en-US" sz="2400" baseline="30000" dirty="0"/>
              <a:t>4</a:t>
            </a:r>
            <a:r>
              <a:rPr lang="en-US" sz="2400" dirty="0"/>
              <a:t> = 5*10</a:t>
            </a:r>
            <a:r>
              <a:rPr lang="en-US" sz="2400" baseline="30000" dirty="0"/>
              <a:t>-6</a:t>
            </a:r>
          </a:p>
          <a:p>
            <a:r>
              <a:rPr lang="en-US" sz="2400" dirty="0"/>
              <a:t>(max p-value for SNP to be significant)</a:t>
            </a:r>
          </a:p>
          <a:p>
            <a:endParaRPr lang="en-US" sz="2400" dirty="0"/>
          </a:p>
          <a:p>
            <a:r>
              <a:rPr lang="en-US" sz="2400" b="1" dirty="0"/>
              <a:t>Sequencing: 1-10 </a:t>
            </a:r>
            <a:r>
              <a:rPr lang="en-US" sz="2400" b="1" dirty="0" err="1"/>
              <a:t>mln</a:t>
            </a:r>
            <a:r>
              <a:rPr lang="en-US" sz="2400" b="1" dirty="0"/>
              <a:t> SNP</a:t>
            </a:r>
          </a:p>
          <a:p>
            <a:r>
              <a:rPr lang="en-US" sz="2400" dirty="0" err="1"/>
              <a:t>Bonferroni</a:t>
            </a:r>
            <a:r>
              <a:rPr lang="en-US" sz="2400" dirty="0"/>
              <a:t> correction = 0.05/(5*10</a:t>
            </a:r>
            <a:r>
              <a:rPr lang="en-US" sz="2400" baseline="30000" dirty="0"/>
              <a:t>6</a:t>
            </a:r>
            <a:r>
              <a:rPr lang="en-US" sz="2400" dirty="0"/>
              <a:t>) = 1*10</a:t>
            </a:r>
            <a:r>
              <a:rPr lang="en-US" sz="2400" baseline="30000" dirty="0"/>
              <a:t>-8</a:t>
            </a:r>
          </a:p>
          <a:p>
            <a:endParaRPr lang="en-US" sz="2400" dirty="0"/>
          </a:p>
          <a:p>
            <a:r>
              <a:rPr lang="en-US" sz="2400" dirty="0"/>
              <a:t>=&gt; With more information we lose statistical power</a:t>
            </a:r>
          </a:p>
        </p:txBody>
      </p:sp>
      <p:sp>
        <p:nvSpPr>
          <p:cNvPr id="2" name="Rectangle 1"/>
          <p:cNvSpPr/>
          <p:nvPr/>
        </p:nvSpPr>
        <p:spPr>
          <a:xfrm>
            <a:off x="345431" y="238056"/>
            <a:ext cx="83548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Making statistically-significant sense out of data</a:t>
            </a:r>
          </a:p>
        </p:txBody>
      </p:sp>
      <p:pic>
        <p:nvPicPr>
          <p:cNvPr id="2052" name="Picture 4" descr="ildresultat för mendel pe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49" y="3022029"/>
            <a:ext cx="2662177" cy="161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7847" y="5474825"/>
            <a:ext cx="1949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 SNP = 1 trait</a:t>
            </a:r>
          </a:p>
          <a:p>
            <a:pPr algn="ctr"/>
            <a:r>
              <a:rPr lang="en-US" dirty="0"/>
              <a:t>vs</a:t>
            </a:r>
          </a:p>
          <a:p>
            <a:pPr algn="ctr"/>
            <a:r>
              <a:rPr lang="en-US" dirty="0"/>
              <a:t>100 SNPs = 1 trait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64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3007" y="329802"/>
            <a:ext cx="83548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Never forget: Correlation vs Causation</a:t>
            </a:r>
          </a:p>
        </p:txBody>
      </p:sp>
      <p:pic>
        <p:nvPicPr>
          <p:cNvPr id="7172" name="Picture 4" descr="ildresultat för correlation vs causation funny exam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92" y="1573596"/>
            <a:ext cx="5228460" cy="3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114" y="5353676"/>
            <a:ext cx="82806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Reduction in export of fresh lemons from Mexico causes significant reduction </a:t>
            </a:r>
          </a:p>
          <a:p>
            <a:r>
              <a:rPr lang="en-US" sz="2000" dirty="0"/>
              <a:t>of highway traffic fatality rates in the US!</a:t>
            </a:r>
          </a:p>
        </p:txBody>
      </p:sp>
    </p:spTree>
    <p:extLst>
      <p:ext uri="{BB962C8B-B14F-4D97-AF65-F5344CB8AC3E}">
        <p14:creationId xmlns:p14="http://schemas.microsoft.com/office/powerpoint/2010/main" val="15890791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7960A2-79B2-B142-81E8-3B198AC770B6}"/>
              </a:ext>
            </a:extLst>
          </p:cNvPr>
          <p:cNvSpPr/>
          <p:nvPr/>
        </p:nvSpPr>
        <p:spPr>
          <a:xfrm>
            <a:off x="1873186" y="2710179"/>
            <a:ext cx="58050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2 minutes of philosophy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4207821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44" y="1112304"/>
            <a:ext cx="2959100" cy="29591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700877" y="1253539"/>
            <a:ext cx="4710357" cy="2862323"/>
            <a:chOff x="3714324" y="782603"/>
            <a:chExt cx="4710357" cy="2862323"/>
          </a:xfrm>
        </p:grpSpPr>
        <p:sp>
          <p:nvSpPr>
            <p:cNvPr id="8" name="TextBox 7"/>
            <p:cNvSpPr txBox="1"/>
            <p:nvPr/>
          </p:nvSpPr>
          <p:spPr>
            <a:xfrm>
              <a:off x="3714324" y="782603"/>
              <a:ext cx="4710357" cy="286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Mutations in coding regions only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Transcriptional &amp; post-transcriptional regulation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Epigenetics</a:t>
              </a:r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Proximity in chromosomes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4457700" y="1193800"/>
              <a:ext cx="0" cy="27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457700" y="2019300"/>
              <a:ext cx="0" cy="27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457700" y="2857500"/>
              <a:ext cx="0" cy="279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" y="4581579"/>
            <a:ext cx="5024620" cy="22009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463251" y="4115862"/>
            <a:ext cx="3574116" cy="2666654"/>
            <a:chOff x="5222093" y="3663937"/>
            <a:chExt cx="3815274" cy="311857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78402" y="3663937"/>
              <a:ext cx="3258965" cy="3118579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5222093" y="5491547"/>
              <a:ext cx="474480" cy="3810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293" y="107913"/>
            <a:ext cx="91777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Genome is not a linear string of bases!!</a:t>
            </a:r>
          </a:p>
        </p:txBody>
      </p:sp>
    </p:spTree>
    <p:extLst>
      <p:ext uri="{BB962C8B-B14F-4D97-AF65-F5344CB8AC3E}">
        <p14:creationId xmlns:p14="http://schemas.microsoft.com/office/powerpoint/2010/main" val="376708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585" y="259993"/>
            <a:ext cx="71095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Blind men &amp; an elephant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05" y="1686961"/>
            <a:ext cx="2709529" cy="197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54" y="1889109"/>
            <a:ext cx="2414306" cy="1566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548" y="1807128"/>
            <a:ext cx="2228326" cy="1730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51162" y="4036891"/>
            <a:ext cx="8464712" cy="2342094"/>
            <a:chOff x="188926" y="4360982"/>
            <a:chExt cx="8464712" cy="234209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26" y="4434488"/>
              <a:ext cx="3761675" cy="1519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27107" y="5153240"/>
              <a:ext cx="3068880" cy="15498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6848" y="4360982"/>
              <a:ext cx="2686790" cy="15845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75288" y="4924638"/>
              <a:ext cx="2312260" cy="15142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8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ildresultat för analog telepho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92" y="5224377"/>
            <a:ext cx="1631195" cy="163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challenges:</a:t>
            </a:r>
            <a:br>
              <a:rPr lang="en-US" dirty="0"/>
            </a:br>
            <a:r>
              <a:rPr lang="en-US" dirty="0"/>
              <a:t>extremely fast progress in the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1679"/>
            <a:ext cx="8229600" cy="4025685"/>
          </a:xfrm>
        </p:spPr>
        <p:txBody>
          <a:bodyPr>
            <a:normAutofit/>
          </a:bodyPr>
          <a:lstStyle/>
          <a:p>
            <a:r>
              <a:rPr lang="en-US" sz="2400" dirty="0"/>
              <a:t>Time to do biological  experiments: 1 - 2 years</a:t>
            </a:r>
          </a:p>
          <a:p>
            <a:r>
              <a:rPr lang="en-US" sz="2400" dirty="0"/>
              <a:t>Time to do sequencing: 2 - 6 months</a:t>
            </a:r>
          </a:p>
          <a:p>
            <a:r>
              <a:rPr lang="en-US" sz="2400" dirty="0"/>
              <a:t>Time to analyze data: 2 months – 1 year</a:t>
            </a:r>
          </a:p>
          <a:p>
            <a:r>
              <a:rPr lang="en-US" sz="2400" dirty="0"/>
              <a:t>Time to write a paper: 3 – 6 months</a:t>
            </a:r>
          </a:p>
          <a:p>
            <a:r>
              <a:rPr lang="en-US" sz="2400" dirty="0"/>
              <a:t>Time to wait for review process: 1 – 3 months</a:t>
            </a:r>
          </a:p>
          <a:p>
            <a:r>
              <a:rPr lang="en-US" sz="2400" dirty="0"/>
              <a:t>Re-writing the paper: 1 - 3 months</a:t>
            </a:r>
          </a:p>
          <a:p>
            <a:r>
              <a:rPr lang="en-US" sz="2400" dirty="0"/>
              <a:t>Publishing: 1 - 2 months</a:t>
            </a:r>
          </a:p>
          <a:p>
            <a:pPr>
              <a:buFont typeface="Symbol" charset="2"/>
              <a:buChar char="Þ"/>
            </a:pPr>
            <a:r>
              <a:rPr lang="en-US" sz="2400" dirty="0"/>
              <a:t>Time between sequencing and paper is 1 - 2.5 years</a:t>
            </a:r>
          </a:p>
        </p:txBody>
      </p:sp>
      <p:pic>
        <p:nvPicPr>
          <p:cNvPr id="7176" name="Picture 8" descr="ildresultat för iPHONE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919" y="5224377"/>
            <a:ext cx="1019869" cy="15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921" y="5348129"/>
            <a:ext cx="649764" cy="147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09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0AFF1C-442A-E34E-A4CA-2412AC69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62" y="506146"/>
            <a:ext cx="6019326" cy="2541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7C741E-F244-094E-8459-9E3C3392A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45" y="3213791"/>
            <a:ext cx="6694359" cy="3067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DD53E-D7F6-4846-9F33-671BE304A5FC}"/>
              </a:ext>
            </a:extLst>
          </p:cNvPr>
          <p:cNvSpPr txBox="1"/>
          <p:nvPr/>
        </p:nvSpPr>
        <p:spPr>
          <a:xfrm>
            <a:off x="1006845" y="6446787"/>
            <a:ext cx="28549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http://</a:t>
            </a:r>
            <a:r>
              <a:rPr lang="sv-SE" dirty="0" err="1"/>
              <a:t>ugc.igp.uu.se</a:t>
            </a:r>
            <a:r>
              <a:rPr lang="sv-SE" dirty="0"/>
              <a:t>/</a:t>
            </a:r>
            <a:r>
              <a:rPr lang="sv-SE" dirty="0" err="1"/>
              <a:t>news</a:t>
            </a:r>
            <a:r>
              <a:rPr lang="sv-SE" dirty="0"/>
              <a:t>-and-events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1E5C08-3904-C846-869E-D98B523C6EF5}"/>
              </a:ext>
            </a:extLst>
          </p:cNvPr>
          <p:cNvSpPr/>
          <p:nvPr/>
        </p:nvSpPr>
        <p:spPr>
          <a:xfrm>
            <a:off x="4215313" y="6446787"/>
            <a:ext cx="34858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ngiseminars.wixsite.com</a:t>
            </a:r>
            <a:r>
              <a:rPr lang="sv-SE" dirty="0"/>
              <a:t>/longread2019</a:t>
            </a:r>
          </a:p>
        </p:txBody>
      </p:sp>
    </p:spTree>
    <p:extLst>
      <p:ext uri="{BB962C8B-B14F-4D97-AF65-F5344CB8AC3E}">
        <p14:creationId xmlns:p14="http://schemas.microsoft.com/office/powerpoint/2010/main" val="36079244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tangle"/>
          <p:cNvSpPr/>
          <p:nvPr/>
        </p:nvSpPr>
        <p:spPr>
          <a:xfrm>
            <a:off x="665" y="5911455"/>
            <a:ext cx="9148430" cy="939093"/>
          </a:xfrm>
          <a:prstGeom prst="rect">
            <a:avLst/>
          </a:prstGeom>
          <a:solidFill>
            <a:srgbClr val="FFFFFF"/>
          </a:solidFill>
        </p:spPr>
        <p:txBody>
          <a:bodyPr lIns="0" tIns="0" rIns="0" bIns="0"/>
          <a:lstStyle/>
          <a:p>
            <a:pPr defTabSz="642915">
              <a:buClr>
                <a:srgbClr val="000000"/>
              </a:buClr>
              <a:defRPr sz="1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3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99" y="6016120"/>
            <a:ext cx="2473523" cy="770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12966" b="3915"/>
          <a:stretch>
            <a:fillRect/>
          </a:stretch>
        </p:blipFill>
        <p:spPr>
          <a:xfrm>
            <a:off x="13886" y="-5739"/>
            <a:ext cx="9116233" cy="5059504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Rectangle"/>
          <p:cNvSpPr/>
          <p:nvPr/>
        </p:nvSpPr>
        <p:spPr>
          <a:xfrm>
            <a:off x="13884" y="4804019"/>
            <a:ext cx="9116234" cy="1122903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717" tIns="35717" rIns="35717" bIns="35717" anchor="ctr"/>
          <a:lstStyle/>
          <a:p>
            <a:pPr defTabSz="642915">
              <a:buClr>
                <a:srgbClr val="000000"/>
              </a:buClr>
              <a:defRPr sz="1400">
                <a:solidFill>
                  <a:srgbClr val="FFD479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39" name="Thanks for listening! Questions?…"/>
          <p:cNvSpPr txBox="1"/>
          <p:nvPr/>
        </p:nvSpPr>
        <p:spPr>
          <a:xfrm>
            <a:off x="108085" y="4962169"/>
            <a:ext cx="8929688" cy="80021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642915">
              <a:buClr>
                <a:srgbClr val="000000"/>
              </a:buClr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3400" b="1" dirty="0"/>
              <a:t>Thanks for listening! Questions?</a:t>
            </a:r>
          </a:p>
          <a:p>
            <a:pPr defTabSz="642915">
              <a:buClr>
                <a:srgbClr val="000000"/>
              </a:buCl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support@ngisweden.se</a:t>
            </a:r>
          </a:p>
        </p:txBody>
      </p:sp>
      <p:pic>
        <p:nvPicPr>
          <p:cNvPr id="340" name="SciLifeLab_logotyp_Grön_frizon.png" descr="SciLifeLab_logotyp_Grön_friz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4318" y="5908965"/>
            <a:ext cx="2473524" cy="11126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79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"/>
          <p:cNvGrpSpPr/>
          <p:nvPr/>
        </p:nvGrpSpPr>
        <p:grpSpPr>
          <a:xfrm>
            <a:off x="665" y="5908964"/>
            <a:ext cx="9207176" cy="1112673"/>
            <a:chOff x="0" y="0"/>
            <a:chExt cx="13094648" cy="1582466"/>
          </a:xfrm>
        </p:grpSpPr>
        <p:sp>
          <p:nvSpPr>
            <p:cNvPr id="195" name="Rectangle"/>
            <p:cNvSpPr/>
            <p:nvPr/>
          </p:nvSpPr>
          <p:spPr>
            <a:xfrm>
              <a:off x="0" y="3539"/>
              <a:ext cx="13011101" cy="1335600"/>
            </a:xfrm>
            <a:prstGeom prst="rect">
              <a:avLst/>
            </a:prstGeom>
            <a:solidFill>
              <a:srgbClr val="FFFFFF"/>
            </a:solidFill>
            <a:ln w="3175" cap="flat">
              <a:noFill/>
              <a:round/>
            </a:ln>
            <a:effectLst>
              <a:outerShdw blurRad="317500" dist="12700" dir="16200000" rotWithShape="0">
                <a:srgbClr val="000000">
                  <a:alpha val="4042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42915">
                <a:buClr>
                  <a:srgbClr val="000000"/>
                </a:buClr>
                <a:defRPr sz="120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 sz="844"/>
            </a:p>
          </p:txBody>
        </p:sp>
        <p:pic>
          <p:nvPicPr>
            <p:cNvPr id="196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6053" y="152400"/>
              <a:ext cx="3517901" cy="10957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SciLifeLab_logotyp_Grön_frizon.png" descr="SciLifeLab_logotyp_Grön_frizon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576748" y="0"/>
              <a:ext cx="3517901" cy="1582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9" name="Mission statement"/>
          <p:cNvSpPr txBox="1"/>
          <p:nvPr/>
        </p:nvSpPr>
        <p:spPr>
          <a:xfrm>
            <a:off x="2609138" y="135317"/>
            <a:ext cx="3925755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/>
            </a:lvl1pPr>
          </a:lstStyle>
          <a:p>
            <a:r>
              <a:rPr lang="sv-SE" sz="2531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handling at NGI</a:t>
            </a:r>
            <a:endParaRPr sz="2531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" y="1105970"/>
            <a:ext cx="8953759" cy="4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1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591423" y="274213"/>
            <a:ext cx="7815875" cy="864899"/>
          </a:xfrm>
        </p:spPr>
        <p:txBody>
          <a:bodyPr/>
          <a:lstStyle/>
          <a:p>
            <a:pPr algn="ctr"/>
            <a:r>
              <a:rPr lang="sv-SE" sz="3600" b="0" dirty="0" err="1"/>
              <a:t>How</a:t>
            </a:r>
            <a:r>
              <a:rPr lang="sv-SE" sz="3600" b="0" dirty="0"/>
              <a:t> </a:t>
            </a:r>
            <a:r>
              <a:rPr lang="sv-SE" sz="3600" b="0" dirty="0" err="1"/>
              <a:t>does</a:t>
            </a:r>
            <a:r>
              <a:rPr lang="sv-SE" sz="3600" b="0" dirty="0"/>
              <a:t> a </a:t>
            </a:r>
            <a:r>
              <a:rPr lang="sv-SE" sz="3600" b="0" dirty="0" err="1"/>
              <a:t>project</a:t>
            </a:r>
            <a:r>
              <a:rPr lang="sv-SE" sz="3600" b="0" dirty="0"/>
              <a:t> go? Project </a:t>
            </a:r>
            <a:r>
              <a:rPr lang="sv-SE" sz="3600" b="0" dirty="0" err="1"/>
              <a:t>request</a:t>
            </a:r>
            <a:endParaRPr lang="sv-SE" sz="3600" b="0" dirty="0"/>
          </a:p>
        </p:txBody>
      </p:sp>
      <p:sp>
        <p:nvSpPr>
          <p:cNvPr id="8" name="Rounded Rectangle 7"/>
          <p:cNvSpPr/>
          <p:nvPr/>
        </p:nvSpPr>
        <p:spPr>
          <a:xfrm>
            <a:off x="591421" y="274213"/>
            <a:ext cx="7746530" cy="71550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61" y="1346063"/>
            <a:ext cx="2222596" cy="2533760"/>
          </a:xfrm>
          <a:prstGeom prst="roundRect">
            <a:avLst>
              <a:gd name="adj" fmla="val 16667"/>
            </a:avLst>
          </a:prstGeom>
          <a:ln w="3175" cmpd="sng"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689" y="1507939"/>
            <a:ext cx="3004262" cy="2202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ight Arrow 9"/>
          <p:cNvSpPr/>
          <p:nvPr/>
        </p:nvSpPr>
        <p:spPr>
          <a:xfrm>
            <a:off x="4352261" y="2340997"/>
            <a:ext cx="672375" cy="3735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21" y="3897677"/>
            <a:ext cx="3212976" cy="749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21" y="4560706"/>
            <a:ext cx="3212976" cy="2297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ight Arrow 13"/>
          <p:cNvSpPr/>
          <p:nvPr/>
        </p:nvSpPr>
        <p:spPr>
          <a:xfrm>
            <a:off x="4352261" y="5097325"/>
            <a:ext cx="672375" cy="3735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3340" y="4329231"/>
            <a:ext cx="2449076" cy="1901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0969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567BA60-A446-4C44-AF8C-43D95BF7A1C5}"/>
              </a:ext>
            </a:extLst>
          </p:cNvPr>
          <p:cNvSpPr txBox="1"/>
          <p:nvPr/>
        </p:nvSpPr>
        <p:spPr>
          <a:xfrm>
            <a:off x="2259106" y="2779060"/>
            <a:ext cx="48915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dirty="0"/>
              <a:t>Short </a:t>
            </a:r>
            <a:r>
              <a:rPr lang="sv-SE" sz="4400" dirty="0" err="1"/>
              <a:t>History</a:t>
            </a:r>
            <a:r>
              <a:rPr lang="sv-SE" sz="4400" dirty="0"/>
              <a:t> </a:t>
            </a:r>
            <a:r>
              <a:rPr lang="sv-SE" sz="4400" dirty="0" err="1"/>
              <a:t>of</a:t>
            </a:r>
            <a:r>
              <a:rPr lang="sv-SE" sz="4400" dirty="0"/>
              <a:t> NGS</a:t>
            </a:r>
          </a:p>
        </p:txBody>
      </p:sp>
    </p:spTree>
    <p:extLst>
      <p:ext uri="{BB962C8B-B14F-4D97-AF65-F5344CB8AC3E}">
        <p14:creationId xmlns:p14="http://schemas.microsoft.com/office/powerpoint/2010/main" val="3186798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314339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 	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>
                <a:ea typeface="ＭＳ Ｐゴシック" charset="-128"/>
                <a:cs typeface="ＭＳ Ｐゴシック" charset="-128"/>
              </a:rPr>
              <a:t>	</a:t>
            </a:r>
            <a:r>
              <a:rPr lang="en-US" sz="1800" dirty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200" y="-57027"/>
            <a:ext cx="8316058" cy="6877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914402" y="2784077"/>
            <a:ext cx="6626333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Principle: </a:t>
            </a:r>
          </a:p>
          <a:p>
            <a:endParaRPr lang="en-US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	SYNTHESIS of DNA is randomly  </a:t>
            </a:r>
            <a:r>
              <a:rPr lang="en-US" dirty="0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 dirty="0">
                <a:latin typeface="Calibri" charset="0"/>
              </a:rPr>
              <a:t> at different points</a:t>
            </a:r>
          </a:p>
          <a:p>
            <a:endParaRPr lang="en-US" sz="500" dirty="0">
              <a:latin typeface="Calibri" charset="0"/>
            </a:endParaRPr>
          </a:p>
          <a:p>
            <a:r>
              <a:rPr lang="en-US" dirty="0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 dirty="0">
                <a:latin typeface="Calibri" charset="0"/>
              </a:rPr>
              <a:t>	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954403" y="4293618"/>
            <a:ext cx="4200326" cy="1705172"/>
            <a:chOff x="0" y="1120340"/>
            <a:chExt cx="6009072" cy="2852159"/>
          </a:xfrm>
        </p:grpSpPr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1120340"/>
              <a:ext cx="3399181" cy="247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6"/>
            <p:cNvSpPr txBox="1">
              <a:spLocks noChangeArrowheads="1"/>
            </p:cNvSpPr>
            <p:nvPr/>
          </p:nvSpPr>
          <p:spPr bwMode="auto">
            <a:xfrm>
              <a:off x="219779" y="3406216"/>
              <a:ext cx="5789293" cy="566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latin typeface="Calibri" charset="0"/>
                </a:rPr>
                <a:t>Lack of OH-group at 3’ position of </a:t>
              </a:r>
              <a:r>
                <a:rPr lang="en-US" sz="1600" dirty="0" err="1">
                  <a:latin typeface="Calibri" charset="0"/>
                </a:rPr>
                <a:t>deoxyribose</a:t>
              </a:r>
              <a:endParaRPr lang="en-US" sz="1600" dirty="0">
                <a:latin typeface="Calibri" charset="0"/>
              </a:endParaRPr>
            </a:p>
          </p:txBody>
        </p: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1446143" y="2980789"/>
              <a:ext cx="371738" cy="617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!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872513" y="3139530"/>
              <a:ext cx="92307" cy="73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1" name="Right Arrow 10"/>
            <p:cNvSpPr>
              <a:spLocks noChangeArrowheads="1"/>
            </p:cNvSpPr>
            <p:nvPr/>
          </p:nvSpPr>
          <p:spPr bwMode="auto">
            <a:xfrm flipV="1">
              <a:off x="1731734" y="3212551"/>
              <a:ext cx="141268" cy="149217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2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8193" y="4293618"/>
            <a:ext cx="2704390" cy="154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08028" y="5991599"/>
            <a:ext cx="53319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molecule sequenced at a time = 1 read</a:t>
            </a:r>
          </a:p>
          <a:p>
            <a:r>
              <a:rPr lang="en-US" b="1" dirty="0">
                <a:solidFill>
                  <a:srgbClr val="FF0000"/>
                </a:solidFill>
              </a:rPr>
              <a:t>Capillary sequencer: 384 reads per run</a:t>
            </a:r>
          </a:p>
        </p:txBody>
      </p:sp>
    </p:spTree>
    <p:extLst>
      <p:ext uri="{BB962C8B-B14F-4D97-AF65-F5344CB8AC3E}">
        <p14:creationId xmlns:p14="http://schemas.microsoft.com/office/powerpoint/2010/main" val="1618637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2432</TotalTime>
  <Words>2109</Words>
  <Application>Microsoft Macintosh PowerPoint</Application>
  <PresentationFormat>On-screen Show (4:3)</PresentationFormat>
  <Paragraphs>525</Paragraphs>
  <Slides>59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ＭＳ Ｐゴシック</vt:lpstr>
      <vt:lpstr>Arial</vt:lpstr>
      <vt:lpstr>ArialMT</vt:lpstr>
      <vt:lpstr>Calibri</vt:lpstr>
      <vt:lpstr>Helvetica</vt:lpstr>
      <vt:lpstr>Symbol</vt:lpstr>
      <vt:lpstr>Tahoma</vt:lpstr>
      <vt:lpstr>Times</vt:lpstr>
      <vt:lpstr>Office Theme</vt:lpstr>
      <vt:lpstr>Next Generation Sequencing: Overview and Challenges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Once upon a time…</vt:lpstr>
      <vt:lpstr>2006: NGS was borne</vt:lpstr>
      <vt:lpstr>Since the beginning of Genomics:</vt:lpstr>
      <vt:lpstr>PowerPoint Presentation</vt:lpstr>
      <vt:lpstr>… paradigm changes</vt:lpstr>
      <vt:lpstr>PowerPoint Presentation</vt:lpstr>
      <vt:lpstr>PowerPoint Presentation</vt:lpstr>
      <vt:lpstr>Read length</vt:lpstr>
      <vt:lpstr>Illumina</vt:lpstr>
      <vt:lpstr>Illumina: bridge amplification</vt:lpstr>
      <vt:lpstr>PowerPoint Presentation</vt:lpstr>
      <vt:lpstr>PowerPoint Presentation</vt:lpstr>
      <vt:lpstr>Ion</vt:lpstr>
      <vt:lpstr>Ion Torrent - H+ ion-sensitive field effect transistors </vt:lpstr>
      <vt:lpstr>Main Ion technology application: AmpliSeq</vt:lpstr>
      <vt:lpstr>PacBio</vt:lpstr>
      <vt:lpstr>PacBio: SMRT -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NGS/MPS applications</vt:lpstr>
      <vt:lpstr>Whole genome sequencing: de novo</vt:lpstr>
      <vt:lpstr>PowerPoint Presentation</vt:lpstr>
      <vt:lpstr>Transcriptome sequencing  (RNA-seq)</vt:lpstr>
      <vt:lpstr>RNA-seq experimental setup</vt:lpstr>
      <vt:lpstr>RNA-seq with long reads</vt:lpstr>
      <vt:lpstr>Main types of equipment &amp; applications</vt:lpstr>
      <vt:lpstr>NGS Challenges  Sequencing artefacts Sample prep  Data analysis Making sense of NGS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prep: take home message</vt:lpstr>
      <vt:lpstr>DNA quality and inhibition of sequencing</vt:lpstr>
      <vt:lpstr>The DNA extraction process</vt:lpstr>
      <vt:lpstr>PowerPoint Presentation</vt:lpstr>
      <vt:lpstr>What do absorption ratios tell us?</vt:lpstr>
      <vt:lpstr>How to make a correct measurement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 challenges: extremely fast progress in the field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 An Overview</dc:title>
  <dc:creator>Olga Vinnere Pettersson</dc:creator>
  <cp:lastModifiedBy>Microsoft Office User</cp:lastModifiedBy>
  <cp:revision>113</cp:revision>
  <cp:lastPrinted>2016-09-20T12:36:42Z</cp:lastPrinted>
  <dcterms:created xsi:type="dcterms:W3CDTF">2015-11-18T07:35:35Z</dcterms:created>
  <dcterms:modified xsi:type="dcterms:W3CDTF">2019-02-05T15:53:33Z</dcterms:modified>
</cp:coreProperties>
</file>